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8"/>
  </p:notesMasterIdLst>
  <p:sldIdLst>
    <p:sldId id="268" r:id="rId2"/>
    <p:sldId id="377" r:id="rId3"/>
    <p:sldId id="352" r:id="rId4"/>
    <p:sldId id="371" r:id="rId5"/>
    <p:sldId id="373" r:id="rId6"/>
    <p:sldId id="353" r:id="rId7"/>
    <p:sldId id="355" r:id="rId8"/>
    <p:sldId id="356" r:id="rId9"/>
    <p:sldId id="357" r:id="rId10"/>
    <p:sldId id="358" r:id="rId11"/>
    <p:sldId id="359" r:id="rId12"/>
    <p:sldId id="360" r:id="rId13"/>
    <p:sldId id="361" r:id="rId14"/>
    <p:sldId id="263" r:id="rId15"/>
    <p:sldId id="264" r:id="rId16"/>
    <p:sldId id="378" r:id="rId17"/>
    <p:sldId id="379" r:id="rId18"/>
    <p:sldId id="265" r:id="rId19"/>
    <p:sldId id="374" r:id="rId20"/>
    <p:sldId id="375" r:id="rId21"/>
    <p:sldId id="266" r:id="rId22"/>
    <p:sldId id="364" r:id="rId23"/>
    <p:sldId id="365" r:id="rId24"/>
    <p:sldId id="366" r:id="rId25"/>
    <p:sldId id="376" r:id="rId26"/>
    <p:sldId id="285"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71" autoAdjust="0"/>
    <p:restoredTop sz="85535" autoAdjust="0"/>
  </p:normalViewPr>
  <p:slideViewPr>
    <p:cSldViewPr snapToGrid="0">
      <p:cViewPr varScale="1">
        <p:scale>
          <a:sx n="98" d="100"/>
          <a:sy n="98" d="100"/>
        </p:scale>
        <p:origin x="178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image" Target="../media/image2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0ECEEC-F976-4560-98B0-A4565E245D52}" type="datetimeFigureOut">
              <a:rPr lang="en-US" smtClean="0"/>
              <a:t>2/14/2022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3247E6-3F60-4682-A624-D5F8B6A90DFA}" type="slidenum">
              <a:rPr lang="en-US" smtClean="0"/>
              <a:t>‹#›</a:t>
            </a:fld>
            <a:endParaRPr lang="en-US"/>
          </a:p>
        </p:txBody>
      </p:sp>
    </p:spTree>
    <p:extLst>
      <p:ext uri="{BB962C8B-B14F-4D97-AF65-F5344CB8AC3E}">
        <p14:creationId xmlns:p14="http://schemas.microsoft.com/office/powerpoint/2010/main" val="3260855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3247E6-3F60-4682-A624-D5F8B6A90DFA}" type="slidenum">
              <a:rPr lang="en-US" smtClean="0"/>
              <a:t>3</a:t>
            </a:fld>
            <a:endParaRPr lang="en-US"/>
          </a:p>
        </p:txBody>
      </p:sp>
    </p:spTree>
    <p:extLst>
      <p:ext uri="{BB962C8B-B14F-4D97-AF65-F5344CB8AC3E}">
        <p14:creationId xmlns:p14="http://schemas.microsoft.com/office/powerpoint/2010/main" val="4202664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relation that maps the points Qi  in the physical world with coordinates (Xi, Yi, Zi) to the points on the projection screen with coordinates (xi, </a:t>
            </a:r>
            <a:r>
              <a:rPr lang="en-US" dirty="0" err="1"/>
              <a:t>yi</a:t>
            </a:r>
            <a:r>
              <a:rPr lang="en-US" dirty="0"/>
              <a:t>) is called a projective transform. </a:t>
            </a:r>
          </a:p>
          <a:p>
            <a:r>
              <a:rPr lang="en-US" dirty="0"/>
              <a:t>When working with such transforms, it is convenient to use what are known as homogeneous coordinates. </a:t>
            </a:r>
          </a:p>
        </p:txBody>
      </p:sp>
      <p:sp>
        <p:nvSpPr>
          <p:cNvPr id="4" name="Slide Number Placeholder 3"/>
          <p:cNvSpPr>
            <a:spLocks noGrp="1"/>
          </p:cNvSpPr>
          <p:nvPr>
            <p:ph type="sldNum" sz="quarter" idx="5"/>
          </p:nvPr>
        </p:nvSpPr>
        <p:spPr/>
        <p:txBody>
          <a:bodyPr/>
          <a:lstStyle/>
          <a:p>
            <a:fld id="{E93247E6-3F60-4682-A624-D5F8B6A90DFA}" type="slidenum">
              <a:rPr lang="en-US" smtClean="0"/>
              <a:t>4</a:t>
            </a:fld>
            <a:endParaRPr lang="en-US"/>
          </a:p>
        </p:txBody>
      </p:sp>
    </p:spTree>
    <p:extLst>
      <p:ext uri="{BB962C8B-B14F-4D97-AF65-F5344CB8AC3E}">
        <p14:creationId xmlns:p14="http://schemas.microsoft.com/office/powerpoint/2010/main" val="1379686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it possible to recover the 3D points by knowing x, y?</a:t>
            </a:r>
          </a:p>
        </p:txBody>
      </p:sp>
      <p:sp>
        <p:nvSpPr>
          <p:cNvPr id="4" name="Slide Number Placeholder 3"/>
          <p:cNvSpPr>
            <a:spLocks noGrp="1"/>
          </p:cNvSpPr>
          <p:nvPr>
            <p:ph type="sldNum" sz="quarter" idx="5"/>
          </p:nvPr>
        </p:nvSpPr>
        <p:spPr/>
        <p:txBody>
          <a:bodyPr/>
          <a:lstStyle/>
          <a:p>
            <a:fld id="{E93247E6-3F60-4682-A624-D5F8B6A90DFA}" type="slidenum">
              <a:rPr lang="en-US" smtClean="0"/>
              <a:t>6</a:t>
            </a:fld>
            <a:endParaRPr lang="en-US"/>
          </a:p>
        </p:txBody>
      </p:sp>
    </p:spTree>
    <p:extLst>
      <p:ext uri="{BB962C8B-B14F-4D97-AF65-F5344CB8AC3E}">
        <p14:creationId xmlns:p14="http://schemas.microsoft.com/office/powerpoint/2010/main" val="151690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 — Skew coefficient, which is non-zero if the image axes are not perpendicular.</a:t>
            </a:r>
          </a:p>
          <a:p>
            <a:r>
              <a:rPr lang="en-US" dirty="0"/>
              <a:t>s=</a:t>
            </a:r>
            <a:r>
              <a:rPr lang="en-US" dirty="0" err="1"/>
              <a:t>fx</a:t>
            </a:r>
            <a:r>
              <a:rPr lang="en-US" dirty="0"/>
              <a:t>*tanα</a:t>
            </a:r>
          </a:p>
          <a:p>
            <a:endParaRPr lang="en-US" dirty="0"/>
          </a:p>
        </p:txBody>
      </p:sp>
      <p:sp>
        <p:nvSpPr>
          <p:cNvPr id="4" name="Slide Number Placeholder 3"/>
          <p:cNvSpPr>
            <a:spLocks noGrp="1"/>
          </p:cNvSpPr>
          <p:nvPr>
            <p:ph type="sldNum" sz="quarter" idx="5"/>
          </p:nvPr>
        </p:nvSpPr>
        <p:spPr/>
        <p:txBody>
          <a:bodyPr/>
          <a:lstStyle/>
          <a:p>
            <a:fld id="{E93247E6-3F60-4682-A624-D5F8B6A90DFA}" type="slidenum">
              <a:rPr lang="en-US" smtClean="0"/>
              <a:t>9</a:t>
            </a:fld>
            <a:endParaRPr lang="en-US"/>
          </a:p>
        </p:txBody>
      </p:sp>
    </p:spTree>
    <p:extLst>
      <p:ext uri="{BB962C8B-B14F-4D97-AF65-F5344CB8AC3E}">
        <p14:creationId xmlns:p14="http://schemas.microsoft.com/office/powerpoint/2010/main" val="1952060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extremely important for stereo vision. Or any two sensors that we want to project to. Moving the coordinates of one camera to another camera.  Or in general if you have a global coordinate system that you want to project all the measurement to it. </a:t>
            </a:r>
          </a:p>
          <a:p>
            <a:r>
              <a:rPr lang="en-US" dirty="0"/>
              <a:t>World coordinates can be any other system that we are trying to use along with our camera systems. Imagine if you have two stereo vision systems, and are in different camera coordinates</a:t>
            </a:r>
          </a:p>
        </p:txBody>
      </p:sp>
      <p:sp>
        <p:nvSpPr>
          <p:cNvPr id="4" name="Slide Number Placeholder 3"/>
          <p:cNvSpPr>
            <a:spLocks noGrp="1"/>
          </p:cNvSpPr>
          <p:nvPr>
            <p:ph type="sldNum" sz="quarter" idx="5"/>
          </p:nvPr>
        </p:nvSpPr>
        <p:spPr/>
        <p:txBody>
          <a:bodyPr/>
          <a:lstStyle/>
          <a:p>
            <a:fld id="{E93247E6-3F60-4682-A624-D5F8B6A90DFA}" type="slidenum">
              <a:rPr lang="en-US" smtClean="0"/>
              <a:t>11</a:t>
            </a:fld>
            <a:endParaRPr lang="en-US"/>
          </a:p>
        </p:txBody>
      </p:sp>
    </p:spTree>
    <p:extLst>
      <p:ext uri="{BB962C8B-B14F-4D97-AF65-F5344CB8AC3E}">
        <p14:creationId xmlns:p14="http://schemas.microsoft.com/office/powerpoint/2010/main" val="195644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3247E6-3F60-4682-A624-D5F8B6A90DFA}" type="slidenum">
              <a:rPr lang="en-US" smtClean="0"/>
              <a:t>12</a:t>
            </a:fld>
            <a:endParaRPr lang="en-US"/>
          </a:p>
        </p:txBody>
      </p:sp>
    </p:spTree>
    <p:extLst>
      <p:ext uri="{BB962C8B-B14F-4D97-AF65-F5344CB8AC3E}">
        <p14:creationId xmlns:p14="http://schemas.microsoft.com/office/powerpoint/2010/main" val="1841120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Isotropic means that the scaling is invariant with respect to direction. </a:t>
            </a:r>
          </a:p>
          <a:p>
            <a:r>
              <a:rPr lang="en-US" dirty="0"/>
              <a:t>There is also </a:t>
            </a:r>
            <a:r>
              <a:rPr lang="en-US"/>
              <a:t>the so-called </a:t>
            </a:r>
            <a:r>
              <a:rPr lang="en-US" dirty="0"/>
              <a:t>Affine transformation which does </a:t>
            </a:r>
            <a:r>
              <a:rPr lang="en-US"/>
              <a:t>not preserve </a:t>
            </a:r>
            <a:r>
              <a:rPr lang="en-US" dirty="0"/>
              <a:t>the distance or angles however parallel lines are still parallel </a:t>
            </a:r>
          </a:p>
          <a:p>
            <a:endParaRPr lang="en-US" dirty="0"/>
          </a:p>
        </p:txBody>
      </p:sp>
      <p:sp>
        <p:nvSpPr>
          <p:cNvPr id="4" name="Slide Number Placeholder 3"/>
          <p:cNvSpPr>
            <a:spLocks noGrp="1"/>
          </p:cNvSpPr>
          <p:nvPr>
            <p:ph type="sldNum" sz="quarter" idx="5"/>
          </p:nvPr>
        </p:nvSpPr>
        <p:spPr/>
        <p:txBody>
          <a:bodyPr/>
          <a:lstStyle/>
          <a:p>
            <a:fld id="{E93247E6-3F60-4682-A624-D5F8B6A90DFA}" type="slidenum">
              <a:rPr lang="en-US" smtClean="0"/>
              <a:t>17</a:t>
            </a:fld>
            <a:endParaRPr lang="en-US"/>
          </a:p>
        </p:txBody>
      </p:sp>
    </p:spTree>
    <p:extLst>
      <p:ext uri="{BB962C8B-B14F-4D97-AF65-F5344CB8AC3E}">
        <p14:creationId xmlns:p14="http://schemas.microsoft.com/office/powerpoint/2010/main" val="371412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3247E6-3F60-4682-A624-D5F8B6A90DFA}" type="slidenum">
              <a:rPr lang="en-US" smtClean="0"/>
              <a:t>24</a:t>
            </a:fld>
            <a:endParaRPr lang="en-US"/>
          </a:p>
        </p:txBody>
      </p:sp>
    </p:spTree>
    <p:extLst>
      <p:ext uri="{BB962C8B-B14F-4D97-AF65-F5344CB8AC3E}">
        <p14:creationId xmlns:p14="http://schemas.microsoft.com/office/powerpoint/2010/main" val="3561351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 are the columns of the rotation matrix, equate this to the columns on the other side </a:t>
            </a:r>
          </a:p>
          <a:p>
            <a:endParaRPr lang="en-US" dirty="0"/>
          </a:p>
        </p:txBody>
      </p:sp>
      <p:sp>
        <p:nvSpPr>
          <p:cNvPr id="4" name="Slide Number Placeholder 3"/>
          <p:cNvSpPr>
            <a:spLocks noGrp="1"/>
          </p:cNvSpPr>
          <p:nvPr>
            <p:ph type="sldNum" sz="quarter" idx="5"/>
          </p:nvPr>
        </p:nvSpPr>
        <p:spPr/>
        <p:txBody>
          <a:bodyPr/>
          <a:lstStyle/>
          <a:p>
            <a:fld id="{E93247E6-3F60-4682-A624-D5F8B6A90DFA}" type="slidenum">
              <a:rPr lang="en-US" smtClean="0"/>
              <a:t>26</a:t>
            </a:fld>
            <a:endParaRPr lang="en-US"/>
          </a:p>
        </p:txBody>
      </p:sp>
    </p:spTree>
    <p:extLst>
      <p:ext uri="{BB962C8B-B14F-4D97-AF65-F5344CB8AC3E}">
        <p14:creationId xmlns:p14="http://schemas.microsoft.com/office/powerpoint/2010/main" val="13871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2/15/2022</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5B725-0AD4-4BB3-A5B4-40AB0561CCC7}" type="slidenum">
              <a:rPr lang="en-US" smtClean="0"/>
              <a:t>‹#›</a:t>
            </a:fld>
            <a:endParaRPr lang="en-US"/>
          </a:p>
        </p:txBody>
      </p:sp>
    </p:spTree>
    <p:extLst>
      <p:ext uri="{BB962C8B-B14F-4D97-AF65-F5344CB8AC3E}">
        <p14:creationId xmlns:p14="http://schemas.microsoft.com/office/powerpoint/2010/main" val="2514290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2/15/2022</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5B725-0AD4-4BB3-A5B4-40AB0561CCC7}" type="slidenum">
              <a:rPr lang="en-US" smtClean="0"/>
              <a:t>‹#›</a:t>
            </a:fld>
            <a:endParaRPr lang="en-US"/>
          </a:p>
        </p:txBody>
      </p:sp>
    </p:spTree>
    <p:extLst>
      <p:ext uri="{BB962C8B-B14F-4D97-AF65-F5344CB8AC3E}">
        <p14:creationId xmlns:p14="http://schemas.microsoft.com/office/powerpoint/2010/main" val="3739816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2/15/2022</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5B725-0AD4-4BB3-A5B4-40AB0561CCC7}" type="slidenum">
              <a:rPr lang="en-US" smtClean="0"/>
              <a:t>‹#›</a:t>
            </a:fld>
            <a:endParaRPr lang="en-US"/>
          </a:p>
        </p:txBody>
      </p:sp>
    </p:spTree>
    <p:extLst>
      <p:ext uri="{BB962C8B-B14F-4D97-AF65-F5344CB8AC3E}">
        <p14:creationId xmlns:p14="http://schemas.microsoft.com/office/powerpoint/2010/main" val="367486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2/15/2022</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5B725-0AD4-4BB3-A5B4-40AB0561CCC7}" type="slidenum">
              <a:rPr lang="en-US" smtClean="0"/>
              <a:t>‹#›</a:t>
            </a:fld>
            <a:endParaRPr lang="en-US"/>
          </a:p>
        </p:txBody>
      </p:sp>
    </p:spTree>
    <p:extLst>
      <p:ext uri="{BB962C8B-B14F-4D97-AF65-F5344CB8AC3E}">
        <p14:creationId xmlns:p14="http://schemas.microsoft.com/office/powerpoint/2010/main" val="4124330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2/15/2022</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5B725-0AD4-4BB3-A5B4-40AB0561CCC7}" type="slidenum">
              <a:rPr lang="en-US" smtClean="0"/>
              <a:t>‹#›</a:t>
            </a:fld>
            <a:endParaRPr lang="en-US"/>
          </a:p>
        </p:txBody>
      </p:sp>
    </p:spTree>
    <p:extLst>
      <p:ext uri="{BB962C8B-B14F-4D97-AF65-F5344CB8AC3E}">
        <p14:creationId xmlns:p14="http://schemas.microsoft.com/office/powerpoint/2010/main" val="684502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2/15/2022</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45B725-0AD4-4BB3-A5B4-40AB0561CCC7}" type="slidenum">
              <a:rPr lang="en-US" smtClean="0"/>
              <a:t>‹#›</a:t>
            </a:fld>
            <a:endParaRPr lang="en-US"/>
          </a:p>
        </p:txBody>
      </p:sp>
    </p:spTree>
    <p:extLst>
      <p:ext uri="{BB962C8B-B14F-4D97-AF65-F5344CB8AC3E}">
        <p14:creationId xmlns:p14="http://schemas.microsoft.com/office/powerpoint/2010/main" val="1148564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2/15/2022</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45B725-0AD4-4BB3-A5B4-40AB0561CCC7}" type="slidenum">
              <a:rPr lang="en-US" smtClean="0"/>
              <a:t>‹#›</a:t>
            </a:fld>
            <a:endParaRPr lang="en-US"/>
          </a:p>
        </p:txBody>
      </p:sp>
    </p:spTree>
    <p:extLst>
      <p:ext uri="{BB962C8B-B14F-4D97-AF65-F5344CB8AC3E}">
        <p14:creationId xmlns:p14="http://schemas.microsoft.com/office/powerpoint/2010/main" val="827452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2/15/2022</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45B725-0AD4-4BB3-A5B4-40AB0561CCC7}" type="slidenum">
              <a:rPr lang="en-US" smtClean="0"/>
              <a:t>‹#›</a:t>
            </a:fld>
            <a:endParaRPr lang="en-US"/>
          </a:p>
        </p:txBody>
      </p:sp>
    </p:spTree>
    <p:extLst>
      <p:ext uri="{BB962C8B-B14F-4D97-AF65-F5344CB8AC3E}">
        <p14:creationId xmlns:p14="http://schemas.microsoft.com/office/powerpoint/2010/main" val="1855670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2/15/2022</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45B725-0AD4-4BB3-A5B4-40AB0561CCC7}" type="slidenum">
              <a:rPr lang="en-US" smtClean="0"/>
              <a:t>‹#›</a:t>
            </a:fld>
            <a:endParaRPr lang="en-US"/>
          </a:p>
        </p:txBody>
      </p:sp>
    </p:spTree>
    <p:extLst>
      <p:ext uri="{BB962C8B-B14F-4D97-AF65-F5344CB8AC3E}">
        <p14:creationId xmlns:p14="http://schemas.microsoft.com/office/powerpoint/2010/main" val="353799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2/15/2022</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45B725-0AD4-4BB3-A5B4-40AB0561CCC7}" type="slidenum">
              <a:rPr lang="en-US" smtClean="0"/>
              <a:t>‹#›</a:t>
            </a:fld>
            <a:endParaRPr lang="en-US"/>
          </a:p>
        </p:txBody>
      </p:sp>
    </p:spTree>
    <p:extLst>
      <p:ext uri="{BB962C8B-B14F-4D97-AF65-F5344CB8AC3E}">
        <p14:creationId xmlns:p14="http://schemas.microsoft.com/office/powerpoint/2010/main" val="163324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2/15/2022</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45B725-0AD4-4BB3-A5B4-40AB0561CCC7}" type="slidenum">
              <a:rPr lang="en-US" smtClean="0"/>
              <a:t>‹#›</a:t>
            </a:fld>
            <a:endParaRPr lang="en-US"/>
          </a:p>
        </p:txBody>
      </p:sp>
    </p:spTree>
    <p:extLst>
      <p:ext uri="{BB962C8B-B14F-4D97-AF65-F5344CB8AC3E}">
        <p14:creationId xmlns:p14="http://schemas.microsoft.com/office/powerpoint/2010/main" val="3378917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2/15/2022</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45B725-0AD4-4BB3-A5B4-40AB0561CCC7}" type="slidenum">
              <a:rPr lang="en-US" smtClean="0"/>
              <a:t>‹#›</a:t>
            </a:fld>
            <a:endParaRPr lang="en-US"/>
          </a:p>
        </p:txBody>
      </p:sp>
    </p:spTree>
    <p:extLst>
      <p:ext uri="{BB962C8B-B14F-4D97-AF65-F5344CB8AC3E}">
        <p14:creationId xmlns:p14="http://schemas.microsoft.com/office/powerpoint/2010/main" val="39387156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6.png"/><Relationship Id="rId5" Type="http://schemas.openxmlformats.org/officeDocument/2006/relationships/oleObject" Target="../embeddings/oleObject2.bin"/><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tags" Target="../tags/tag3.xml"/><Relationship Id="rId7" Type="http://schemas.openxmlformats.org/officeDocument/2006/relationships/image" Target="../media/image28.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7.png"/><Relationship Id="rId5" Type="http://schemas.openxmlformats.org/officeDocument/2006/relationships/slideLayout" Target="../slideLayouts/slideLayout2.xml"/><Relationship Id="rId4" Type="http://schemas.openxmlformats.org/officeDocument/2006/relationships/tags" Target="../tags/tag4.xml"/><Relationship Id="rId9" Type="http://schemas.openxmlformats.org/officeDocument/2006/relationships/image" Target="../media/image30.png"/></Relationships>
</file>

<file path=ppt/slides/_rels/slide2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tags" Target="../tags/tag7.xml"/><Relationship Id="rId7" Type="http://schemas.openxmlformats.org/officeDocument/2006/relationships/image" Target="../media/image32.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31.png"/><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41023" y="-934769"/>
            <a:ext cx="2424873" cy="2708393"/>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3756" y="-134088"/>
            <a:ext cx="1635955" cy="1226966"/>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713565" y="311926"/>
            <a:ext cx="4059393" cy="1911083"/>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Rectangle 3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548980" y="1613994"/>
            <a:ext cx="1185708" cy="889281"/>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27781" y="5494508"/>
            <a:ext cx="2444907" cy="1774587"/>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Rectangle 3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211282" y="5555951"/>
            <a:ext cx="928467" cy="69635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42" name="Freeform: Shape 4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7311" y="1407983"/>
            <a:ext cx="5389379" cy="4042034"/>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Shape 4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76283" y="882212"/>
            <a:ext cx="6791435" cy="5093576"/>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p:cNvSpPr>
            <a:spLocks noGrp="1"/>
          </p:cNvSpPr>
          <p:nvPr>
            <p:ph type="ctrTitle"/>
          </p:nvPr>
        </p:nvSpPr>
        <p:spPr>
          <a:xfrm>
            <a:off x="2403481" y="2353641"/>
            <a:ext cx="4337037" cy="2150719"/>
          </a:xfrm>
          <a:noFill/>
        </p:spPr>
        <p:txBody>
          <a:bodyPr anchor="ctr">
            <a:normAutofit/>
          </a:bodyPr>
          <a:lstStyle/>
          <a:p>
            <a:r>
              <a:rPr lang="en-US" sz="3100">
                <a:solidFill>
                  <a:srgbClr val="080808"/>
                </a:solidFill>
              </a:rPr>
              <a:t>Homography Estimation </a:t>
            </a:r>
          </a:p>
        </p:txBody>
      </p:sp>
      <p:sp>
        <p:nvSpPr>
          <p:cNvPr id="46" name="Freeform: Shape 4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943393" y="5778692"/>
            <a:ext cx="2231794" cy="1926608"/>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Rectangle 4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170046" y="5363543"/>
            <a:ext cx="959985" cy="719989"/>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06917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838200"/>
            <a:ext cx="8839200"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Date Placeholder 1">
            <a:extLst>
              <a:ext uri="{FF2B5EF4-FFF2-40B4-BE49-F238E27FC236}">
                <a16:creationId xmlns:a16="http://schemas.microsoft.com/office/drawing/2014/main" id="{F405328F-9999-4856-9AD8-09E5723ACE1E}"/>
              </a:ext>
            </a:extLst>
          </p:cNvPr>
          <p:cNvSpPr>
            <a:spLocks noGrp="1"/>
          </p:cNvSpPr>
          <p:nvPr>
            <p:ph type="dt" sz="half" idx="10"/>
          </p:nvPr>
        </p:nvSpPr>
        <p:spPr/>
        <p:txBody>
          <a:bodyPr/>
          <a:lstStyle/>
          <a:p>
            <a:r>
              <a:rPr lang="en-US"/>
              <a:t>2/15/2022</a:t>
            </a:r>
          </a:p>
        </p:txBody>
      </p:sp>
    </p:spTree>
    <p:extLst>
      <p:ext uri="{BB962C8B-B14F-4D97-AF65-F5344CB8AC3E}">
        <p14:creationId xmlns:p14="http://schemas.microsoft.com/office/powerpoint/2010/main" val="3696924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95275"/>
            <a:ext cx="8077200" cy="6267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a:extLst>
              <a:ext uri="{FF2B5EF4-FFF2-40B4-BE49-F238E27FC236}">
                <a16:creationId xmlns:a16="http://schemas.microsoft.com/office/drawing/2014/main" id="{6D957613-30C3-4E3A-AE3A-C097E9AAE7FC}"/>
              </a:ext>
            </a:extLst>
          </p:cNvPr>
          <p:cNvSpPr/>
          <p:nvPr/>
        </p:nvSpPr>
        <p:spPr>
          <a:xfrm>
            <a:off x="7073461" y="3699641"/>
            <a:ext cx="1797269" cy="641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Last column is translation </a:t>
            </a:r>
          </a:p>
        </p:txBody>
      </p:sp>
      <p:cxnSp>
        <p:nvCxnSpPr>
          <p:cNvPr id="6" name="Straight Arrow Connector 5">
            <a:extLst>
              <a:ext uri="{FF2B5EF4-FFF2-40B4-BE49-F238E27FC236}">
                <a16:creationId xmlns:a16="http://schemas.microsoft.com/office/drawing/2014/main" id="{65451E50-1491-4088-8F8A-B38743C5CA1D}"/>
              </a:ext>
            </a:extLst>
          </p:cNvPr>
          <p:cNvCxnSpPr>
            <a:cxnSpLocks/>
            <a:stCxn id="4" idx="1"/>
          </p:cNvCxnSpPr>
          <p:nvPr/>
        </p:nvCxnSpPr>
        <p:spPr>
          <a:xfrm flipH="1">
            <a:off x="3615559" y="4020207"/>
            <a:ext cx="3457902" cy="425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99B6EE6-E396-4266-BD36-D865704481A8}"/>
              </a:ext>
            </a:extLst>
          </p:cNvPr>
          <p:cNvSpPr/>
          <p:nvPr/>
        </p:nvSpPr>
        <p:spPr>
          <a:xfrm>
            <a:off x="5633545" y="5715220"/>
            <a:ext cx="3107120" cy="641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Tilda means inhomogeneous vector  </a:t>
            </a:r>
          </a:p>
        </p:txBody>
      </p:sp>
      <p:sp>
        <p:nvSpPr>
          <p:cNvPr id="2" name="Date Placeholder 1">
            <a:extLst>
              <a:ext uri="{FF2B5EF4-FFF2-40B4-BE49-F238E27FC236}">
                <a16:creationId xmlns:a16="http://schemas.microsoft.com/office/drawing/2014/main" id="{3D372BDC-DB98-46EC-B560-E30AC4079BBB}"/>
              </a:ext>
            </a:extLst>
          </p:cNvPr>
          <p:cNvSpPr>
            <a:spLocks noGrp="1"/>
          </p:cNvSpPr>
          <p:nvPr>
            <p:ph type="dt" sz="half" idx="10"/>
          </p:nvPr>
        </p:nvSpPr>
        <p:spPr/>
        <p:txBody>
          <a:bodyPr/>
          <a:lstStyle/>
          <a:p>
            <a:r>
              <a:rPr lang="en-US"/>
              <a:t>2/15/2022</a:t>
            </a:r>
          </a:p>
        </p:txBody>
      </p:sp>
    </p:spTree>
    <p:extLst>
      <p:ext uri="{BB962C8B-B14F-4D97-AF65-F5344CB8AC3E}">
        <p14:creationId xmlns:p14="http://schemas.microsoft.com/office/powerpoint/2010/main" val="928576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609600"/>
            <a:ext cx="8229600"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Date Placeholder 1">
            <a:extLst>
              <a:ext uri="{FF2B5EF4-FFF2-40B4-BE49-F238E27FC236}">
                <a16:creationId xmlns:a16="http://schemas.microsoft.com/office/drawing/2014/main" id="{825ABBA0-31D0-432E-B592-CD769DD69363}"/>
              </a:ext>
            </a:extLst>
          </p:cNvPr>
          <p:cNvSpPr>
            <a:spLocks noGrp="1"/>
          </p:cNvSpPr>
          <p:nvPr>
            <p:ph type="dt" sz="half" idx="10"/>
          </p:nvPr>
        </p:nvSpPr>
        <p:spPr/>
        <p:txBody>
          <a:bodyPr/>
          <a:lstStyle/>
          <a:p>
            <a:r>
              <a:rPr lang="en-US"/>
              <a:t>2/15/2022</a:t>
            </a:r>
          </a:p>
        </p:txBody>
      </p:sp>
    </p:spTree>
    <p:extLst>
      <p:ext uri="{BB962C8B-B14F-4D97-AF65-F5344CB8AC3E}">
        <p14:creationId xmlns:p14="http://schemas.microsoft.com/office/powerpoint/2010/main" val="2825502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04800"/>
            <a:ext cx="8458200" cy="5619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Date Placeholder 1">
            <a:extLst>
              <a:ext uri="{FF2B5EF4-FFF2-40B4-BE49-F238E27FC236}">
                <a16:creationId xmlns:a16="http://schemas.microsoft.com/office/drawing/2014/main" id="{AEC9156E-77CD-4445-AC4F-C5642AE2A241}"/>
              </a:ext>
            </a:extLst>
          </p:cNvPr>
          <p:cNvSpPr>
            <a:spLocks noGrp="1"/>
          </p:cNvSpPr>
          <p:nvPr>
            <p:ph type="dt" sz="half" idx="10"/>
          </p:nvPr>
        </p:nvSpPr>
        <p:spPr/>
        <p:txBody>
          <a:bodyPr/>
          <a:lstStyle/>
          <a:p>
            <a:r>
              <a:rPr lang="en-US"/>
              <a:t>2/15/2022</a:t>
            </a:r>
          </a:p>
        </p:txBody>
      </p:sp>
    </p:spTree>
    <p:extLst>
      <p:ext uri="{BB962C8B-B14F-4D97-AF65-F5344CB8AC3E}">
        <p14:creationId xmlns:p14="http://schemas.microsoft.com/office/powerpoint/2010/main" val="3141630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6737" y="284232"/>
            <a:ext cx="8485238" cy="564964"/>
          </a:xfrm>
          <a:prstGeom prst="rect">
            <a:avLst/>
          </a:prstGeom>
        </p:spPr>
        <p:txBody>
          <a:bodyPr vert="horz" wrap="square" lIns="0" tIns="10860" rIns="0" bIns="0" rtlCol="0" anchor="ctr">
            <a:spAutoFit/>
          </a:bodyPr>
          <a:lstStyle/>
          <a:p>
            <a:pPr marL="10860">
              <a:lnSpc>
                <a:spcPct val="100000"/>
              </a:lnSpc>
              <a:spcBef>
                <a:spcPts val="86"/>
              </a:spcBef>
            </a:pPr>
            <a:r>
              <a:rPr lang="en-US" sz="3600" b="1" spc="-4" dirty="0"/>
              <a:t>2D </a:t>
            </a:r>
            <a:r>
              <a:rPr lang="en-US" sz="3600" b="1" spc="-13" dirty="0" err="1"/>
              <a:t>Homography</a:t>
            </a:r>
            <a:r>
              <a:rPr lang="en-US" sz="3600" b="1" spc="-13" dirty="0"/>
              <a:t> (Projective </a:t>
            </a:r>
            <a:r>
              <a:rPr lang="en-US" sz="3600" b="1" spc="-17" dirty="0"/>
              <a:t>Transformation)</a:t>
            </a:r>
          </a:p>
        </p:txBody>
      </p:sp>
      <p:sp>
        <p:nvSpPr>
          <p:cNvPr id="4" name="object 4"/>
          <p:cNvSpPr/>
          <p:nvPr/>
        </p:nvSpPr>
        <p:spPr>
          <a:xfrm>
            <a:off x="2035473" y="1858338"/>
            <a:ext cx="5056350" cy="851413"/>
          </a:xfrm>
          <a:custGeom>
            <a:avLst/>
            <a:gdLst/>
            <a:ahLst/>
            <a:cxnLst/>
            <a:rect l="l" t="t" r="r" b="b"/>
            <a:pathLst>
              <a:path w="5913120" h="995680">
                <a:moveTo>
                  <a:pt x="5913120" y="995171"/>
                </a:moveTo>
                <a:lnTo>
                  <a:pt x="5913120" y="0"/>
                </a:lnTo>
                <a:lnTo>
                  <a:pt x="0" y="0"/>
                </a:lnTo>
                <a:lnTo>
                  <a:pt x="0" y="995171"/>
                </a:lnTo>
                <a:lnTo>
                  <a:pt x="4571" y="995171"/>
                </a:lnTo>
                <a:lnTo>
                  <a:pt x="4571" y="9906"/>
                </a:lnTo>
                <a:lnTo>
                  <a:pt x="9143" y="4571"/>
                </a:lnTo>
                <a:lnTo>
                  <a:pt x="9144" y="9906"/>
                </a:lnTo>
                <a:lnTo>
                  <a:pt x="5903963" y="9905"/>
                </a:lnTo>
                <a:lnTo>
                  <a:pt x="5903963" y="4571"/>
                </a:lnTo>
                <a:lnTo>
                  <a:pt x="5908548" y="9905"/>
                </a:lnTo>
                <a:lnTo>
                  <a:pt x="5908548" y="995171"/>
                </a:lnTo>
                <a:lnTo>
                  <a:pt x="5913120" y="995171"/>
                </a:lnTo>
                <a:close/>
              </a:path>
              <a:path w="5913120" h="995680">
                <a:moveTo>
                  <a:pt x="9143" y="9906"/>
                </a:moveTo>
                <a:lnTo>
                  <a:pt x="9143" y="4571"/>
                </a:lnTo>
                <a:lnTo>
                  <a:pt x="4571" y="9906"/>
                </a:lnTo>
                <a:lnTo>
                  <a:pt x="9143" y="9906"/>
                </a:lnTo>
                <a:close/>
              </a:path>
              <a:path w="5913120" h="995680">
                <a:moveTo>
                  <a:pt x="9143" y="986027"/>
                </a:moveTo>
                <a:lnTo>
                  <a:pt x="9143" y="9906"/>
                </a:lnTo>
                <a:lnTo>
                  <a:pt x="4571" y="9906"/>
                </a:lnTo>
                <a:lnTo>
                  <a:pt x="4571" y="986027"/>
                </a:lnTo>
                <a:lnTo>
                  <a:pt x="9143" y="986027"/>
                </a:lnTo>
                <a:close/>
              </a:path>
              <a:path w="5913120" h="995680">
                <a:moveTo>
                  <a:pt x="5908548" y="986027"/>
                </a:moveTo>
                <a:lnTo>
                  <a:pt x="4571" y="986027"/>
                </a:lnTo>
                <a:lnTo>
                  <a:pt x="9143" y="990600"/>
                </a:lnTo>
                <a:lnTo>
                  <a:pt x="9143" y="995171"/>
                </a:lnTo>
                <a:lnTo>
                  <a:pt x="5903963" y="995171"/>
                </a:lnTo>
                <a:lnTo>
                  <a:pt x="5903963" y="990599"/>
                </a:lnTo>
                <a:lnTo>
                  <a:pt x="5908548" y="986027"/>
                </a:lnTo>
                <a:close/>
              </a:path>
              <a:path w="5913120" h="995680">
                <a:moveTo>
                  <a:pt x="9143" y="995171"/>
                </a:moveTo>
                <a:lnTo>
                  <a:pt x="9143" y="990600"/>
                </a:lnTo>
                <a:lnTo>
                  <a:pt x="4571" y="986027"/>
                </a:lnTo>
                <a:lnTo>
                  <a:pt x="4571" y="995171"/>
                </a:lnTo>
                <a:lnTo>
                  <a:pt x="9143" y="995171"/>
                </a:lnTo>
                <a:close/>
              </a:path>
              <a:path w="5913120" h="995680">
                <a:moveTo>
                  <a:pt x="5908548" y="9905"/>
                </a:moveTo>
                <a:lnTo>
                  <a:pt x="5903963" y="4571"/>
                </a:lnTo>
                <a:lnTo>
                  <a:pt x="5903963" y="9905"/>
                </a:lnTo>
                <a:lnTo>
                  <a:pt x="5908548" y="9905"/>
                </a:lnTo>
                <a:close/>
              </a:path>
              <a:path w="5913120" h="995680">
                <a:moveTo>
                  <a:pt x="5908548" y="986027"/>
                </a:moveTo>
                <a:lnTo>
                  <a:pt x="5908548" y="9905"/>
                </a:lnTo>
                <a:lnTo>
                  <a:pt x="5903963" y="9905"/>
                </a:lnTo>
                <a:lnTo>
                  <a:pt x="5903963" y="986027"/>
                </a:lnTo>
                <a:lnTo>
                  <a:pt x="5908548" y="986027"/>
                </a:lnTo>
                <a:close/>
              </a:path>
              <a:path w="5913120" h="995680">
                <a:moveTo>
                  <a:pt x="5908548" y="995171"/>
                </a:moveTo>
                <a:lnTo>
                  <a:pt x="5908548" y="986027"/>
                </a:lnTo>
                <a:lnTo>
                  <a:pt x="5903963" y="990599"/>
                </a:lnTo>
                <a:lnTo>
                  <a:pt x="5903963" y="995171"/>
                </a:lnTo>
                <a:lnTo>
                  <a:pt x="5908548" y="995171"/>
                </a:lnTo>
                <a:close/>
              </a:path>
            </a:pathLst>
          </a:custGeom>
          <a:solidFill>
            <a:srgbClr val="FF0000"/>
          </a:solidFill>
        </p:spPr>
        <p:txBody>
          <a:bodyPr wrap="square" lIns="0" tIns="0" rIns="0" bIns="0" rtlCol="0"/>
          <a:lstStyle/>
          <a:p>
            <a:endParaRPr sz="1539"/>
          </a:p>
        </p:txBody>
      </p:sp>
      <p:sp>
        <p:nvSpPr>
          <p:cNvPr id="5" name="object 5"/>
          <p:cNvSpPr txBox="1"/>
          <p:nvPr/>
        </p:nvSpPr>
        <p:spPr>
          <a:xfrm>
            <a:off x="1784816" y="1433073"/>
            <a:ext cx="858472" cy="247826"/>
          </a:xfrm>
          <a:prstGeom prst="rect">
            <a:avLst/>
          </a:prstGeom>
        </p:spPr>
        <p:txBody>
          <a:bodyPr vert="horz" wrap="square" lIns="0" tIns="10860" rIns="0" bIns="0" rtlCol="0">
            <a:spAutoFit/>
          </a:bodyPr>
          <a:lstStyle/>
          <a:p>
            <a:pPr marL="10860">
              <a:spcBef>
                <a:spcPts val="86"/>
              </a:spcBef>
            </a:pPr>
            <a:r>
              <a:rPr sz="1539" u="heavy" spc="-4" dirty="0">
                <a:uFill>
                  <a:solidFill>
                    <a:srgbClr val="000000"/>
                  </a:solidFill>
                </a:uFill>
                <a:latin typeface="Calibri"/>
                <a:cs typeface="Calibri"/>
              </a:rPr>
              <a:t>Definition:</a:t>
            </a:r>
            <a:endParaRPr sz="1539">
              <a:latin typeface="Calibri"/>
              <a:cs typeface="Calibri"/>
            </a:endParaRPr>
          </a:p>
        </p:txBody>
      </p:sp>
      <p:sp>
        <p:nvSpPr>
          <p:cNvPr id="6" name="object 6"/>
          <p:cNvSpPr/>
          <p:nvPr/>
        </p:nvSpPr>
        <p:spPr>
          <a:xfrm>
            <a:off x="2035473" y="3316600"/>
            <a:ext cx="5056350" cy="877476"/>
          </a:xfrm>
          <a:custGeom>
            <a:avLst/>
            <a:gdLst/>
            <a:ahLst/>
            <a:cxnLst/>
            <a:rect l="l" t="t" r="r" b="b"/>
            <a:pathLst>
              <a:path w="5913120" h="1026160">
                <a:moveTo>
                  <a:pt x="5913120" y="1025651"/>
                </a:moveTo>
                <a:lnTo>
                  <a:pt x="5913120" y="0"/>
                </a:lnTo>
                <a:lnTo>
                  <a:pt x="0" y="0"/>
                </a:lnTo>
                <a:lnTo>
                  <a:pt x="0" y="1025652"/>
                </a:lnTo>
                <a:lnTo>
                  <a:pt x="4571" y="1025652"/>
                </a:lnTo>
                <a:lnTo>
                  <a:pt x="4571" y="9144"/>
                </a:lnTo>
                <a:lnTo>
                  <a:pt x="9143" y="4572"/>
                </a:lnTo>
                <a:lnTo>
                  <a:pt x="9143" y="9144"/>
                </a:lnTo>
                <a:lnTo>
                  <a:pt x="5903963" y="9143"/>
                </a:lnTo>
                <a:lnTo>
                  <a:pt x="5903963" y="4571"/>
                </a:lnTo>
                <a:lnTo>
                  <a:pt x="5908548" y="9143"/>
                </a:lnTo>
                <a:lnTo>
                  <a:pt x="5908548" y="1025651"/>
                </a:lnTo>
                <a:lnTo>
                  <a:pt x="5913120" y="1025651"/>
                </a:lnTo>
                <a:close/>
              </a:path>
              <a:path w="5913120" h="1026160">
                <a:moveTo>
                  <a:pt x="9143" y="9144"/>
                </a:moveTo>
                <a:lnTo>
                  <a:pt x="9143" y="4572"/>
                </a:lnTo>
                <a:lnTo>
                  <a:pt x="4571" y="9144"/>
                </a:lnTo>
                <a:lnTo>
                  <a:pt x="9143" y="9144"/>
                </a:lnTo>
                <a:close/>
              </a:path>
              <a:path w="5913120" h="1026160">
                <a:moveTo>
                  <a:pt x="9143" y="1015746"/>
                </a:moveTo>
                <a:lnTo>
                  <a:pt x="9143" y="9144"/>
                </a:lnTo>
                <a:lnTo>
                  <a:pt x="4571" y="9144"/>
                </a:lnTo>
                <a:lnTo>
                  <a:pt x="4571" y="1015746"/>
                </a:lnTo>
                <a:lnTo>
                  <a:pt x="9143" y="1015746"/>
                </a:lnTo>
                <a:close/>
              </a:path>
              <a:path w="5913120" h="1026160">
                <a:moveTo>
                  <a:pt x="5908548" y="1015745"/>
                </a:moveTo>
                <a:lnTo>
                  <a:pt x="4571" y="1015746"/>
                </a:lnTo>
                <a:lnTo>
                  <a:pt x="9143" y="1020317"/>
                </a:lnTo>
                <a:lnTo>
                  <a:pt x="9143" y="1025652"/>
                </a:lnTo>
                <a:lnTo>
                  <a:pt x="5903963" y="1025651"/>
                </a:lnTo>
                <a:lnTo>
                  <a:pt x="5903963" y="1020317"/>
                </a:lnTo>
                <a:lnTo>
                  <a:pt x="5908548" y="1015745"/>
                </a:lnTo>
                <a:close/>
              </a:path>
              <a:path w="5913120" h="1026160">
                <a:moveTo>
                  <a:pt x="9143" y="1025652"/>
                </a:moveTo>
                <a:lnTo>
                  <a:pt x="9143" y="1020317"/>
                </a:lnTo>
                <a:lnTo>
                  <a:pt x="4571" y="1015746"/>
                </a:lnTo>
                <a:lnTo>
                  <a:pt x="4571" y="1025652"/>
                </a:lnTo>
                <a:lnTo>
                  <a:pt x="9143" y="1025652"/>
                </a:lnTo>
                <a:close/>
              </a:path>
              <a:path w="5913120" h="1026160">
                <a:moveTo>
                  <a:pt x="5908548" y="9143"/>
                </a:moveTo>
                <a:lnTo>
                  <a:pt x="5903963" y="4571"/>
                </a:lnTo>
                <a:lnTo>
                  <a:pt x="5903963" y="9143"/>
                </a:lnTo>
                <a:lnTo>
                  <a:pt x="5908548" y="9143"/>
                </a:lnTo>
                <a:close/>
              </a:path>
              <a:path w="5913120" h="1026160">
                <a:moveTo>
                  <a:pt x="5908548" y="1015745"/>
                </a:moveTo>
                <a:lnTo>
                  <a:pt x="5908548" y="9143"/>
                </a:lnTo>
                <a:lnTo>
                  <a:pt x="5903963" y="9143"/>
                </a:lnTo>
                <a:lnTo>
                  <a:pt x="5903963" y="1015745"/>
                </a:lnTo>
                <a:lnTo>
                  <a:pt x="5908548" y="1015745"/>
                </a:lnTo>
                <a:close/>
              </a:path>
              <a:path w="5913120" h="1026160">
                <a:moveTo>
                  <a:pt x="5908548" y="1025651"/>
                </a:moveTo>
                <a:lnTo>
                  <a:pt x="5908548" y="1015745"/>
                </a:lnTo>
                <a:lnTo>
                  <a:pt x="5903963" y="1020317"/>
                </a:lnTo>
                <a:lnTo>
                  <a:pt x="5903963" y="1025651"/>
                </a:lnTo>
                <a:lnTo>
                  <a:pt x="5908548" y="1025651"/>
                </a:lnTo>
                <a:close/>
              </a:path>
            </a:pathLst>
          </a:custGeom>
          <a:solidFill>
            <a:srgbClr val="FF0000"/>
          </a:solidFill>
        </p:spPr>
        <p:txBody>
          <a:bodyPr wrap="square" lIns="0" tIns="0" rIns="0" bIns="0" rtlCol="0"/>
          <a:lstStyle/>
          <a:p>
            <a:endParaRPr sz="1539"/>
          </a:p>
        </p:txBody>
      </p:sp>
      <p:sp>
        <p:nvSpPr>
          <p:cNvPr id="7" name="object 7"/>
          <p:cNvSpPr txBox="1"/>
          <p:nvPr/>
        </p:nvSpPr>
        <p:spPr>
          <a:xfrm>
            <a:off x="1784823" y="1878104"/>
            <a:ext cx="5225763" cy="2736363"/>
          </a:xfrm>
          <a:prstGeom prst="rect">
            <a:avLst/>
          </a:prstGeom>
        </p:spPr>
        <p:txBody>
          <a:bodyPr vert="horz" wrap="square" lIns="0" tIns="11403" rIns="0" bIns="0" rtlCol="0">
            <a:spAutoFit/>
          </a:bodyPr>
          <a:lstStyle/>
          <a:p>
            <a:pPr marL="332309" marR="4344">
              <a:lnSpc>
                <a:spcPct val="99700"/>
              </a:lnSpc>
              <a:spcBef>
                <a:spcPts val="90"/>
              </a:spcBef>
            </a:pPr>
            <a:r>
              <a:rPr sz="1539" dirty="0">
                <a:latin typeface="Calibri"/>
                <a:cs typeface="Calibri"/>
              </a:rPr>
              <a:t>A </a:t>
            </a:r>
            <a:r>
              <a:rPr sz="1539" spc="-4" dirty="0">
                <a:latin typeface="Calibri"/>
                <a:cs typeface="Calibri"/>
              </a:rPr>
              <a:t>2D </a:t>
            </a:r>
            <a:r>
              <a:rPr sz="1539" i="1" spc="-9" dirty="0">
                <a:latin typeface="Calibri"/>
                <a:cs typeface="Calibri"/>
              </a:rPr>
              <a:t>homography </a:t>
            </a:r>
            <a:r>
              <a:rPr sz="1539" dirty="0">
                <a:latin typeface="Calibri"/>
                <a:cs typeface="Calibri"/>
              </a:rPr>
              <a:t>is an </a:t>
            </a:r>
            <a:r>
              <a:rPr sz="1539" spc="-4" dirty="0">
                <a:latin typeface="Calibri"/>
                <a:cs typeface="Calibri"/>
              </a:rPr>
              <a:t>invertible </a:t>
            </a:r>
            <a:r>
              <a:rPr sz="1539" dirty="0">
                <a:latin typeface="Calibri"/>
                <a:cs typeface="Calibri"/>
              </a:rPr>
              <a:t>mapping h </a:t>
            </a:r>
            <a:r>
              <a:rPr sz="1539" spc="-9" dirty="0">
                <a:latin typeface="Calibri"/>
                <a:cs typeface="Calibri"/>
              </a:rPr>
              <a:t>from </a:t>
            </a:r>
            <a:r>
              <a:rPr sz="1539" spc="-4" dirty="0">
                <a:latin typeface="Calibri"/>
                <a:cs typeface="Calibri"/>
              </a:rPr>
              <a:t>P</a:t>
            </a:r>
            <a:r>
              <a:rPr sz="1539" spc="-6" baseline="25462" dirty="0">
                <a:latin typeface="Calibri"/>
                <a:cs typeface="Calibri"/>
              </a:rPr>
              <a:t>2 </a:t>
            </a:r>
            <a:r>
              <a:rPr sz="1539" spc="-13" dirty="0">
                <a:latin typeface="Calibri"/>
                <a:cs typeface="Calibri"/>
              </a:rPr>
              <a:t>to </a:t>
            </a:r>
            <a:r>
              <a:rPr sz="1539" spc="-4" dirty="0">
                <a:latin typeface="Calibri"/>
                <a:cs typeface="Calibri"/>
              </a:rPr>
              <a:t>itself  </a:t>
            </a:r>
            <a:r>
              <a:rPr sz="1539" dirty="0">
                <a:latin typeface="Calibri"/>
                <a:cs typeface="Calibri"/>
              </a:rPr>
              <a:t>such </a:t>
            </a:r>
            <a:r>
              <a:rPr sz="1539" spc="-9" dirty="0">
                <a:latin typeface="Calibri"/>
                <a:cs typeface="Calibri"/>
              </a:rPr>
              <a:t>that three points </a:t>
            </a:r>
            <a:r>
              <a:rPr sz="1710" dirty="0">
                <a:latin typeface="Calibri"/>
                <a:cs typeface="Calibri"/>
              </a:rPr>
              <a:t>x</a:t>
            </a:r>
            <a:r>
              <a:rPr sz="1667" baseline="-21367" dirty="0">
                <a:latin typeface="Calibri"/>
                <a:cs typeface="Calibri"/>
              </a:rPr>
              <a:t>1</a:t>
            </a:r>
            <a:r>
              <a:rPr sz="1710" dirty="0">
                <a:latin typeface="Calibri"/>
                <a:cs typeface="Calibri"/>
              </a:rPr>
              <a:t>,x</a:t>
            </a:r>
            <a:r>
              <a:rPr sz="1667" baseline="-21367" dirty="0">
                <a:latin typeface="Calibri"/>
                <a:cs typeface="Calibri"/>
              </a:rPr>
              <a:t>2</a:t>
            </a:r>
            <a:r>
              <a:rPr sz="1710" dirty="0">
                <a:latin typeface="Calibri"/>
                <a:cs typeface="Calibri"/>
              </a:rPr>
              <a:t>,x</a:t>
            </a:r>
            <a:r>
              <a:rPr sz="1667" baseline="-21367" dirty="0">
                <a:latin typeface="Calibri"/>
                <a:cs typeface="Calibri"/>
              </a:rPr>
              <a:t>3 </a:t>
            </a:r>
            <a:r>
              <a:rPr sz="1539" dirty="0">
                <a:latin typeface="Calibri"/>
                <a:cs typeface="Calibri"/>
              </a:rPr>
              <a:t>lie </a:t>
            </a:r>
            <a:r>
              <a:rPr sz="1539" spc="-4" dirty="0">
                <a:latin typeface="Calibri"/>
                <a:cs typeface="Calibri"/>
              </a:rPr>
              <a:t>on the </a:t>
            </a:r>
            <a:r>
              <a:rPr sz="1539" dirty="0">
                <a:latin typeface="Calibri"/>
                <a:cs typeface="Calibri"/>
              </a:rPr>
              <a:t>same line if and only  if </a:t>
            </a:r>
            <a:r>
              <a:rPr sz="1710" i="1" spc="-4" dirty="0">
                <a:latin typeface="Calibri"/>
                <a:cs typeface="Calibri"/>
              </a:rPr>
              <a:t>h</a:t>
            </a:r>
            <a:r>
              <a:rPr sz="1710" spc="-4" dirty="0">
                <a:latin typeface="Calibri"/>
                <a:cs typeface="Calibri"/>
              </a:rPr>
              <a:t>(x</a:t>
            </a:r>
            <a:r>
              <a:rPr sz="1667" spc="-6" baseline="-21367" dirty="0">
                <a:latin typeface="Calibri"/>
                <a:cs typeface="Calibri"/>
              </a:rPr>
              <a:t>1</a:t>
            </a:r>
            <a:r>
              <a:rPr sz="1710" spc="-4" dirty="0">
                <a:latin typeface="Calibri"/>
                <a:cs typeface="Calibri"/>
              </a:rPr>
              <a:t>),</a:t>
            </a:r>
            <a:r>
              <a:rPr sz="1710" i="1" spc="-4" dirty="0">
                <a:latin typeface="Calibri"/>
                <a:cs typeface="Calibri"/>
              </a:rPr>
              <a:t>h</a:t>
            </a:r>
            <a:r>
              <a:rPr sz="1710" spc="-4" dirty="0">
                <a:latin typeface="Calibri"/>
                <a:cs typeface="Calibri"/>
              </a:rPr>
              <a:t>(x</a:t>
            </a:r>
            <a:r>
              <a:rPr sz="1667" spc="-6" baseline="-21367" dirty="0">
                <a:latin typeface="Calibri"/>
                <a:cs typeface="Calibri"/>
              </a:rPr>
              <a:t>2</a:t>
            </a:r>
            <a:r>
              <a:rPr sz="1710" spc="-4" dirty="0">
                <a:latin typeface="Calibri"/>
                <a:cs typeface="Calibri"/>
              </a:rPr>
              <a:t>),</a:t>
            </a:r>
            <a:r>
              <a:rPr sz="1710" i="1" spc="-4" dirty="0">
                <a:latin typeface="Calibri"/>
                <a:cs typeface="Calibri"/>
              </a:rPr>
              <a:t>h</a:t>
            </a:r>
            <a:r>
              <a:rPr sz="1710" spc="-4" dirty="0">
                <a:latin typeface="Calibri"/>
                <a:cs typeface="Calibri"/>
              </a:rPr>
              <a:t>(x</a:t>
            </a:r>
            <a:r>
              <a:rPr sz="1667" spc="-6" baseline="-21367" dirty="0">
                <a:latin typeface="Calibri"/>
                <a:cs typeface="Calibri"/>
              </a:rPr>
              <a:t>3</a:t>
            </a:r>
            <a:r>
              <a:rPr sz="1710" spc="-4" dirty="0">
                <a:latin typeface="Calibri"/>
                <a:cs typeface="Calibri"/>
              </a:rPr>
              <a:t>)</a:t>
            </a:r>
            <a:r>
              <a:rPr sz="1710" spc="-17" dirty="0">
                <a:latin typeface="Calibri"/>
                <a:cs typeface="Calibri"/>
              </a:rPr>
              <a:t> </a:t>
            </a:r>
            <a:r>
              <a:rPr sz="1539" spc="-4" dirty="0">
                <a:latin typeface="Calibri"/>
                <a:cs typeface="Calibri"/>
              </a:rPr>
              <a:t>do.</a:t>
            </a:r>
            <a:endParaRPr sz="1539" dirty="0">
              <a:latin typeface="Calibri"/>
              <a:cs typeface="Calibri"/>
            </a:endParaRPr>
          </a:p>
          <a:p>
            <a:pPr marL="10860">
              <a:spcBef>
                <a:spcPts val="1586"/>
              </a:spcBef>
            </a:pPr>
            <a:r>
              <a:rPr sz="1539" u="heavy" spc="-4" dirty="0">
                <a:uFill>
                  <a:solidFill>
                    <a:srgbClr val="000000"/>
                  </a:solidFill>
                </a:uFill>
                <a:latin typeface="Calibri"/>
                <a:cs typeface="Calibri"/>
              </a:rPr>
              <a:t>Theorem:</a:t>
            </a:r>
            <a:endParaRPr sz="1539" dirty="0">
              <a:latin typeface="Calibri"/>
              <a:cs typeface="Calibri"/>
            </a:endParaRPr>
          </a:p>
          <a:p>
            <a:pPr>
              <a:spcBef>
                <a:spcPts val="4"/>
              </a:spcBef>
            </a:pPr>
            <a:endParaRPr sz="1838" dirty="0">
              <a:latin typeface="Times New Roman"/>
              <a:cs typeface="Times New Roman"/>
            </a:endParaRPr>
          </a:p>
          <a:p>
            <a:pPr marL="332309" marR="24977">
              <a:lnSpc>
                <a:spcPct val="99600"/>
              </a:lnSpc>
              <a:spcBef>
                <a:spcPts val="4"/>
              </a:spcBef>
            </a:pPr>
            <a:r>
              <a:rPr sz="1539" dirty="0">
                <a:latin typeface="Calibri"/>
                <a:cs typeface="Calibri"/>
              </a:rPr>
              <a:t>A mapping </a:t>
            </a:r>
            <a:r>
              <a:rPr sz="1539" i="1" spc="-4" dirty="0">
                <a:latin typeface="Calibri"/>
                <a:cs typeface="Calibri"/>
              </a:rPr>
              <a:t>h</a:t>
            </a:r>
            <a:r>
              <a:rPr sz="1539" spc="-4" dirty="0">
                <a:latin typeface="Calibri"/>
                <a:cs typeface="Calibri"/>
              </a:rPr>
              <a:t>: </a:t>
            </a:r>
            <a:r>
              <a:rPr sz="1710" dirty="0">
                <a:latin typeface="Calibri"/>
                <a:cs typeface="Calibri"/>
              </a:rPr>
              <a:t>P</a:t>
            </a:r>
            <a:r>
              <a:rPr sz="1667" baseline="25641" dirty="0">
                <a:latin typeface="Calibri"/>
                <a:cs typeface="Calibri"/>
              </a:rPr>
              <a:t>2</a:t>
            </a:r>
            <a:r>
              <a:rPr sz="1710" dirty="0">
                <a:latin typeface="Symbol"/>
                <a:cs typeface="Symbol"/>
              </a:rPr>
              <a:t></a:t>
            </a:r>
            <a:r>
              <a:rPr sz="1710" dirty="0">
                <a:latin typeface="Calibri"/>
                <a:cs typeface="Calibri"/>
              </a:rPr>
              <a:t>P</a:t>
            </a:r>
            <a:r>
              <a:rPr sz="1667" baseline="25641" dirty="0">
                <a:latin typeface="Calibri"/>
                <a:cs typeface="Calibri"/>
              </a:rPr>
              <a:t>2 </a:t>
            </a:r>
            <a:r>
              <a:rPr sz="1539" dirty="0">
                <a:latin typeface="Calibri"/>
                <a:cs typeface="Calibri"/>
              </a:rPr>
              <a:t>is a </a:t>
            </a:r>
            <a:r>
              <a:rPr sz="1539" spc="-9" dirty="0">
                <a:latin typeface="Calibri"/>
                <a:cs typeface="Calibri"/>
              </a:rPr>
              <a:t>homography </a:t>
            </a:r>
            <a:r>
              <a:rPr sz="1539" dirty="0">
                <a:latin typeface="Calibri"/>
                <a:cs typeface="Calibri"/>
              </a:rPr>
              <a:t>if and only if </a:t>
            </a:r>
            <a:r>
              <a:rPr sz="1539" spc="-9" dirty="0">
                <a:latin typeface="Calibri"/>
                <a:cs typeface="Calibri"/>
              </a:rPr>
              <a:t>there  </a:t>
            </a:r>
            <a:r>
              <a:rPr sz="1539" spc="-13" dirty="0">
                <a:latin typeface="Calibri"/>
                <a:cs typeface="Calibri"/>
              </a:rPr>
              <a:t>exist </a:t>
            </a:r>
            <a:r>
              <a:rPr sz="1539" dirty="0">
                <a:latin typeface="Calibri"/>
                <a:cs typeface="Calibri"/>
              </a:rPr>
              <a:t>a </a:t>
            </a:r>
            <a:r>
              <a:rPr sz="1539" spc="-4" dirty="0">
                <a:latin typeface="Calibri"/>
                <a:cs typeface="Calibri"/>
              </a:rPr>
              <a:t>non‐singular </a:t>
            </a:r>
            <a:r>
              <a:rPr sz="1539" dirty="0">
                <a:latin typeface="Calibri"/>
                <a:cs typeface="Calibri"/>
              </a:rPr>
              <a:t>3x3 </a:t>
            </a:r>
            <a:r>
              <a:rPr sz="1539" spc="-4" dirty="0">
                <a:latin typeface="Calibri"/>
                <a:cs typeface="Calibri"/>
              </a:rPr>
              <a:t>matrix </a:t>
            </a:r>
            <a:r>
              <a:rPr sz="1710" b="1" spc="-4" dirty="0">
                <a:latin typeface="Calibri"/>
                <a:cs typeface="Calibri"/>
              </a:rPr>
              <a:t>H </a:t>
            </a:r>
            <a:r>
              <a:rPr sz="1539" dirty="0">
                <a:latin typeface="Calibri"/>
                <a:cs typeface="Calibri"/>
              </a:rPr>
              <a:t>such </a:t>
            </a:r>
            <a:r>
              <a:rPr sz="1539" spc="-9" dirty="0">
                <a:latin typeface="Calibri"/>
                <a:cs typeface="Calibri"/>
              </a:rPr>
              <a:t>that </a:t>
            </a:r>
            <a:r>
              <a:rPr sz="1539" spc="-13" dirty="0">
                <a:latin typeface="Calibri"/>
                <a:cs typeface="Calibri"/>
              </a:rPr>
              <a:t>for any </a:t>
            </a:r>
            <a:r>
              <a:rPr sz="1539" spc="-4" dirty="0">
                <a:latin typeface="Calibri"/>
                <a:cs typeface="Calibri"/>
              </a:rPr>
              <a:t>point </a:t>
            </a:r>
            <a:r>
              <a:rPr sz="1539" dirty="0">
                <a:latin typeface="Calibri"/>
                <a:cs typeface="Calibri"/>
              </a:rPr>
              <a:t>in </a:t>
            </a:r>
            <a:r>
              <a:rPr sz="1710" spc="-4" dirty="0">
                <a:latin typeface="Calibri"/>
                <a:cs typeface="Calibri"/>
              </a:rPr>
              <a:t>P</a:t>
            </a:r>
            <a:r>
              <a:rPr sz="1539" spc="-6" baseline="25462" dirty="0">
                <a:latin typeface="Calibri"/>
                <a:cs typeface="Calibri"/>
              </a:rPr>
              <a:t>2  </a:t>
            </a:r>
            <a:r>
              <a:rPr sz="1539" spc="-9" dirty="0">
                <a:latin typeface="Calibri"/>
                <a:cs typeface="Calibri"/>
              </a:rPr>
              <a:t>represented by </a:t>
            </a:r>
            <a:r>
              <a:rPr sz="1539" dirty="0">
                <a:latin typeface="Calibri"/>
                <a:cs typeface="Calibri"/>
              </a:rPr>
              <a:t>a </a:t>
            </a:r>
            <a:r>
              <a:rPr sz="1539" spc="-9" dirty="0">
                <a:latin typeface="Calibri"/>
                <a:cs typeface="Calibri"/>
              </a:rPr>
              <a:t>vector </a:t>
            </a:r>
            <a:r>
              <a:rPr sz="1710" spc="-4" dirty="0">
                <a:latin typeface="Calibri"/>
                <a:cs typeface="Calibri"/>
              </a:rPr>
              <a:t>x </a:t>
            </a:r>
            <a:r>
              <a:rPr sz="1539" dirty="0">
                <a:latin typeface="Calibri"/>
                <a:cs typeface="Calibri"/>
              </a:rPr>
              <a:t>it is true </a:t>
            </a:r>
            <a:r>
              <a:rPr sz="1539" spc="-9" dirty="0">
                <a:latin typeface="Calibri"/>
                <a:cs typeface="Calibri"/>
              </a:rPr>
              <a:t>that</a:t>
            </a:r>
            <a:r>
              <a:rPr sz="1539" spc="4" dirty="0">
                <a:latin typeface="Calibri"/>
                <a:cs typeface="Calibri"/>
              </a:rPr>
              <a:t> </a:t>
            </a:r>
            <a:r>
              <a:rPr sz="1710" i="1" spc="-4" dirty="0">
                <a:latin typeface="Calibri"/>
                <a:cs typeface="Calibri"/>
              </a:rPr>
              <a:t>h</a:t>
            </a:r>
            <a:r>
              <a:rPr sz="1710" spc="-4" dirty="0">
                <a:latin typeface="Calibri"/>
                <a:cs typeface="Calibri"/>
              </a:rPr>
              <a:t>(x)=</a:t>
            </a:r>
            <a:r>
              <a:rPr sz="1710" b="1" spc="-4" dirty="0">
                <a:latin typeface="Calibri"/>
                <a:cs typeface="Calibri"/>
              </a:rPr>
              <a:t>H</a:t>
            </a:r>
            <a:r>
              <a:rPr sz="1710" spc="-4" dirty="0">
                <a:latin typeface="Calibri"/>
                <a:cs typeface="Calibri"/>
              </a:rPr>
              <a:t>x</a:t>
            </a:r>
            <a:endParaRPr sz="1710" dirty="0">
              <a:latin typeface="Calibri"/>
              <a:cs typeface="Calibri"/>
            </a:endParaRPr>
          </a:p>
          <a:p>
            <a:pPr>
              <a:spcBef>
                <a:spcPts val="26"/>
              </a:spcBef>
            </a:pPr>
            <a:endParaRPr sz="1368" dirty="0">
              <a:latin typeface="Times New Roman"/>
              <a:cs typeface="Times New Roman"/>
            </a:endParaRPr>
          </a:p>
          <a:p>
            <a:pPr marL="10860">
              <a:spcBef>
                <a:spcPts val="4"/>
              </a:spcBef>
            </a:pPr>
            <a:r>
              <a:rPr sz="1539" u="heavy" spc="-4" dirty="0">
                <a:uFill>
                  <a:solidFill>
                    <a:srgbClr val="000000"/>
                  </a:solidFill>
                </a:uFill>
                <a:latin typeface="Calibri"/>
                <a:cs typeface="Calibri"/>
              </a:rPr>
              <a:t>Definition:</a:t>
            </a:r>
            <a:r>
              <a:rPr sz="1539" spc="13" dirty="0">
                <a:latin typeface="Calibri"/>
                <a:cs typeface="Calibri"/>
              </a:rPr>
              <a:t> </a:t>
            </a:r>
            <a:r>
              <a:rPr sz="1539" spc="-9" dirty="0">
                <a:latin typeface="Calibri"/>
                <a:cs typeface="Calibri"/>
              </a:rPr>
              <a:t>Homography</a:t>
            </a:r>
            <a:endParaRPr sz="1539" dirty="0">
              <a:latin typeface="Calibri"/>
              <a:cs typeface="Calibri"/>
            </a:endParaRPr>
          </a:p>
        </p:txBody>
      </p:sp>
      <p:sp>
        <p:nvSpPr>
          <p:cNvPr id="8" name="object 8"/>
          <p:cNvSpPr txBox="1"/>
          <p:nvPr/>
        </p:nvSpPr>
        <p:spPr>
          <a:xfrm>
            <a:off x="4457001" y="5221256"/>
            <a:ext cx="444711" cy="283461"/>
          </a:xfrm>
          <a:prstGeom prst="rect">
            <a:avLst/>
          </a:prstGeom>
        </p:spPr>
        <p:txBody>
          <a:bodyPr vert="horz" wrap="square" lIns="0" tIns="13575" rIns="0" bIns="0" rtlCol="0">
            <a:spAutoFit/>
          </a:bodyPr>
          <a:lstStyle/>
          <a:p>
            <a:pPr marL="10860">
              <a:spcBef>
                <a:spcPts val="107"/>
              </a:spcBef>
              <a:tabLst>
                <a:tab pos="346970" algn="l"/>
              </a:tabLst>
            </a:pPr>
            <a:r>
              <a:rPr sz="1753" spc="9" dirty="0">
                <a:latin typeface="Symbol"/>
                <a:cs typeface="Symbol"/>
              </a:rPr>
              <a:t></a:t>
            </a:r>
            <a:r>
              <a:rPr sz="1753" spc="9" dirty="0">
                <a:latin typeface="Times New Roman"/>
                <a:cs typeface="Times New Roman"/>
              </a:rPr>
              <a:t>	</a:t>
            </a:r>
            <a:r>
              <a:rPr sz="1753" spc="9" dirty="0">
                <a:latin typeface="Symbol"/>
                <a:cs typeface="Symbol"/>
              </a:rPr>
              <a:t></a:t>
            </a:r>
            <a:endParaRPr sz="1753">
              <a:latin typeface="Symbol"/>
              <a:cs typeface="Symbol"/>
            </a:endParaRPr>
          </a:p>
        </p:txBody>
      </p:sp>
      <p:sp>
        <p:nvSpPr>
          <p:cNvPr id="9" name="object 9"/>
          <p:cNvSpPr txBox="1"/>
          <p:nvPr/>
        </p:nvSpPr>
        <p:spPr>
          <a:xfrm>
            <a:off x="4364466" y="5292941"/>
            <a:ext cx="108599" cy="283461"/>
          </a:xfrm>
          <a:prstGeom prst="rect">
            <a:avLst/>
          </a:prstGeom>
        </p:spPr>
        <p:txBody>
          <a:bodyPr vert="horz" wrap="square" lIns="0" tIns="13575" rIns="0" bIns="0" rtlCol="0">
            <a:spAutoFit/>
          </a:bodyPr>
          <a:lstStyle/>
          <a:p>
            <a:pPr marL="10860">
              <a:spcBef>
                <a:spcPts val="107"/>
              </a:spcBef>
            </a:pPr>
            <a:r>
              <a:rPr sz="1753" spc="9" dirty="0">
                <a:latin typeface="Symbol"/>
                <a:cs typeface="Symbol"/>
              </a:rPr>
              <a:t></a:t>
            </a:r>
            <a:endParaRPr sz="1753">
              <a:latin typeface="Symbol"/>
              <a:cs typeface="Symbol"/>
            </a:endParaRPr>
          </a:p>
        </p:txBody>
      </p:sp>
      <p:sp>
        <p:nvSpPr>
          <p:cNvPr id="10" name="object 10"/>
          <p:cNvSpPr txBox="1"/>
          <p:nvPr/>
        </p:nvSpPr>
        <p:spPr>
          <a:xfrm>
            <a:off x="4364466" y="5076623"/>
            <a:ext cx="108599" cy="283461"/>
          </a:xfrm>
          <a:prstGeom prst="rect">
            <a:avLst/>
          </a:prstGeom>
        </p:spPr>
        <p:txBody>
          <a:bodyPr vert="horz" wrap="square" lIns="0" tIns="13575" rIns="0" bIns="0" rtlCol="0">
            <a:spAutoFit/>
          </a:bodyPr>
          <a:lstStyle/>
          <a:p>
            <a:pPr marL="10860">
              <a:spcBef>
                <a:spcPts val="107"/>
              </a:spcBef>
            </a:pPr>
            <a:r>
              <a:rPr sz="1753" spc="9" dirty="0">
                <a:latin typeface="Symbol"/>
                <a:cs typeface="Symbol"/>
              </a:rPr>
              <a:t></a:t>
            </a:r>
            <a:endParaRPr sz="1753">
              <a:latin typeface="Symbol"/>
              <a:cs typeface="Symbol"/>
            </a:endParaRPr>
          </a:p>
        </p:txBody>
      </p:sp>
      <p:sp>
        <p:nvSpPr>
          <p:cNvPr id="11" name="object 11"/>
          <p:cNvSpPr txBox="1"/>
          <p:nvPr/>
        </p:nvSpPr>
        <p:spPr>
          <a:xfrm>
            <a:off x="3064529" y="5292941"/>
            <a:ext cx="108599" cy="283461"/>
          </a:xfrm>
          <a:prstGeom prst="rect">
            <a:avLst/>
          </a:prstGeom>
        </p:spPr>
        <p:txBody>
          <a:bodyPr vert="horz" wrap="square" lIns="0" tIns="13575" rIns="0" bIns="0" rtlCol="0">
            <a:spAutoFit/>
          </a:bodyPr>
          <a:lstStyle/>
          <a:p>
            <a:pPr marL="10860">
              <a:spcBef>
                <a:spcPts val="107"/>
              </a:spcBef>
            </a:pPr>
            <a:r>
              <a:rPr sz="1753" spc="9" dirty="0">
                <a:latin typeface="Symbol"/>
                <a:cs typeface="Symbol"/>
              </a:rPr>
              <a:t></a:t>
            </a:r>
            <a:endParaRPr sz="1753">
              <a:latin typeface="Symbol"/>
              <a:cs typeface="Symbol"/>
            </a:endParaRPr>
          </a:p>
        </p:txBody>
      </p:sp>
      <p:sp>
        <p:nvSpPr>
          <p:cNvPr id="12" name="object 12"/>
          <p:cNvSpPr txBox="1"/>
          <p:nvPr/>
        </p:nvSpPr>
        <p:spPr>
          <a:xfrm>
            <a:off x="3064529" y="5076623"/>
            <a:ext cx="108599" cy="283461"/>
          </a:xfrm>
          <a:prstGeom prst="rect">
            <a:avLst/>
          </a:prstGeom>
        </p:spPr>
        <p:txBody>
          <a:bodyPr vert="horz" wrap="square" lIns="0" tIns="13575" rIns="0" bIns="0" rtlCol="0">
            <a:spAutoFit/>
          </a:bodyPr>
          <a:lstStyle/>
          <a:p>
            <a:pPr marL="10860">
              <a:spcBef>
                <a:spcPts val="107"/>
              </a:spcBef>
            </a:pPr>
            <a:r>
              <a:rPr sz="1753" spc="9" dirty="0">
                <a:latin typeface="Symbol"/>
                <a:cs typeface="Symbol"/>
              </a:rPr>
              <a:t></a:t>
            </a:r>
            <a:endParaRPr sz="1753">
              <a:latin typeface="Symbol"/>
              <a:cs typeface="Symbol"/>
            </a:endParaRPr>
          </a:p>
        </p:txBody>
      </p:sp>
      <p:sp>
        <p:nvSpPr>
          <p:cNvPr id="13" name="object 13"/>
          <p:cNvSpPr txBox="1"/>
          <p:nvPr/>
        </p:nvSpPr>
        <p:spPr>
          <a:xfrm>
            <a:off x="2360161" y="5221301"/>
            <a:ext cx="493038" cy="283461"/>
          </a:xfrm>
          <a:prstGeom prst="rect">
            <a:avLst/>
          </a:prstGeom>
        </p:spPr>
        <p:txBody>
          <a:bodyPr vert="horz" wrap="square" lIns="0" tIns="13575" rIns="0" bIns="0" rtlCol="0">
            <a:spAutoFit/>
          </a:bodyPr>
          <a:lstStyle/>
          <a:p>
            <a:pPr marL="10860">
              <a:spcBef>
                <a:spcPts val="107"/>
              </a:spcBef>
              <a:tabLst>
                <a:tab pos="394753" algn="l"/>
              </a:tabLst>
            </a:pPr>
            <a:r>
              <a:rPr sz="1753" spc="9" dirty="0">
                <a:latin typeface="Symbol"/>
                <a:cs typeface="Symbol"/>
              </a:rPr>
              <a:t></a:t>
            </a:r>
            <a:r>
              <a:rPr sz="1753" spc="9" dirty="0">
                <a:latin typeface="Times New Roman"/>
                <a:cs typeface="Times New Roman"/>
              </a:rPr>
              <a:t>	</a:t>
            </a:r>
            <a:r>
              <a:rPr sz="1753" spc="9" dirty="0">
                <a:latin typeface="Symbol"/>
                <a:cs typeface="Symbol"/>
              </a:rPr>
              <a:t></a:t>
            </a:r>
            <a:endParaRPr sz="1753">
              <a:latin typeface="Symbol"/>
              <a:cs typeface="Symbol"/>
            </a:endParaRPr>
          </a:p>
        </p:txBody>
      </p:sp>
      <p:sp>
        <p:nvSpPr>
          <p:cNvPr id="14" name="object 14"/>
          <p:cNvSpPr txBox="1"/>
          <p:nvPr/>
        </p:nvSpPr>
        <p:spPr>
          <a:xfrm>
            <a:off x="2360161" y="5365980"/>
            <a:ext cx="2541750" cy="283461"/>
          </a:xfrm>
          <a:prstGeom prst="rect">
            <a:avLst/>
          </a:prstGeom>
        </p:spPr>
        <p:txBody>
          <a:bodyPr vert="horz" wrap="square" lIns="0" tIns="13575" rIns="0" bIns="0" rtlCol="0">
            <a:spAutoFit/>
          </a:bodyPr>
          <a:lstStyle/>
          <a:p>
            <a:pPr marL="10860">
              <a:spcBef>
                <a:spcPts val="107"/>
              </a:spcBef>
              <a:tabLst>
                <a:tab pos="394753" algn="l"/>
                <a:tab pos="715115" algn="l"/>
                <a:tab pos="2015030" algn="l"/>
                <a:tab pos="2443448" algn="l"/>
              </a:tabLst>
            </a:pPr>
            <a:r>
              <a:rPr sz="1753" spc="9" dirty="0">
                <a:latin typeface="Symbol"/>
                <a:cs typeface="Symbol"/>
              </a:rPr>
              <a:t></a:t>
            </a:r>
            <a:r>
              <a:rPr sz="1753" spc="9" dirty="0">
                <a:latin typeface="Times New Roman"/>
                <a:cs typeface="Times New Roman"/>
              </a:rPr>
              <a:t>	</a:t>
            </a:r>
            <a:r>
              <a:rPr sz="1753" spc="9" dirty="0">
                <a:latin typeface="Symbol"/>
                <a:cs typeface="Symbol"/>
              </a:rPr>
              <a:t></a:t>
            </a:r>
            <a:r>
              <a:rPr sz="1753" spc="9" dirty="0">
                <a:latin typeface="Times New Roman"/>
                <a:cs typeface="Times New Roman"/>
              </a:rPr>
              <a:t>	</a:t>
            </a:r>
            <a:r>
              <a:rPr sz="1753" spc="9" dirty="0">
                <a:latin typeface="Symbol"/>
                <a:cs typeface="Symbol"/>
              </a:rPr>
              <a:t></a:t>
            </a:r>
            <a:r>
              <a:rPr sz="1753" spc="9" dirty="0">
                <a:latin typeface="Times New Roman"/>
                <a:cs typeface="Times New Roman"/>
              </a:rPr>
              <a:t>	</a:t>
            </a:r>
            <a:r>
              <a:rPr sz="1753" spc="51" dirty="0">
                <a:latin typeface="Symbol"/>
                <a:cs typeface="Symbol"/>
              </a:rPr>
              <a:t></a:t>
            </a:r>
            <a:r>
              <a:rPr sz="1753" spc="9" dirty="0">
                <a:latin typeface="Symbol"/>
                <a:cs typeface="Symbol"/>
              </a:rPr>
              <a:t></a:t>
            </a:r>
            <a:r>
              <a:rPr sz="1753" dirty="0">
                <a:latin typeface="Times New Roman"/>
                <a:cs typeface="Times New Roman"/>
              </a:rPr>
              <a:t>	</a:t>
            </a:r>
            <a:r>
              <a:rPr sz="1753" spc="9" dirty="0">
                <a:latin typeface="Symbol"/>
                <a:cs typeface="Symbol"/>
              </a:rPr>
              <a:t></a:t>
            </a:r>
            <a:endParaRPr sz="1753">
              <a:latin typeface="Symbol"/>
              <a:cs typeface="Symbol"/>
            </a:endParaRPr>
          </a:p>
        </p:txBody>
      </p:sp>
      <p:sp>
        <p:nvSpPr>
          <p:cNvPr id="15" name="object 15"/>
          <p:cNvSpPr txBox="1"/>
          <p:nvPr/>
        </p:nvSpPr>
        <p:spPr>
          <a:xfrm>
            <a:off x="4457001" y="5004938"/>
            <a:ext cx="444711" cy="283461"/>
          </a:xfrm>
          <a:prstGeom prst="rect">
            <a:avLst/>
          </a:prstGeom>
        </p:spPr>
        <p:txBody>
          <a:bodyPr vert="horz" wrap="square" lIns="0" tIns="13575" rIns="0" bIns="0" rtlCol="0">
            <a:spAutoFit/>
          </a:bodyPr>
          <a:lstStyle/>
          <a:p>
            <a:pPr marL="10860">
              <a:spcBef>
                <a:spcPts val="107"/>
              </a:spcBef>
              <a:tabLst>
                <a:tab pos="237286" algn="l"/>
              </a:tabLst>
            </a:pPr>
            <a:r>
              <a:rPr sz="1753" spc="9" dirty="0">
                <a:latin typeface="Symbol"/>
                <a:cs typeface="Symbol"/>
              </a:rPr>
              <a:t></a:t>
            </a:r>
            <a:r>
              <a:rPr sz="1753" spc="9" dirty="0">
                <a:latin typeface="Times New Roman"/>
                <a:cs typeface="Times New Roman"/>
              </a:rPr>
              <a:t>	</a:t>
            </a:r>
            <a:r>
              <a:rPr sz="1539" spc="6" baseline="-6944" dirty="0">
                <a:latin typeface="Times New Roman"/>
                <a:cs typeface="Times New Roman"/>
              </a:rPr>
              <a:t>2</a:t>
            </a:r>
            <a:r>
              <a:rPr sz="1539" spc="26" baseline="-6944" dirty="0">
                <a:latin typeface="Times New Roman"/>
                <a:cs typeface="Times New Roman"/>
              </a:rPr>
              <a:t> </a:t>
            </a:r>
            <a:r>
              <a:rPr sz="1753" spc="9" dirty="0">
                <a:latin typeface="Symbol"/>
                <a:cs typeface="Symbol"/>
              </a:rPr>
              <a:t></a:t>
            </a:r>
            <a:endParaRPr sz="1753">
              <a:latin typeface="Symbol"/>
              <a:cs typeface="Symbol"/>
            </a:endParaRPr>
          </a:p>
        </p:txBody>
      </p:sp>
      <p:sp>
        <p:nvSpPr>
          <p:cNvPr id="16" name="object 16"/>
          <p:cNvSpPr txBox="1"/>
          <p:nvPr/>
        </p:nvSpPr>
        <p:spPr>
          <a:xfrm>
            <a:off x="4206783" y="5116507"/>
            <a:ext cx="153667" cy="169926"/>
          </a:xfrm>
          <a:prstGeom prst="rect">
            <a:avLst/>
          </a:prstGeom>
        </p:spPr>
        <p:txBody>
          <a:bodyPr vert="horz" wrap="square" lIns="0" tIns="11946" rIns="0" bIns="0" rtlCol="0">
            <a:spAutoFit/>
          </a:bodyPr>
          <a:lstStyle/>
          <a:p>
            <a:pPr marL="10860">
              <a:spcBef>
                <a:spcPts val="94"/>
              </a:spcBef>
            </a:pPr>
            <a:r>
              <a:rPr sz="1026" spc="4" dirty="0">
                <a:latin typeface="Times New Roman"/>
                <a:cs typeface="Times New Roman"/>
              </a:rPr>
              <a:t>23</a:t>
            </a:r>
            <a:endParaRPr sz="1026">
              <a:latin typeface="Times New Roman"/>
              <a:cs typeface="Times New Roman"/>
            </a:endParaRPr>
          </a:p>
        </p:txBody>
      </p:sp>
      <p:sp>
        <p:nvSpPr>
          <p:cNvPr id="17" name="object 17"/>
          <p:cNvSpPr txBox="1"/>
          <p:nvPr/>
        </p:nvSpPr>
        <p:spPr>
          <a:xfrm>
            <a:off x="3262623" y="5116507"/>
            <a:ext cx="153667" cy="169926"/>
          </a:xfrm>
          <a:prstGeom prst="rect">
            <a:avLst/>
          </a:prstGeom>
        </p:spPr>
        <p:txBody>
          <a:bodyPr vert="horz" wrap="square" lIns="0" tIns="11946" rIns="0" bIns="0" rtlCol="0">
            <a:spAutoFit/>
          </a:bodyPr>
          <a:lstStyle/>
          <a:p>
            <a:pPr marL="10860">
              <a:spcBef>
                <a:spcPts val="94"/>
              </a:spcBef>
            </a:pPr>
            <a:r>
              <a:rPr sz="1026" spc="4" dirty="0">
                <a:latin typeface="Times New Roman"/>
                <a:cs typeface="Times New Roman"/>
              </a:rPr>
              <a:t>21</a:t>
            </a:r>
            <a:endParaRPr sz="1026">
              <a:latin typeface="Times New Roman"/>
              <a:cs typeface="Times New Roman"/>
            </a:endParaRPr>
          </a:p>
        </p:txBody>
      </p:sp>
      <p:sp>
        <p:nvSpPr>
          <p:cNvPr id="18" name="object 18"/>
          <p:cNvSpPr txBox="1"/>
          <p:nvPr/>
        </p:nvSpPr>
        <p:spPr>
          <a:xfrm>
            <a:off x="2360161" y="5004983"/>
            <a:ext cx="493038" cy="283461"/>
          </a:xfrm>
          <a:prstGeom prst="rect">
            <a:avLst/>
          </a:prstGeom>
        </p:spPr>
        <p:txBody>
          <a:bodyPr vert="horz" wrap="square" lIns="0" tIns="13575" rIns="0" bIns="0" rtlCol="0">
            <a:spAutoFit/>
          </a:bodyPr>
          <a:lstStyle/>
          <a:p>
            <a:pPr marL="10860">
              <a:spcBef>
                <a:spcPts val="107"/>
              </a:spcBef>
              <a:tabLst>
                <a:tab pos="285612" algn="l"/>
              </a:tabLst>
            </a:pPr>
            <a:r>
              <a:rPr sz="1753" spc="9" dirty="0">
                <a:latin typeface="Symbol"/>
                <a:cs typeface="Symbol"/>
              </a:rPr>
              <a:t></a:t>
            </a:r>
            <a:r>
              <a:rPr sz="1753" spc="9" dirty="0">
                <a:latin typeface="Times New Roman"/>
                <a:cs typeface="Times New Roman"/>
              </a:rPr>
              <a:t>	</a:t>
            </a:r>
            <a:r>
              <a:rPr sz="1539" spc="6" baseline="-6944" dirty="0">
                <a:latin typeface="Times New Roman"/>
                <a:cs typeface="Times New Roman"/>
              </a:rPr>
              <a:t>2</a:t>
            </a:r>
            <a:r>
              <a:rPr sz="1539" spc="26" baseline="-6944" dirty="0">
                <a:latin typeface="Times New Roman"/>
                <a:cs typeface="Times New Roman"/>
              </a:rPr>
              <a:t> </a:t>
            </a:r>
            <a:r>
              <a:rPr sz="1753" spc="9" dirty="0">
                <a:latin typeface="Symbol"/>
                <a:cs typeface="Symbol"/>
              </a:rPr>
              <a:t></a:t>
            </a:r>
            <a:endParaRPr sz="1753">
              <a:latin typeface="Symbol"/>
              <a:cs typeface="Symbol"/>
            </a:endParaRPr>
          </a:p>
        </p:txBody>
      </p:sp>
      <p:sp>
        <p:nvSpPr>
          <p:cNvPr id="19" name="object 19"/>
          <p:cNvSpPr txBox="1"/>
          <p:nvPr/>
        </p:nvSpPr>
        <p:spPr>
          <a:xfrm>
            <a:off x="4364466" y="4788621"/>
            <a:ext cx="537563" cy="283461"/>
          </a:xfrm>
          <a:prstGeom prst="rect">
            <a:avLst/>
          </a:prstGeom>
        </p:spPr>
        <p:txBody>
          <a:bodyPr vert="horz" wrap="square" lIns="0" tIns="13575" rIns="0" bIns="0" rtlCol="0">
            <a:spAutoFit/>
          </a:bodyPr>
          <a:lstStyle/>
          <a:p>
            <a:pPr marL="10860">
              <a:spcBef>
                <a:spcPts val="107"/>
              </a:spcBef>
              <a:tabLst>
                <a:tab pos="439278" algn="l"/>
              </a:tabLst>
            </a:pPr>
            <a:r>
              <a:rPr sz="2629" spc="76" baseline="-17615" dirty="0">
                <a:latin typeface="Symbol"/>
                <a:cs typeface="Symbol"/>
              </a:rPr>
              <a:t></a:t>
            </a:r>
            <a:r>
              <a:rPr sz="1753" spc="9" dirty="0">
                <a:latin typeface="Symbol"/>
                <a:cs typeface="Symbol"/>
              </a:rPr>
              <a:t></a:t>
            </a:r>
            <a:r>
              <a:rPr sz="1753" spc="-141" dirty="0">
                <a:latin typeface="Times New Roman"/>
                <a:cs typeface="Times New Roman"/>
              </a:rPr>
              <a:t> </a:t>
            </a:r>
            <a:r>
              <a:rPr sz="2629" i="1" spc="13" baseline="-44715" dirty="0">
                <a:latin typeface="Times New Roman"/>
                <a:cs typeface="Times New Roman"/>
              </a:rPr>
              <a:t>x</a:t>
            </a:r>
            <a:r>
              <a:rPr sz="2629" i="1" baseline="-44715" dirty="0">
                <a:latin typeface="Times New Roman"/>
                <a:cs typeface="Times New Roman"/>
              </a:rPr>
              <a:t>	</a:t>
            </a:r>
            <a:r>
              <a:rPr sz="1753" spc="9" dirty="0">
                <a:latin typeface="Symbol"/>
                <a:cs typeface="Symbol"/>
              </a:rPr>
              <a:t></a:t>
            </a:r>
            <a:endParaRPr sz="1753">
              <a:latin typeface="Symbol"/>
              <a:cs typeface="Symbol"/>
            </a:endParaRPr>
          </a:p>
        </p:txBody>
      </p:sp>
      <p:sp>
        <p:nvSpPr>
          <p:cNvPr id="20" name="object 20"/>
          <p:cNvSpPr txBox="1"/>
          <p:nvPr/>
        </p:nvSpPr>
        <p:spPr>
          <a:xfrm>
            <a:off x="4103218" y="5304592"/>
            <a:ext cx="604351" cy="283461"/>
          </a:xfrm>
          <a:prstGeom prst="rect">
            <a:avLst/>
          </a:prstGeom>
        </p:spPr>
        <p:txBody>
          <a:bodyPr vert="horz" wrap="square" lIns="0" tIns="13575" rIns="0" bIns="0" rtlCol="0">
            <a:spAutoFit/>
          </a:bodyPr>
          <a:lstStyle/>
          <a:p>
            <a:pPr marL="10860">
              <a:spcBef>
                <a:spcPts val="107"/>
              </a:spcBef>
              <a:tabLst>
                <a:tab pos="492491" algn="l"/>
              </a:tabLst>
            </a:pPr>
            <a:r>
              <a:rPr sz="1753" i="1" spc="9" dirty="0">
                <a:latin typeface="Times New Roman"/>
                <a:cs typeface="Times New Roman"/>
              </a:rPr>
              <a:t>h	x</a:t>
            </a:r>
            <a:endParaRPr sz="1753">
              <a:latin typeface="Times New Roman"/>
              <a:cs typeface="Times New Roman"/>
            </a:endParaRPr>
          </a:p>
        </p:txBody>
      </p:sp>
      <p:sp>
        <p:nvSpPr>
          <p:cNvPr id="21" name="object 21"/>
          <p:cNvSpPr txBox="1"/>
          <p:nvPr/>
        </p:nvSpPr>
        <p:spPr>
          <a:xfrm>
            <a:off x="3158410" y="5304592"/>
            <a:ext cx="134662" cy="283461"/>
          </a:xfrm>
          <a:prstGeom prst="rect">
            <a:avLst/>
          </a:prstGeom>
        </p:spPr>
        <p:txBody>
          <a:bodyPr vert="horz" wrap="square" lIns="0" tIns="13575" rIns="0" bIns="0" rtlCol="0">
            <a:spAutoFit/>
          </a:bodyPr>
          <a:lstStyle/>
          <a:p>
            <a:pPr marL="10860">
              <a:spcBef>
                <a:spcPts val="107"/>
              </a:spcBef>
            </a:pPr>
            <a:r>
              <a:rPr sz="1753" i="1" spc="9" dirty="0">
                <a:latin typeface="Times New Roman"/>
                <a:cs typeface="Times New Roman"/>
              </a:rPr>
              <a:t>h</a:t>
            </a:r>
            <a:endParaRPr sz="1753">
              <a:latin typeface="Times New Roman"/>
              <a:cs typeface="Times New Roman"/>
            </a:endParaRPr>
          </a:p>
        </p:txBody>
      </p:sp>
      <p:sp>
        <p:nvSpPr>
          <p:cNvPr id="22" name="object 22"/>
          <p:cNvSpPr txBox="1"/>
          <p:nvPr/>
        </p:nvSpPr>
        <p:spPr>
          <a:xfrm>
            <a:off x="4101254" y="4966408"/>
            <a:ext cx="134662" cy="283461"/>
          </a:xfrm>
          <a:prstGeom prst="rect">
            <a:avLst/>
          </a:prstGeom>
        </p:spPr>
        <p:txBody>
          <a:bodyPr vert="horz" wrap="square" lIns="0" tIns="13575" rIns="0" bIns="0" rtlCol="0">
            <a:spAutoFit/>
          </a:bodyPr>
          <a:lstStyle/>
          <a:p>
            <a:pPr marL="10860">
              <a:spcBef>
                <a:spcPts val="107"/>
              </a:spcBef>
            </a:pPr>
            <a:r>
              <a:rPr sz="1753" i="1" spc="9" dirty="0">
                <a:latin typeface="Times New Roman"/>
                <a:cs typeface="Times New Roman"/>
              </a:rPr>
              <a:t>h</a:t>
            </a:r>
            <a:endParaRPr sz="1753">
              <a:latin typeface="Times New Roman"/>
              <a:cs typeface="Times New Roman"/>
            </a:endParaRPr>
          </a:p>
        </p:txBody>
      </p:sp>
      <p:sp>
        <p:nvSpPr>
          <p:cNvPr id="23" name="object 23"/>
          <p:cNvSpPr txBox="1"/>
          <p:nvPr/>
        </p:nvSpPr>
        <p:spPr>
          <a:xfrm>
            <a:off x="2635131" y="4684318"/>
            <a:ext cx="2266452" cy="967430"/>
          </a:xfrm>
          <a:prstGeom prst="rect">
            <a:avLst/>
          </a:prstGeom>
        </p:spPr>
        <p:txBody>
          <a:bodyPr vert="horz" wrap="square" lIns="0" tIns="13575" rIns="0" bIns="0" rtlCol="0">
            <a:spAutoFit/>
          </a:bodyPr>
          <a:lstStyle/>
          <a:p>
            <a:pPr marL="1006701">
              <a:spcBef>
                <a:spcPts val="107"/>
              </a:spcBef>
              <a:tabLst>
                <a:tab pos="1483988" algn="l"/>
              </a:tabLst>
            </a:pPr>
            <a:r>
              <a:rPr sz="2629" i="1" spc="-76" baseline="13550" dirty="0">
                <a:latin typeface="Times New Roman"/>
                <a:cs typeface="Times New Roman"/>
              </a:rPr>
              <a:t>h</a:t>
            </a:r>
            <a:r>
              <a:rPr sz="1026" spc="-51" dirty="0">
                <a:latin typeface="Times New Roman"/>
                <a:cs typeface="Times New Roman"/>
              </a:rPr>
              <a:t>12	</a:t>
            </a:r>
            <a:r>
              <a:rPr sz="2629" i="1" spc="-76" baseline="13550" dirty="0">
                <a:latin typeface="Times New Roman"/>
                <a:cs typeface="Times New Roman"/>
              </a:rPr>
              <a:t>h</a:t>
            </a:r>
            <a:r>
              <a:rPr sz="1026" spc="-51" dirty="0">
                <a:latin typeface="Times New Roman"/>
                <a:cs typeface="Times New Roman"/>
              </a:rPr>
              <a:t>13 </a:t>
            </a:r>
            <a:r>
              <a:rPr sz="2629" spc="44" baseline="9485" dirty="0">
                <a:latin typeface="Symbol"/>
                <a:cs typeface="Symbol"/>
              </a:rPr>
              <a:t></a:t>
            </a:r>
            <a:r>
              <a:rPr sz="2629" spc="44" baseline="9485" dirty="0">
                <a:latin typeface="Times New Roman"/>
                <a:cs typeface="Times New Roman"/>
              </a:rPr>
              <a:t> </a:t>
            </a:r>
            <a:r>
              <a:rPr sz="2629" i="1" spc="-70" baseline="13550" dirty="0">
                <a:latin typeface="Times New Roman"/>
                <a:cs typeface="Times New Roman"/>
              </a:rPr>
              <a:t>x</a:t>
            </a:r>
            <a:r>
              <a:rPr sz="1026" spc="-47" dirty="0">
                <a:latin typeface="Times New Roman"/>
                <a:cs typeface="Times New Roman"/>
              </a:rPr>
              <a:t>1</a:t>
            </a:r>
            <a:r>
              <a:rPr sz="1026" spc="21" dirty="0">
                <a:latin typeface="Times New Roman"/>
                <a:cs typeface="Times New Roman"/>
              </a:rPr>
              <a:t> </a:t>
            </a:r>
            <a:r>
              <a:rPr sz="2629" spc="13" baseline="9485" dirty="0">
                <a:latin typeface="Symbol"/>
                <a:cs typeface="Symbol"/>
              </a:rPr>
              <a:t></a:t>
            </a:r>
            <a:endParaRPr sz="2629" baseline="9485">
              <a:latin typeface="Symbol"/>
              <a:cs typeface="Symbol"/>
            </a:endParaRPr>
          </a:p>
          <a:p>
            <a:pPr marL="76018" algn="ctr">
              <a:spcBef>
                <a:spcPts val="1287"/>
              </a:spcBef>
            </a:pPr>
            <a:r>
              <a:rPr sz="1026" spc="4" dirty="0">
                <a:latin typeface="Times New Roman"/>
                <a:cs typeface="Times New Roman"/>
              </a:rPr>
              <a:t>22</a:t>
            </a:r>
            <a:endParaRPr sz="1026">
              <a:latin typeface="Times New Roman"/>
              <a:cs typeface="Times New Roman"/>
            </a:endParaRPr>
          </a:p>
          <a:p>
            <a:pPr marL="10860">
              <a:spcBef>
                <a:spcPts val="710"/>
              </a:spcBef>
              <a:tabLst>
                <a:tab pos="635840" algn="l"/>
                <a:tab pos="1001814" algn="l"/>
                <a:tab pos="1580097" algn="l"/>
                <a:tab pos="2059012" algn="l"/>
              </a:tabLst>
            </a:pPr>
            <a:r>
              <a:rPr sz="1026" spc="4" dirty="0">
                <a:latin typeface="Times New Roman"/>
                <a:cs typeface="Times New Roman"/>
              </a:rPr>
              <a:t>3	31	</a:t>
            </a:r>
            <a:r>
              <a:rPr sz="2629" i="1" spc="-38" baseline="13550" dirty="0">
                <a:latin typeface="Times New Roman"/>
                <a:cs typeface="Times New Roman"/>
              </a:rPr>
              <a:t>h</a:t>
            </a:r>
            <a:r>
              <a:rPr sz="1026" spc="-26" dirty="0">
                <a:latin typeface="Times New Roman"/>
                <a:cs typeface="Times New Roman"/>
              </a:rPr>
              <a:t>32	</a:t>
            </a:r>
            <a:r>
              <a:rPr sz="1026" spc="4" dirty="0">
                <a:latin typeface="Times New Roman"/>
                <a:cs typeface="Times New Roman"/>
              </a:rPr>
              <a:t>33	3</a:t>
            </a:r>
            <a:endParaRPr sz="1026">
              <a:latin typeface="Times New Roman"/>
              <a:cs typeface="Times New Roman"/>
            </a:endParaRPr>
          </a:p>
        </p:txBody>
      </p:sp>
      <p:sp>
        <p:nvSpPr>
          <p:cNvPr id="24" name="object 24"/>
          <p:cNvSpPr txBox="1"/>
          <p:nvPr/>
        </p:nvSpPr>
        <p:spPr>
          <a:xfrm>
            <a:off x="3064530" y="4684318"/>
            <a:ext cx="344257" cy="283397"/>
          </a:xfrm>
          <a:prstGeom prst="rect">
            <a:avLst/>
          </a:prstGeom>
        </p:spPr>
        <p:txBody>
          <a:bodyPr vert="horz" wrap="square" lIns="0" tIns="13575" rIns="0" bIns="0" rtlCol="0">
            <a:spAutoFit/>
          </a:bodyPr>
          <a:lstStyle/>
          <a:p>
            <a:pPr marL="10860">
              <a:spcBef>
                <a:spcPts val="107"/>
              </a:spcBef>
            </a:pPr>
            <a:r>
              <a:rPr sz="2629" spc="167" baseline="9485" dirty="0">
                <a:latin typeface="Symbol"/>
                <a:cs typeface="Symbol"/>
              </a:rPr>
              <a:t></a:t>
            </a:r>
            <a:r>
              <a:rPr sz="2629" i="1" spc="-243" baseline="13550" dirty="0">
                <a:latin typeface="Times New Roman"/>
                <a:cs typeface="Times New Roman"/>
              </a:rPr>
              <a:t>h</a:t>
            </a:r>
            <a:r>
              <a:rPr sz="1026" spc="4" dirty="0">
                <a:latin typeface="Times New Roman"/>
                <a:cs typeface="Times New Roman"/>
              </a:rPr>
              <a:t>11</a:t>
            </a:r>
            <a:endParaRPr sz="1026">
              <a:latin typeface="Times New Roman"/>
              <a:cs typeface="Times New Roman"/>
            </a:endParaRPr>
          </a:p>
        </p:txBody>
      </p:sp>
      <p:sp>
        <p:nvSpPr>
          <p:cNvPr id="25" name="object 25"/>
          <p:cNvSpPr txBox="1"/>
          <p:nvPr/>
        </p:nvSpPr>
        <p:spPr>
          <a:xfrm>
            <a:off x="2488586" y="5304569"/>
            <a:ext cx="169414" cy="283461"/>
          </a:xfrm>
          <a:prstGeom prst="rect">
            <a:avLst/>
          </a:prstGeom>
        </p:spPr>
        <p:txBody>
          <a:bodyPr vert="horz" wrap="square" lIns="0" tIns="13575" rIns="0" bIns="0" rtlCol="0">
            <a:spAutoFit/>
          </a:bodyPr>
          <a:lstStyle/>
          <a:p>
            <a:pPr marL="10860">
              <a:spcBef>
                <a:spcPts val="107"/>
              </a:spcBef>
            </a:pPr>
            <a:r>
              <a:rPr sz="1753" i="1" spc="60" dirty="0">
                <a:latin typeface="Times New Roman"/>
                <a:cs typeface="Times New Roman"/>
              </a:rPr>
              <a:t>x</a:t>
            </a:r>
            <a:r>
              <a:rPr sz="1753" dirty="0">
                <a:latin typeface="Times New Roman"/>
                <a:cs typeface="Times New Roman"/>
              </a:rPr>
              <a:t>'</a:t>
            </a:r>
            <a:endParaRPr sz="1753">
              <a:latin typeface="Times New Roman"/>
              <a:cs typeface="Times New Roman"/>
            </a:endParaRPr>
          </a:p>
        </p:txBody>
      </p:sp>
      <p:sp>
        <p:nvSpPr>
          <p:cNvPr id="26" name="object 26"/>
          <p:cNvSpPr txBox="1"/>
          <p:nvPr/>
        </p:nvSpPr>
        <p:spPr>
          <a:xfrm>
            <a:off x="2360161" y="4788667"/>
            <a:ext cx="1398750" cy="475372"/>
          </a:xfrm>
          <a:prstGeom prst="rect">
            <a:avLst/>
          </a:prstGeom>
        </p:spPr>
        <p:txBody>
          <a:bodyPr vert="horz" wrap="square" lIns="0" tIns="13575" rIns="0" bIns="0" rtlCol="0">
            <a:spAutoFit/>
          </a:bodyPr>
          <a:lstStyle/>
          <a:p>
            <a:pPr marL="10860">
              <a:lnSpc>
                <a:spcPts val="1753"/>
              </a:lnSpc>
              <a:spcBef>
                <a:spcPts val="107"/>
              </a:spcBef>
              <a:tabLst>
                <a:tab pos="394753" algn="l"/>
                <a:tab pos="715115" algn="l"/>
              </a:tabLst>
            </a:pPr>
            <a:r>
              <a:rPr sz="1753" spc="9" dirty="0">
                <a:latin typeface="Symbol"/>
                <a:cs typeface="Symbol"/>
              </a:rPr>
              <a:t></a:t>
            </a:r>
            <a:r>
              <a:rPr sz="1753" spc="9" dirty="0">
                <a:latin typeface="Times New Roman"/>
                <a:cs typeface="Times New Roman"/>
              </a:rPr>
              <a:t>	</a:t>
            </a:r>
            <a:r>
              <a:rPr sz="1753" spc="9" dirty="0">
                <a:latin typeface="Symbol"/>
                <a:cs typeface="Symbol"/>
              </a:rPr>
              <a:t></a:t>
            </a:r>
            <a:r>
              <a:rPr sz="1753" spc="9" dirty="0">
                <a:latin typeface="Times New Roman"/>
                <a:cs typeface="Times New Roman"/>
              </a:rPr>
              <a:t>	</a:t>
            </a:r>
            <a:r>
              <a:rPr sz="2629" spc="13" baseline="-17615" dirty="0">
                <a:latin typeface="Symbol"/>
                <a:cs typeface="Symbol"/>
              </a:rPr>
              <a:t></a:t>
            </a:r>
            <a:endParaRPr sz="2629" baseline="-17615">
              <a:latin typeface="Symbol"/>
              <a:cs typeface="Symbol"/>
            </a:endParaRPr>
          </a:p>
          <a:p>
            <a:pPr marL="135204">
              <a:lnSpc>
                <a:spcPts val="1753"/>
              </a:lnSpc>
              <a:tabLst>
                <a:tab pos="533758" algn="l"/>
                <a:tab pos="807423" algn="l"/>
                <a:tab pos="1274394" algn="l"/>
              </a:tabLst>
            </a:pPr>
            <a:r>
              <a:rPr sz="1753" i="1" spc="56" dirty="0">
                <a:latin typeface="Times New Roman"/>
                <a:cs typeface="Times New Roman"/>
              </a:rPr>
              <a:t>x</a:t>
            </a:r>
            <a:r>
              <a:rPr sz="1753" dirty="0">
                <a:latin typeface="Times New Roman"/>
                <a:cs typeface="Times New Roman"/>
              </a:rPr>
              <a:t>'	</a:t>
            </a:r>
            <a:r>
              <a:rPr sz="1753" spc="13" dirty="0">
                <a:latin typeface="Symbol"/>
                <a:cs typeface="Symbol"/>
              </a:rPr>
              <a:t></a:t>
            </a:r>
            <a:r>
              <a:rPr sz="1753" dirty="0">
                <a:latin typeface="Times New Roman"/>
                <a:cs typeface="Times New Roman"/>
              </a:rPr>
              <a:t>	</a:t>
            </a:r>
            <a:r>
              <a:rPr sz="1753" i="1" spc="9" dirty="0">
                <a:latin typeface="Times New Roman"/>
                <a:cs typeface="Times New Roman"/>
              </a:rPr>
              <a:t>h</a:t>
            </a:r>
            <a:r>
              <a:rPr sz="1753" i="1" dirty="0">
                <a:latin typeface="Times New Roman"/>
                <a:cs typeface="Times New Roman"/>
              </a:rPr>
              <a:t>	</a:t>
            </a:r>
            <a:r>
              <a:rPr sz="1753" i="1" spc="9" dirty="0">
                <a:latin typeface="Times New Roman"/>
                <a:cs typeface="Times New Roman"/>
              </a:rPr>
              <a:t>h</a:t>
            </a:r>
            <a:endParaRPr sz="1753">
              <a:latin typeface="Times New Roman"/>
              <a:cs typeface="Times New Roman"/>
            </a:endParaRPr>
          </a:p>
        </p:txBody>
      </p:sp>
      <p:sp>
        <p:nvSpPr>
          <p:cNvPr id="27" name="object 27"/>
          <p:cNvSpPr txBox="1"/>
          <p:nvPr/>
        </p:nvSpPr>
        <p:spPr>
          <a:xfrm>
            <a:off x="2360161" y="4627548"/>
            <a:ext cx="493038" cy="283461"/>
          </a:xfrm>
          <a:prstGeom prst="rect">
            <a:avLst/>
          </a:prstGeom>
        </p:spPr>
        <p:txBody>
          <a:bodyPr vert="horz" wrap="square" lIns="0" tIns="13575" rIns="0" bIns="0" rtlCol="0">
            <a:spAutoFit/>
          </a:bodyPr>
          <a:lstStyle/>
          <a:p>
            <a:pPr marL="10860">
              <a:spcBef>
                <a:spcPts val="107"/>
              </a:spcBef>
            </a:pPr>
            <a:r>
              <a:rPr sz="2629" spc="13" baseline="-4065" dirty="0">
                <a:latin typeface="Symbol"/>
                <a:cs typeface="Symbol"/>
              </a:rPr>
              <a:t></a:t>
            </a:r>
            <a:r>
              <a:rPr sz="2629" spc="13" baseline="-4065" dirty="0">
                <a:latin typeface="Times New Roman"/>
                <a:cs typeface="Times New Roman"/>
              </a:rPr>
              <a:t> </a:t>
            </a:r>
            <a:r>
              <a:rPr sz="1753" i="1" spc="-9" dirty="0">
                <a:latin typeface="Times New Roman"/>
                <a:cs typeface="Times New Roman"/>
              </a:rPr>
              <a:t>x</a:t>
            </a:r>
            <a:r>
              <a:rPr sz="1753" spc="-9" dirty="0">
                <a:latin typeface="Times New Roman"/>
                <a:cs typeface="Times New Roman"/>
              </a:rPr>
              <a:t>'</a:t>
            </a:r>
            <a:r>
              <a:rPr sz="1539" spc="-13" baseline="-23148" dirty="0">
                <a:latin typeface="Times New Roman"/>
                <a:cs typeface="Times New Roman"/>
              </a:rPr>
              <a:t>1</a:t>
            </a:r>
            <a:r>
              <a:rPr sz="1539" spc="-32" baseline="-23148" dirty="0">
                <a:latin typeface="Times New Roman"/>
                <a:cs typeface="Times New Roman"/>
              </a:rPr>
              <a:t> </a:t>
            </a:r>
            <a:r>
              <a:rPr sz="2629" spc="13" baseline="-4065" dirty="0">
                <a:latin typeface="Symbol"/>
                <a:cs typeface="Symbol"/>
              </a:rPr>
              <a:t></a:t>
            </a:r>
            <a:endParaRPr sz="2629" baseline="-4065">
              <a:latin typeface="Symbol"/>
              <a:cs typeface="Symbol"/>
            </a:endParaRPr>
          </a:p>
        </p:txBody>
      </p:sp>
      <p:sp>
        <p:nvSpPr>
          <p:cNvPr id="28" name="object 28"/>
          <p:cNvSpPr txBox="1"/>
          <p:nvPr/>
        </p:nvSpPr>
        <p:spPr>
          <a:xfrm>
            <a:off x="5188086" y="5024638"/>
            <a:ext cx="192762" cy="247826"/>
          </a:xfrm>
          <a:prstGeom prst="rect">
            <a:avLst/>
          </a:prstGeom>
        </p:spPr>
        <p:txBody>
          <a:bodyPr vert="horz" wrap="square" lIns="0" tIns="10860" rIns="0" bIns="0" rtlCol="0">
            <a:spAutoFit/>
          </a:bodyPr>
          <a:lstStyle/>
          <a:p>
            <a:pPr marL="10860">
              <a:spcBef>
                <a:spcPts val="86"/>
              </a:spcBef>
            </a:pPr>
            <a:r>
              <a:rPr sz="1539" spc="-4" dirty="0">
                <a:latin typeface="Calibri"/>
                <a:cs typeface="Calibri"/>
              </a:rPr>
              <a:t>or</a:t>
            </a:r>
            <a:endParaRPr sz="1539">
              <a:latin typeface="Calibri"/>
              <a:cs typeface="Calibri"/>
            </a:endParaRPr>
          </a:p>
        </p:txBody>
      </p:sp>
      <p:sp>
        <p:nvSpPr>
          <p:cNvPr id="29" name="object 29"/>
          <p:cNvSpPr txBox="1"/>
          <p:nvPr/>
        </p:nvSpPr>
        <p:spPr>
          <a:xfrm>
            <a:off x="5696315" y="5001082"/>
            <a:ext cx="713493" cy="622207"/>
          </a:xfrm>
          <a:prstGeom prst="rect">
            <a:avLst/>
          </a:prstGeom>
        </p:spPr>
        <p:txBody>
          <a:bodyPr vert="horz" wrap="square" lIns="0" tIns="13575" rIns="0" bIns="0" rtlCol="0">
            <a:spAutoFit/>
          </a:bodyPr>
          <a:lstStyle/>
          <a:p>
            <a:pPr marL="10860">
              <a:spcBef>
                <a:spcPts val="107"/>
              </a:spcBef>
            </a:pPr>
            <a:r>
              <a:rPr sz="1753" spc="68" dirty="0">
                <a:latin typeface="Times New Roman"/>
                <a:cs typeface="Times New Roman"/>
              </a:rPr>
              <a:t>x'= </a:t>
            </a:r>
            <a:r>
              <a:rPr sz="1753" b="1" spc="17" dirty="0">
                <a:latin typeface="Times New Roman"/>
                <a:cs typeface="Times New Roman"/>
              </a:rPr>
              <a:t>H</a:t>
            </a:r>
            <a:r>
              <a:rPr sz="1753" b="1" spc="-239" dirty="0">
                <a:latin typeface="Times New Roman"/>
                <a:cs typeface="Times New Roman"/>
              </a:rPr>
              <a:t> </a:t>
            </a:r>
            <a:r>
              <a:rPr sz="1753" spc="9" dirty="0">
                <a:latin typeface="Times New Roman"/>
                <a:cs typeface="Times New Roman"/>
              </a:rPr>
              <a:t>x</a:t>
            </a:r>
            <a:endParaRPr sz="1753">
              <a:latin typeface="Times New Roman"/>
              <a:cs typeface="Times New Roman"/>
            </a:endParaRPr>
          </a:p>
          <a:p>
            <a:pPr marL="50498">
              <a:spcBef>
                <a:spcPts val="1030"/>
              </a:spcBef>
            </a:pPr>
            <a:r>
              <a:rPr sz="1368" spc="-4" dirty="0">
                <a:latin typeface="Calibri"/>
                <a:cs typeface="Calibri"/>
              </a:rPr>
              <a:t>8DOF</a:t>
            </a:r>
            <a:endParaRPr sz="1368">
              <a:latin typeface="Calibri"/>
              <a:cs typeface="Calibri"/>
            </a:endParaRPr>
          </a:p>
        </p:txBody>
      </p:sp>
      <p:sp>
        <p:nvSpPr>
          <p:cNvPr id="30" name="object 30"/>
          <p:cNvSpPr txBox="1"/>
          <p:nvPr/>
        </p:nvSpPr>
        <p:spPr>
          <a:xfrm>
            <a:off x="1560676" y="5653424"/>
            <a:ext cx="5188297" cy="247826"/>
          </a:xfrm>
          <a:prstGeom prst="rect">
            <a:avLst/>
          </a:prstGeom>
        </p:spPr>
        <p:txBody>
          <a:bodyPr vert="horz" wrap="square" lIns="0" tIns="10860" rIns="0" bIns="0" rtlCol="0">
            <a:spAutoFit/>
          </a:bodyPr>
          <a:lstStyle/>
          <a:p>
            <a:pPr marL="10860">
              <a:spcBef>
                <a:spcPts val="86"/>
              </a:spcBef>
            </a:pPr>
            <a:r>
              <a:rPr sz="1539" spc="-9" dirty="0">
                <a:latin typeface="Calibri"/>
                <a:cs typeface="Calibri"/>
              </a:rPr>
              <a:t>Homography=projective</a:t>
            </a:r>
            <a:r>
              <a:rPr sz="1539" spc="38" dirty="0">
                <a:latin typeface="Calibri"/>
                <a:cs typeface="Calibri"/>
              </a:rPr>
              <a:t> </a:t>
            </a:r>
            <a:r>
              <a:rPr sz="1539" spc="-9" dirty="0">
                <a:latin typeface="Calibri"/>
                <a:cs typeface="Calibri"/>
              </a:rPr>
              <a:t>transformation=projectivity=collineation</a:t>
            </a:r>
            <a:endParaRPr sz="1539">
              <a:latin typeface="Calibri"/>
              <a:cs typeface="Calibri"/>
            </a:endParaRPr>
          </a:p>
        </p:txBody>
      </p:sp>
      <p:sp>
        <p:nvSpPr>
          <p:cNvPr id="31" name="object 31"/>
          <p:cNvSpPr/>
          <p:nvPr/>
        </p:nvSpPr>
        <p:spPr>
          <a:xfrm>
            <a:off x="7150468" y="1385935"/>
            <a:ext cx="1182095" cy="537563"/>
          </a:xfrm>
          <a:custGeom>
            <a:avLst/>
            <a:gdLst/>
            <a:ahLst/>
            <a:cxnLst/>
            <a:rect l="l" t="t" r="r" b="b"/>
            <a:pathLst>
              <a:path w="1382395" h="628650">
                <a:moveTo>
                  <a:pt x="1382268" y="628650"/>
                </a:moveTo>
                <a:lnTo>
                  <a:pt x="1382268" y="0"/>
                </a:lnTo>
                <a:lnTo>
                  <a:pt x="0" y="0"/>
                </a:lnTo>
                <a:lnTo>
                  <a:pt x="0" y="628650"/>
                </a:lnTo>
                <a:lnTo>
                  <a:pt x="9143" y="628650"/>
                </a:lnTo>
                <a:lnTo>
                  <a:pt x="9143" y="19050"/>
                </a:lnTo>
                <a:lnTo>
                  <a:pt x="19050" y="9906"/>
                </a:lnTo>
                <a:lnTo>
                  <a:pt x="19050" y="19050"/>
                </a:lnTo>
                <a:lnTo>
                  <a:pt x="1363217" y="19050"/>
                </a:lnTo>
                <a:lnTo>
                  <a:pt x="1363217" y="9906"/>
                </a:lnTo>
                <a:lnTo>
                  <a:pt x="1373124" y="19050"/>
                </a:lnTo>
                <a:lnTo>
                  <a:pt x="1373124" y="628650"/>
                </a:lnTo>
                <a:lnTo>
                  <a:pt x="1382268" y="628650"/>
                </a:lnTo>
                <a:close/>
              </a:path>
              <a:path w="1382395" h="628650">
                <a:moveTo>
                  <a:pt x="19050" y="19050"/>
                </a:moveTo>
                <a:lnTo>
                  <a:pt x="19050" y="9906"/>
                </a:lnTo>
                <a:lnTo>
                  <a:pt x="9143" y="19050"/>
                </a:lnTo>
                <a:lnTo>
                  <a:pt x="19050" y="19050"/>
                </a:lnTo>
                <a:close/>
              </a:path>
              <a:path w="1382395" h="628650">
                <a:moveTo>
                  <a:pt x="19050" y="609600"/>
                </a:moveTo>
                <a:lnTo>
                  <a:pt x="19050" y="19050"/>
                </a:lnTo>
                <a:lnTo>
                  <a:pt x="9143" y="19050"/>
                </a:lnTo>
                <a:lnTo>
                  <a:pt x="9143" y="609600"/>
                </a:lnTo>
                <a:lnTo>
                  <a:pt x="19050" y="609600"/>
                </a:lnTo>
                <a:close/>
              </a:path>
              <a:path w="1382395" h="628650">
                <a:moveTo>
                  <a:pt x="1373124" y="609600"/>
                </a:moveTo>
                <a:lnTo>
                  <a:pt x="9143" y="609600"/>
                </a:lnTo>
                <a:lnTo>
                  <a:pt x="19050" y="619506"/>
                </a:lnTo>
                <a:lnTo>
                  <a:pt x="19050" y="628650"/>
                </a:lnTo>
                <a:lnTo>
                  <a:pt x="1363217" y="628650"/>
                </a:lnTo>
                <a:lnTo>
                  <a:pt x="1363217" y="619506"/>
                </a:lnTo>
                <a:lnTo>
                  <a:pt x="1373124" y="609600"/>
                </a:lnTo>
                <a:close/>
              </a:path>
              <a:path w="1382395" h="628650">
                <a:moveTo>
                  <a:pt x="19050" y="628650"/>
                </a:moveTo>
                <a:lnTo>
                  <a:pt x="19050" y="619506"/>
                </a:lnTo>
                <a:lnTo>
                  <a:pt x="9143" y="609600"/>
                </a:lnTo>
                <a:lnTo>
                  <a:pt x="9143" y="628650"/>
                </a:lnTo>
                <a:lnTo>
                  <a:pt x="19050" y="628650"/>
                </a:lnTo>
                <a:close/>
              </a:path>
              <a:path w="1382395" h="628650">
                <a:moveTo>
                  <a:pt x="1373124" y="19050"/>
                </a:moveTo>
                <a:lnTo>
                  <a:pt x="1363217" y="9906"/>
                </a:lnTo>
                <a:lnTo>
                  <a:pt x="1363217" y="19050"/>
                </a:lnTo>
                <a:lnTo>
                  <a:pt x="1373124" y="19050"/>
                </a:lnTo>
                <a:close/>
              </a:path>
              <a:path w="1382395" h="628650">
                <a:moveTo>
                  <a:pt x="1373124" y="609600"/>
                </a:moveTo>
                <a:lnTo>
                  <a:pt x="1373124" y="19050"/>
                </a:lnTo>
                <a:lnTo>
                  <a:pt x="1363217" y="19050"/>
                </a:lnTo>
                <a:lnTo>
                  <a:pt x="1363217" y="609600"/>
                </a:lnTo>
                <a:lnTo>
                  <a:pt x="1373124" y="609600"/>
                </a:lnTo>
                <a:close/>
              </a:path>
              <a:path w="1382395" h="628650">
                <a:moveTo>
                  <a:pt x="1373124" y="628650"/>
                </a:moveTo>
                <a:lnTo>
                  <a:pt x="1373124" y="609600"/>
                </a:lnTo>
                <a:lnTo>
                  <a:pt x="1363217" y="619506"/>
                </a:lnTo>
                <a:lnTo>
                  <a:pt x="1363217" y="628650"/>
                </a:lnTo>
                <a:lnTo>
                  <a:pt x="1373124" y="628650"/>
                </a:lnTo>
                <a:close/>
              </a:path>
            </a:pathLst>
          </a:custGeom>
          <a:solidFill>
            <a:srgbClr val="4F81BD"/>
          </a:solidFill>
        </p:spPr>
        <p:txBody>
          <a:bodyPr wrap="square" lIns="0" tIns="0" rIns="0" bIns="0" rtlCol="0"/>
          <a:lstStyle/>
          <a:p>
            <a:endParaRPr sz="1539"/>
          </a:p>
        </p:txBody>
      </p:sp>
      <p:sp>
        <p:nvSpPr>
          <p:cNvPr id="32" name="object 32"/>
          <p:cNvSpPr/>
          <p:nvPr/>
        </p:nvSpPr>
        <p:spPr>
          <a:xfrm>
            <a:off x="6360086" y="1484325"/>
            <a:ext cx="736298" cy="293216"/>
          </a:xfrm>
          <a:custGeom>
            <a:avLst/>
            <a:gdLst/>
            <a:ahLst/>
            <a:cxnLst/>
            <a:rect l="l" t="t" r="r" b="b"/>
            <a:pathLst>
              <a:path w="861059" h="342900">
                <a:moveTo>
                  <a:pt x="861059" y="17525"/>
                </a:moveTo>
                <a:lnTo>
                  <a:pt x="854201" y="0"/>
                </a:lnTo>
                <a:lnTo>
                  <a:pt x="0" y="325373"/>
                </a:lnTo>
                <a:lnTo>
                  <a:pt x="6857" y="342900"/>
                </a:lnTo>
                <a:lnTo>
                  <a:pt x="861059" y="17525"/>
                </a:lnTo>
                <a:close/>
              </a:path>
            </a:pathLst>
          </a:custGeom>
          <a:solidFill>
            <a:srgbClr val="4F81BD"/>
          </a:solidFill>
        </p:spPr>
        <p:txBody>
          <a:bodyPr wrap="square" lIns="0" tIns="0" rIns="0" bIns="0" rtlCol="0"/>
          <a:lstStyle/>
          <a:p>
            <a:endParaRPr sz="1539"/>
          </a:p>
        </p:txBody>
      </p:sp>
      <p:sp>
        <p:nvSpPr>
          <p:cNvPr id="33" name="object 33"/>
          <p:cNvSpPr txBox="1"/>
          <p:nvPr/>
        </p:nvSpPr>
        <p:spPr>
          <a:xfrm>
            <a:off x="7311615" y="1396578"/>
            <a:ext cx="860644" cy="484685"/>
          </a:xfrm>
          <a:prstGeom prst="rect">
            <a:avLst/>
          </a:prstGeom>
        </p:spPr>
        <p:txBody>
          <a:bodyPr vert="horz" wrap="square" lIns="0" tIns="10860" rIns="0" bIns="0" rtlCol="0">
            <a:spAutoFit/>
          </a:bodyPr>
          <a:lstStyle/>
          <a:p>
            <a:pPr marL="10860" marR="4344" indent="255205">
              <a:spcBef>
                <a:spcPts val="86"/>
              </a:spcBef>
            </a:pPr>
            <a:r>
              <a:rPr sz="1539" dirty="0">
                <a:latin typeface="Calibri"/>
                <a:cs typeface="Calibri"/>
              </a:rPr>
              <a:t>Line  p</a:t>
            </a:r>
            <a:r>
              <a:rPr sz="1539" spc="-21" dirty="0">
                <a:latin typeface="Calibri"/>
                <a:cs typeface="Calibri"/>
              </a:rPr>
              <a:t>r</a:t>
            </a:r>
            <a:r>
              <a:rPr sz="1539" dirty="0">
                <a:latin typeface="Calibri"/>
                <a:cs typeface="Calibri"/>
              </a:rPr>
              <a:t>ese</a:t>
            </a:r>
            <a:r>
              <a:rPr sz="1539" spc="17" dirty="0">
                <a:latin typeface="Calibri"/>
                <a:cs typeface="Calibri"/>
              </a:rPr>
              <a:t>r</a:t>
            </a:r>
            <a:r>
              <a:rPr sz="1539" dirty="0">
                <a:latin typeface="Calibri"/>
                <a:cs typeface="Calibri"/>
              </a:rPr>
              <a:t>ving</a:t>
            </a:r>
            <a:endParaRPr sz="1539">
              <a:latin typeface="Calibri"/>
              <a:cs typeface="Calibri"/>
            </a:endParaRPr>
          </a:p>
        </p:txBody>
      </p:sp>
      <p:sp>
        <p:nvSpPr>
          <p:cNvPr id="34" name="object 34"/>
          <p:cNvSpPr txBox="1"/>
          <p:nvPr/>
        </p:nvSpPr>
        <p:spPr>
          <a:xfrm>
            <a:off x="7917167" y="6004596"/>
            <a:ext cx="116200" cy="153888"/>
          </a:xfrm>
          <a:prstGeom prst="rect">
            <a:avLst/>
          </a:prstGeom>
        </p:spPr>
        <p:txBody>
          <a:bodyPr vert="horz" wrap="square" lIns="0" tIns="0" rIns="0" bIns="0" rtlCol="0">
            <a:spAutoFit/>
          </a:bodyPr>
          <a:lstStyle/>
          <a:p>
            <a:pPr marL="21720">
              <a:lnSpc>
                <a:spcPts val="1223"/>
              </a:lnSpc>
            </a:pPr>
            <a:fld id="{81D60167-4931-47E6-BA6A-407CBD079E47}" type="slidenum">
              <a:rPr sz="1026" spc="-4" dirty="0">
                <a:solidFill>
                  <a:srgbClr val="898989"/>
                </a:solidFill>
                <a:latin typeface="Arial"/>
                <a:cs typeface="Arial"/>
              </a:rPr>
              <a:pPr marL="21720">
                <a:lnSpc>
                  <a:spcPts val="1223"/>
                </a:lnSpc>
              </a:pPr>
              <a:t>14</a:t>
            </a:fld>
            <a:endParaRPr sz="1026">
              <a:latin typeface="Arial"/>
              <a:cs typeface="Arial"/>
            </a:endParaRPr>
          </a:p>
        </p:txBody>
      </p:sp>
      <p:sp>
        <p:nvSpPr>
          <p:cNvPr id="2" name="Date Placeholder 1">
            <a:extLst>
              <a:ext uri="{FF2B5EF4-FFF2-40B4-BE49-F238E27FC236}">
                <a16:creationId xmlns:a16="http://schemas.microsoft.com/office/drawing/2014/main" id="{F646E8CD-26B7-4FB7-8543-0BEE4869C27C}"/>
              </a:ext>
            </a:extLst>
          </p:cNvPr>
          <p:cNvSpPr>
            <a:spLocks noGrp="1"/>
          </p:cNvSpPr>
          <p:nvPr>
            <p:ph type="dt" sz="half" idx="10"/>
          </p:nvPr>
        </p:nvSpPr>
        <p:spPr/>
        <p:txBody>
          <a:bodyPr/>
          <a:lstStyle/>
          <a:p>
            <a:r>
              <a:rPr lang="en-US"/>
              <a:t>2/15/2022</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418897" y="563147"/>
            <a:ext cx="6127531" cy="626519"/>
          </a:xfrm>
          <a:prstGeom prst="rect">
            <a:avLst/>
          </a:prstGeom>
        </p:spPr>
        <p:txBody>
          <a:bodyPr vert="horz" wrap="square" lIns="0" tIns="10860" rIns="0" bIns="0" rtlCol="0" anchor="ctr">
            <a:spAutoFit/>
          </a:bodyPr>
          <a:lstStyle/>
          <a:p>
            <a:pPr marL="10860">
              <a:lnSpc>
                <a:spcPct val="100000"/>
              </a:lnSpc>
              <a:spcBef>
                <a:spcPts val="86"/>
              </a:spcBef>
            </a:pPr>
            <a:r>
              <a:rPr sz="4000" b="1" spc="-9" dirty="0"/>
              <a:t>General</a:t>
            </a:r>
            <a:r>
              <a:rPr sz="4000" b="1" spc="-86" dirty="0"/>
              <a:t> </a:t>
            </a:r>
            <a:r>
              <a:rPr lang="en-US" sz="4000" b="1" spc="-13" dirty="0" err="1"/>
              <a:t>H</a:t>
            </a:r>
            <a:r>
              <a:rPr sz="4000" b="1" spc="-13" dirty="0" err="1"/>
              <a:t>omography</a:t>
            </a:r>
            <a:endParaRPr sz="4000" b="1" spc="-13" dirty="0"/>
          </a:p>
        </p:txBody>
      </p:sp>
      <p:sp>
        <p:nvSpPr>
          <p:cNvPr id="4" name="object 4"/>
          <p:cNvSpPr txBox="1"/>
          <p:nvPr/>
        </p:nvSpPr>
        <p:spPr>
          <a:xfrm>
            <a:off x="372596" y="1311841"/>
            <a:ext cx="8398805" cy="3420737"/>
          </a:xfrm>
          <a:prstGeom prst="rect">
            <a:avLst/>
          </a:prstGeom>
        </p:spPr>
        <p:txBody>
          <a:bodyPr vert="horz" wrap="square" lIns="0" tIns="67874" rIns="0" bIns="0" rtlCol="0">
            <a:spAutoFit/>
          </a:bodyPr>
          <a:lstStyle/>
          <a:p>
            <a:pPr marL="304074" indent="-293214">
              <a:spcBef>
                <a:spcPts val="534"/>
              </a:spcBef>
              <a:buClr>
                <a:srgbClr val="77908F"/>
              </a:buClr>
              <a:buFont typeface="Arial"/>
              <a:buChar char="•"/>
              <a:tabLst>
                <a:tab pos="303531" algn="l"/>
                <a:tab pos="304617" algn="l"/>
              </a:tabLst>
            </a:pPr>
            <a:r>
              <a:rPr lang="en-US" sz="2400" spc="-4" dirty="0" err="1">
                <a:latin typeface="Calibri"/>
                <a:cs typeface="Calibri"/>
              </a:rPr>
              <a:t>H</a:t>
            </a:r>
            <a:r>
              <a:rPr sz="2400" spc="-9" dirty="0" err="1">
                <a:latin typeface="Calibri"/>
                <a:cs typeface="Calibri"/>
              </a:rPr>
              <a:t>omographies</a:t>
            </a:r>
            <a:r>
              <a:rPr sz="2400" spc="-9" dirty="0">
                <a:latin typeface="Calibri"/>
                <a:cs typeface="Calibri"/>
              </a:rPr>
              <a:t> are </a:t>
            </a:r>
            <a:r>
              <a:rPr sz="2400" dirty="0">
                <a:latin typeface="Calibri"/>
                <a:cs typeface="Calibri"/>
              </a:rPr>
              <a:t>not </a:t>
            </a:r>
            <a:r>
              <a:rPr sz="2400" spc="-9" dirty="0">
                <a:latin typeface="Calibri"/>
                <a:cs typeface="Calibri"/>
              </a:rPr>
              <a:t>restricted </a:t>
            </a:r>
            <a:r>
              <a:rPr sz="2400" spc="-13" dirty="0">
                <a:latin typeface="Calibri"/>
                <a:cs typeface="Calibri"/>
              </a:rPr>
              <a:t>to</a:t>
            </a:r>
            <a:r>
              <a:rPr sz="2400" spc="-26" dirty="0">
                <a:latin typeface="Calibri"/>
                <a:cs typeface="Calibri"/>
              </a:rPr>
              <a:t> </a:t>
            </a:r>
            <a:r>
              <a:rPr sz="2400" dirty="0">
                <a:latin typeface="Calibri"/>
                <a:cs typeface="Calibri"/>
              </a:rPr>
              <a:t>P</a:t>
            </a:r>
            <a:r>
              <a:rPr sz="2400" baseline="24904" dirty="0">
                <a:latin typeface="Calibri"/>
                <a:cs typeface="Calibri"/>
              </a:rPr>
              <a:t>2</a:t>
            </a:r>
          </a:p>
          <a:p>
            <a:pPr marL="304074" indent="-293214">
              <a:spcBef>
                <a:spcPts val="453"/>
              </a:spcBef>
              <a:buClr>
                <a:srgbClr val="77908F"/>
              </a:buClr>
              <a:buFont typeface="Arial"/>
              <a:buChar char="•"/>
              <a:tabLst>
                <a:tab pos="303531" algn="l"/>
                <a:tab pos="304617" algn="l"/>
              </a:tabLst>
            </a:pPr>
            <a:r>
              <a:rPr sz="2400" spc="-9" dirty="0">
                <a:latin typeface="Calibri"/>
                <a:cs typeface="Calibri"/>
              </a:rPr>
              <a:t>General</a:t>
            </a:r>
            <a:r>
              <a:rPr sz="2400" spc="-26" dirty="0">
                <a:latin typeface="Calibri"/>
                <a:cs typeface="Calibri"/>
              </a:rPr>
              <a:t> </a:t>
            </a:r>
            <a:r>
              <a:rPr sz="2400" spc="-9" dirty="0">
                <a:latin typeface="Calibri"/>
                <a:cs typeface="Calibri"/>
              </a:rPr>
              <a:t>definition:</a:t>
            </a:r>
            <a:endParaRPr sz="2400" dirty="0">
              <a:latin typeface="Calibri"/>
              <a:cs typeface="Calibri"/>
            </a:endParaRPr>
          </a:p>
          <a:p>
            <a:pPr marL="304074" marR="4344" indent="-543">
              <a:lnSpc>
                <a:spcPts val="2275"/>
              </a:lnSpc>
              <a:spcBef>
                <a:spcPts val="60"/>
              </a:spcBef>
            </a:pPr>
            <a:r>
              <a:rPr sz="2400" dirty="0">
                <a:latin typeface="Calibri"/>
                <a:cs typeface="Calibri"/>
              </a:rPr>
              <a:t>A </a:t>
            </a:r>
            <a:r>
              <a:rPr sz="2400" spc="-13" dirty="0">
                <a:latin typeface="Calibri"/>
                <a:cs typeface="Calibri"/>
              </a:rPr>
              <a:t>homography </a:t>
            </a:r>
            <a:r>
              <a:rPr sz="2400" spc="-4" dirty="0">
                <a:latin typeface="Calibri"/>
                <a:cs typeface="Calibri"/>
              </a:rPr>
              <a:t>is </a:t>
            </a:r>
            <a:r>
              <a:rPr sz="2400" dirty="0">
                <a:latin typeface="Calibri"/>
                <a:cs typeface="Calibri"/>
              </a:rPr>
              <a:t>a </a:t>
            </a:r>
            <a:r>
              <a:rPr sz="2400" spc="-17" dirty="0">
                <a:latin typeface="Calibri"/>
                <a:cs typeface="Calibri"/>
              </a:rPr>
              <a:t>non‐singular, </a:t>
            </a:r>
            <a:r>
              <a:rPr sz="2400" spc="-4" dirty="0">
                <a:latin typeface="Calibri"/>
                <a:cs typeface="Calibri"/>
              </a:rPr>
              <a:t>line </a:t>
            </a:r>
            <a:r>
              <a:rPr sz="2400" dirty="0">
                <a:latin typeface="Calibri"/>
                <a:cs typeface="Calibri"/>
              </a:rPr>
              <a:t>preserving,  </a:t>
            </a:r>
            <a:r>
              <a:rPr sz="2400" spc="-9" dirty="0">
                <a:latin typeface="Calibri"/>
                <a:cs typeface="Calibri"/>
              </a:rPr>
              <a:t>projective </a:t>
            </a:r>
            <a:r>
              <a:rPr sz="2400" spc="-4" dirty="0">
                <a:latin typeface="Calibri"/>
                <a:cs typeface="Calibri"/>
              </a:rPr>
              <a:t>mapping </a:t>
            </a:r>
            <a:r>
              <a:rPr sz="2400" dirty="0">
                <a:latin typeface="Calibri"/>
                <a:cs typeface="Calibri"/>
              </a:rPr>
              <a:t>h: P</a:t>
            </a:r>
            <a:r>
              <a:rPr sz="2400" baseline="24904" dirty="0">
                <a:latin typeface="Calibri"/>
                <a:cs typeface="Calibri"/>
              </a:rPr>
              <a:t>n </a:t>
            </a:r>
            <a:r>
              <a:rPr sz="2400" dirty="0">
                <a:latin typeface="Symbol"/>
                <a:cs typeface="Symbol"/>
              </a:rPr>
              <a:t></a:t>
            </a:r>
            <a:r>
              <a:rPr sz="2400" spc="-201" dirty="0">
                <a:latin typeface="Times New Roman"/>
                <a:cs typeface="Times New Roman"/>
              </a:rPr>
              <a:t> </a:t>
            </a:r>
            <a:r>
              <a:rPr sz="2400" dirty="0">
                <a:latin typeface="Calibri"/>
                <a:cs typeface="Calibri"/>
              </a:rPr>
              <a:t>P</a:t>
            </a:r>
            <a:r>
              <a:rPr sz="2400" baseline="24904" dirty="0">
                <a:latin typeface="Calibri"/>
                <a:cs typeface="Calibri"/>
              </a:rPr>
              <a:t>n</a:t>
            </a:r>
            <a:r>
              <a:rPr sz="2400" dirty="0">
                <a:latin typeface="Calibri"/>
                <a:cs typeface="Calibri"/>
              </a:rPr>
              <a:t>.</a:t>
            </a:r>
          </a:p>
          <a:p>
            <a:pPr marL="303531">
              <a:lnSpc>
                <a:spcPts val="2163"/>
              </a:lnSpc>
            </a:pPr>
            <a:r>
              <a:rPr sz="2400" spc="-4" dirty="0">
                <a:latin typeface="Calibri"/>
                <a:cs typeface="Calibri"/>
              </a:rPr>
              <a:t>It is </a:t>
            </a:r>
            <a:r>
              <a:rPr sz="2400" spc="-9" dirty="0">
                <a:latin typeface="Calibri"/>
                <a:cs typeface="Calibri"/>
              </a:rPr>
              <a:t>represented by </a:t>
            </a:r>
            <a:r>
              <a:rPr sz="2400" dirty="0">
                <a:latin typeface="Calibri"/>
                <a:cs typeface="Calibri"/>
              </a:rPr>
              <a:t>a </a:t>
            </a:r>
            <a:r>
              <a:rPr sz="2400" spc="-9" dirty="0">
                <a:latin typeface="Calibri"/>
                <a:cs typeface="Calibri"/>
              </a:rPr>
              <a:t>square </a:t>
            </a:r>
            <a:r>
              <a:rPr sz="2400" spc="-4" dirty="0">
                <a:latin typeface="Calibri"/>
                <a:cs typeface="Calibri"/>
              </a:rPr>
              <a:t>(n </a:t>
            </a:r>
            <a:r>
              <a:rPr sz="2400" dirty="0">
                <a:latin typeface="Calibri"/>
                <a:cs typeface="Calibri"/>
              </a:rPr>
              <a:t>+ </a:t>
            </a:r>
            <a:r>
              <a:rPr sz="2400" spc="-4" dirty="0">
                <a:latin typeface="Calibri"/>
                <a:cs typeface="Calibri"/>
              </a:rPr>
              <a:t>1)‐dim</a:t>
            </a:r>
            <a:r>
              <a:rPr sz="2400" spc="-30" dirty="0">
                <a:latin typeface="Calibri"/>
                <a:cs typeface="Calibri"/>
              </a:rPr>
              <a:t> </a:t>
            </a:r>
            <a:r>
              <a:rPr sz="2400" spc="-9" dirty="0">
                <a:latin typeface="Calibri"/>
                <a:cs typeface="Calibri"/>
              </a:rPr>
              <a:t>matrix</a:t>
            </a:r>
            <a:endParaRPr sz="2400" dirty="0">
              <a:latin typeface="Calibri"/>
              <a:cs typeface="Calibri"/>
            </a:endParaRPr>
          </a:p>
          <a:p>
            <a:pPr marL="303531"/>
            <a:r>
              <a:rPr sz="2400" spc="-4" dirty="0">
                <a:latin typeface="Calibri"/>
                <a:cs typeface="Calibri"/>
              </a:rPr>
              <a:t>with (n </a:t>
            </a:r>
            <a:r>
              <a:rPr sz="2400" dirty="0">
                <a:latin typeface="Calibri"/>
                <a:cs typeface="Calibri"/>
              </a:rPr>
              <a:t>+ 1)</a:t>
            </a:r>
            <a:r>
              <a:rPr sz="2400" baseline="24904" dirty="0">
                <a:latin typeface="Calibri"/>
                <a:cs typeface="Calibri"/>
              </a:rPr>
              <a:t>2</a:t>
            </a:r>
            <a:r>
              <a:rPr sz="2400" dirty="0">
                <a:latin typeface="Calibri"/>
                <a:cs typeface="Calibri"/>
              </a:rPr>
              <a:t>‐1</a:t>
            </a:r>
            <a:r>
              <a:rPr sz="2400" spc="-26" dirty="0">
                <a:latin typeface="Calibri"/>
                <a:cs typeface="Calibri"/>
              </a:rPr>
              <a:t> </a:t>
            </a:r>
            <a:r>
              <a:rPr sz="2400" dirty="0">
                <a:latin typeface="Calibri"/>
                <a:cs typeface="Calibri"/>
              </a:rPr>
              <a:t>DOF</a:t>
            </a:r>
          </a:p>
          <a:p>
            <a:pPr>
              <a:spcBef>
                <a:spcPts val="13"/>
              </a:spcBef>
            </a:pPr>
            <a:endParaRPr sz="3200" dirty="0">
              <a:latin typeface="Times New Roman"/>
              <a:cs typeface="Times New Roman"/>
            </a:endParaRPr>
          </a:p>
          <a:p>
            <a:pPr marL="304074" indent="-293214">
              <a:buClr>
                <a:srgbClr val="77908F"/>
              </a:buClr>
              <a:buFont typeface="Arial"/>
              <a:buChar char="•"/>
              <a:tabLst>
                <a:tab pos="303531" algn="l"/>
                <a:tab pos="304617" algn="l"/>
              </a:tabLst>
            </a:pPr>
            <a:r>
              <a:rPr sz="2400" spc="-4" dirty="0">
                <a:latin typeface="Calibri"/>
                <a:cs typeface="Calibri"/>
              </a:rPr>
              <a:t>Now back </a:t>
            </a:r>
            <a:r>
              <a:rPr sz="2400" spc="-13" dirty="0">
                <a:latin typeface="Calibri"/>
                <a:cs typeface="Calibri"/>
              </a:rPr>
              <a:t>to </a:t>
            </a:r>
            <a:r>
              <a:rPr sz="2400" dirty="0">
                <a:latin typeface="Calibri"/>
                <a:cs typeface="Calibri"/>
              </a:rPr>
              <a:t>the 2D</a:t>
            </a:r>
            <a:r>
              <a:rPr sz="2400" spc="-9" dirty="0">
                <a:latin typeface="Calibri"/>
                <a:cs typeface="Calibri"/>
              </a:rPr>
              <a:t> </a:t>
            </a:r>
            <a:r>
              <a:rPr sz="2400" spc="-4" dirty="0">
                <a:latin typeface="Calibri"/>
                <a:cs typeface="Calibri"/>
              </a:rPr>
              <a:t>case…</a:t>
            </a:r>
            <a:endParaRPr sz="2400" dirty="0">
              <a:latin typeface="Calibri"/>
              <a:cs typeface="Calibri"/>
            </a:endParaRPr>
          </a:p>
          <a:p>
            <a:pPr marL="304074" indent="-293214">
              <a:spcBef>
                <a:spcPts val="453"/>
              </a:spcBef>
              <a:buClr>
                <a:srgbClr val="77908F"/>
              </a:buClr>
              <a:buFont typeface="Arial"/>
              <a:buChar char="•"/>
              <a:tabLst>
                <a:tab pos="303531" algn="l"/>
                <a:tab pos="304617" algn="l"/>
              </a:tabLst>
            </a:pPr>
            <a:r>
              <a:rPr sz="2400" spc="-4" dirty="0">
                <a:latin typeface="Calibri"/>
                <a:cs typeface="Calibri"/>
              </a:rPr>
              <a:t>Mapping between</a:t>
            </a:r>
            <a:r>
              <a:rPr sz="2400" spc="-17" dirty="0">
                <a:latin typeface="Calibri"/>
                <a:cs typeface="Calibri"/>
              </a:rPr>
              <a:t> </a:t>
            </a:r>
            <a:r>
              <a:rPr sz="2400" spc="-4" dirty="0">
                <a:latin typeface="Calibri"/>
                <a:cs typeface="Calibri"/>
              </a:rPr>
              <a:t>planes</a:t>
            </a:r>
            <a:endParaRPr sz="2400" dirty="0">
              <a:latin typeface="Calibri"/>
              <a:cs typeface="Calibri"/>
            </a:endParaRPr>
          </a:p>
        </p:txBody>
      </p:sp>
      <p:sp>
        <p:nvSpPr>
          <p:cNvPr id="5" name="object 5"/>
          <p:cNvSpPr/>
          <p:nvPr/>
        </p:nvSpPr>
        <p:spPr>
          <a:xfrm>
            <a:off x="4451739" y="3610592"/>
            <a:ext cx="4258620" cy="2470948"/>
          </a:xfrm>
          <a:prstGeom prst="rect">
            <a:avLst/>
          </a:prstGeom>
          <a:blipFill>
            <a:blip r:embed="rId2" cstate="print"/>
            <a:stretch>
              <a:fillRect/>
            </a:stretch>
          </a:blipFill>
        </p:spPr>
        <p:txBody>
          <a:bodyPr wrap="square" lIns="0" tIns="0" rIns="0" bIns="0" rtlCol="0"/>
          <a:lstStyle/>
          <a:p>
            <a:endParaRPr sz="1539"/>
          </a:p>
        </p:txBody>
      </p:sp>
      <p:sp>
        <p:nvSpPr>
          <p:cNvPr id="6" name="object 6"/>
          <p:cNvSpPr txBox="1"/>
          <p:nvPr/>
        </p:nvSpPr>
        <p:spPr>
          <a:xfrm>
            <a:off x="7917167" y="6004596"/>
            <a:ext cx="116200" cy="153888"/>
          </a:xfrm>
          <a:prstGeom prst="rect">
            <a:avLst/>
          </a:prstGeom>
        </p:spPr>
        <p:txBody>
          <a:bodyPr vert="horz" wrap="square" lIns="0" tIns="0" rIns="0" bIns="0" rtlCol="0">
            <a:spAutoFit/>
          </a:bodyPr>
          <a:lstStyle/>
          <a:p>
            <a:pPr marL="21720">
              <a:lnSpc>
                <a:spcPts val="1223"/>
              </a:lnSpc>
            </a:pPr>
            <a:fld id="{81D60167-4931-47E6-BA6A-407CBD079E47}" type="slidenum">
              <a:rPr sz="1026" spc="-4" dirty="0">
                <a:solidFill>
                  <a:srgbClr val="898989"/>
                </a:solidFill>
                <a:latin typeface="Arial"/>
                <a:cs typeface="Arial"/>
              </a:rPr>
              <a:pPr marL="21720">
                <a:lnSpc>
                  <a:spcPts val="1223"/>
                </a:lnSpc>
              </a:pPr>
              <a:t>15</a:t>
            </a:fld>
            <a:endParaRPr sz="1026">
              <a:latin typeface="Arial"/>
              <a:cs typeface="Arial"/>
            </a:endParaRPr>
          </a:p>
        </p:txBody>
      </p:sp>
      <p:sp>
        <p:nvSpPr>
          <p:cNvPr id="2" name="Date Placeholder 1">
            <a:extLst>
              <a:ext uri="{FF2B5EF4-FFF2-40B4-BE49-F238E27FC236}">
                <a16:creationId xmlns:a16="http://schemas.microsoft.com/office/drawing/2014/main" id="{117E3768-1719-4624-B8F2-91E1AF5F92A2}"/>
              </a:ext>
            </a:extLst>
          </p:cNvPr>
          <p:cNvSpPr>
            <a:spLocks noGrp="1"/>
          </p:cNvSpPr>
          <p:nvPr>
            <p:ph type="dt" sz="half" idx="10"/>
          </p:nvPr>
        </p:nvSpPr>
        <p:spPr/>
        <p:txBody>
          <a:bodyPr/>
          <a:lstStyle/>
          <a:p>
            <a:r>
              <a:rPr lang="en-US"/>
              <a:t>2/15/2022</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6D501-0741-42C7-9BF5-E9332420B3CF}"/>
              </a:ext>
            </a:extLst>
          </p:cNvPr>
          <p:cNvSpPr>
            <a:spLocks noGrp="1"/>
          </p:cNvSpPr>
          <p:nvPr>
            <p:ph type="title"/>
          </p:nvPr>
        </p:nvSpPr>
        <p:spPr/>
        <p:txBody>
          <a:bodyPr/>
          <a:lstStyle/>
          <a:p>
            <a:r>
              <a:rPr lang="en-US" dirty="0"/>
              <a:t>Other Geometrical Transformations  - Isometry</a:t>
            </a:r>
          </a:p>
        </p:txBody>
      </p:sp>
      <p:sp>
        <p:nvSpPr>
          <p:cNvPr id="3" name="Content Placeholder 2">
            <a:extLst>
              <a:ext uri="{FF2B5EF4-FFF2-40B4-BE49-F238E27FC236}">
                <a16:creationId xmlns:a16="http://schemas.microsoft.com/office/drawing/2014/main" id="{91000DD8-A622-4614-96BD-42522FB29813}"/>
              </a:ext>
            </a:extLst>
          </p:cNvPr>
          <p:cNvSpPr>
            <a:spLocks noGrp="1"/>
          </p:cNvSpPr>
          <p:nvPr>
            <p:ph idx="1"/>
          </p:nvPr>
        </p:nvSpPr>
        <p:spPr/>
        <p:txBody>
          <a:bodyPr/>
          <a:lstStyle/>
          <a:p>
            <a:r>
              <a:rPr lang="en-US" dirty="0"/>
              <a:t>An isometry is a transformation that preserves Euclidian distance</a:t>
            </a:r>
          </a:p>
          <a:p>
            <a:r>
              <a:rPr lang="en-US" dirty="0"/>
              <a:t>The same goes for the angles between lines and areas</a:t>
            </a:r>
          </a:p>
          <a:p>
            <a:r>
              <a:rPr lang="en-US" dirty="0"/>
              <a:t>Isometries are made up of only 2D rotations and 2D translations and therefore have only 3 degrees of freedom</a:t>
            </a:r>
          </a:p>
          <a:p>
            <a:endParaRPr lang="en-US" dirty="0"/>
          </a:p>
        </p:txBody>
      </p:sp>
      <p:pic>
        <p:nvPicPr>
          <p:cNvPr id="4" name="Picture 3">
            <a:extLst>
              <a:ext uri="{FF2B5EF4-FFF2-40B4-BE49-F238E27FC236}">
                <a16:creationId xmlns:a16="http://schemas.microsoft.com/office/drawing/2014/main" id="{AD0D4F75-82EB-45E1-B8EF-F8AEDD8A3361}"/>
              </a:ext>
            </a:extLst>
          </p:cNvPr>
          <p:cNvPicPr>
            <a:picLocks noChangeAspect="1"/>
          </p:cNvPicPr>
          <p:nvPr/>
        </p:nvPicPr>
        <p:blipFill>
          <a:blip r:embed="rId2"/>
          <a:stretch>
            <a:fillRect/>
          </a:stretch>
        </p:blipFill>
        <p:spPr>
          <a:xfrm>
            <a:off x="3490255" y="4844612"/>
            <a:ext cx="2352675" cy="952500"/>
          </a:xfrm>
          <a:prstGeom prst="rect">
            <a:avLst/>
          </a:prstGeom>
        </p:spPr>
      </p:pic>
      <p:sp>
        <p:nvSpPr>
          <p:cNvPr id="5" name="Date Placeholder 4">
            <a:extLst>
              <a:ext uri="{FF2B5EF4-FFF2-40B4-BE49-F238E27FC236}">
                <a16:creationId xmlns:a16="http://schemas.microsoft.com/office/drawing/2014/main" id="{F422E289-2A01-4CCE-93E1-7EDAC8109952}"/>
              </a:ext>
            </a:extLst>
          </p:cNvPr>
          <p:cNvSpPr>
            <a:spLocks noGrp="1"/>
          </p:cNvSpPr>
          <p:nvPr>
            <p:ph type="dt" sz="half" idx="10"/>
          </p:nvPr>
        </p:nvSpPr>
        <p:spPr/>
        <p:txBody>
          <a:bodyPr/>
          <a:lstStyle/>
          <a:p>
            <a:r>
              <a:rPr lang="en-US"/>
              <a:t>2/15/2022</a:t>
            </a:r>
          </a:p>
        </p:txBody>
      </p:sp>
    </p:spTree>
    <p:extLst>
      <p:ext uri="{BB962C8B-B14F-4D97-AF65-F5344CB8AC3E}">
        <p14:creationId xmlns:p14="http://schemas.microsoft.com/office/powerpoint/2010/main" val="3574762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AB358-5228-4485-AE8F-0CA6C94F667C}"/>
              </a:ext>
            </a:extLst>
          </p:cNvPr>
          <p:cNvSpPr>
            <a:spLocks noGrp="1"/>
          </p:cNvSpPr>
          <p:nvPr>
            <p:ph type="title"/>
          </p:nvPr>
        </p:nvSpPr>
        <p:spPr>
          <a:xfrm>
            <a:off x="628650" y="365126"/>
            <a:ext cx="7886700" cy="1015287"/>
          </a:xfrm>
        </p:spPr>
        <p:txBody>
          <a:bodyPr/>
          <a:lstStyle/>
          <a:p>
            <a:r>
              <a:rPr lang="en-US" dirty="0"/>
              <a:t>Similarity transformation</a:t>
            </a:r>
          </a:p>
        </p:txBody>
      </p:sp>
      <p:sp>
        <p:nvSpPr>
          <p:cNvPr id="3" name="Content Placeholder 2">
            <a:extLst>
              <a:ext uri="{FF2B5EF4-FFF2-40B4-BE49-F238E27FC236}">
                <a16:creationId xmlns:a16="http://schemas.microsoft.com/office/drawing/2014/main" id="{EBD3EEC1-B4B3-4754-88A2-47FA8F115037}"/>
              </a:ext>
            </a:extLst>
          </p:cNvPr>
          <p:cNvSpPr>
            <a:spLocks noGrp="1"/>
          </p:cNvSpPr>
          <p:nvPr>
            <p:ph idx="1"/>
          </p:nvPr>
        </p:nvSpPr>
        <p:spPr>
          <a:xfrm>
            <a:off x="628650" y="1492470"/>
            <a:ext cx="7886700" cy="4684494"/>
          </a:xfrm>
        </p:spPr>
        <p:txBody>
          <a:bodyPr>
            <a:normAutofit/>
          </a:bodyPr>
          <a:lstStyle/>
          <a:p>
            <a:r>
              <a:rPr lang="en-US" dirty="0"/>
              <a:t>A similarity transform is similar to an isometry except it also contains isotropic scaling</a:t>
            </a:r>
          </a:p>
          <a:p>
            <a:r>
              <a:rPr lang="en-US" dirty="0"/>
              <a:t>The scale adds an additional degree of freedom, so a similarity transform contains 4 degrees of freedom overall</a:t>
            </a:r>
          </a:p>
          <a:p>
            <a:r>
              <a:rPr lang="en-US" dirty="0"/>
              <a:t>The distance between points are no longer invariant, but the ratio of distances is preserved</a:t>
            </a:r>
          </a:p>
        </p:txBody>
      </p:sp>
      <p:pic>
        <p:nvPicPr>
          <p:cNvPr id="4" name="Picture 3">
            <a:extLst>
              <a:ext uri="{FF2B5EF4-FFF2-40B4-BE49-F238E27FC236}">
                <a16:creationId xmlns:a16="http://schemas.microsoft.com/office/drawing/2014/main" id="{23FE289E-C44B-434D-8B08-2FBD40498183}"/>
              </a:ext>
            </a:extLst>
          </p:cNvPr>
          <p:cNvPicPr>
            <a:picLocks noChangeAspect="1"/>
          </p:cNvPicPr>
          <p:nvPr/>
        </p:nvPicPr>
        <p:blipFill>
          <a:blip r:embed="rId3"/>
          <a:stretch>
            <a:fillRect/>
          </a:stretch>
        </p:blipFill>
        <p:spPr>
          <a:xfrm>
            <a:off x="3043894" y="4981520"/>
            <a:ext cx="2884974" cy="1083387"/>
          </a:xfrm>
          <a:prstGeom prst="rect">
            <a:avLst/>
          </a:prstGeom>
        </p:spPr>
      </p:pic>
      <p:sp>
        <p:nvSpPr>
          <p:cNvPr id="5" name="Date Placeholder 4">
            <a:extLst>
              <a:ext uri="{FF2B5EF4-FFF2-40B4-BE49-F238E27FC236}">
                <a16:creationId xmlns:a16="http://schemas.microsoft.com/office/drawing/2014/main" id="{84711A54-E855-49C1-956E-EF8A8525CF3E}"/>
              </a:ext>
            </a:extLst>
          </p:cNvPr>
          <p:cNvSpPr>
            <a:spLocks noGrp="1"/>
          </p:cNvSpPr>
          <p:nvPr>
            <p:ph type="dt" sz="half" idx="10"/>
          </p:nvPr>
        </p:nvSpPr>
        <p:spPr/>
        <p:txBody>
          <a:bodyPr/>
          <a:lstStyle/>
          <a:p>
            <a:r>
              <a:rPr lang="en-US"/>
              <a:t>2/15/2022</a:t>
            </a:r>
          </a:p>
        </p:txBody>
      </p:sp>
    </p:spTree>
    <p:extLst>
      <p:ext uri="{BB962C8B-B14F-4D97-AF65-F5344CB8AC3E}">
        <p14:creationId xmlns:p14="http://schemas.microsoft.com/office/powerpoint/2010/main" val="1215267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855701" y="5992904"/>
            <a:ext cx="166699" cy="168830"/>
          </a:xfrm>
          <a:prstGeom prst="rect">
            <a:avLst/>
          </a:prstGeom>
        </p:spPr>
        <p:txBody>
          <a:bodyPr vert="horz" wrap="square" lIns="0" tIns="10860" rIns="0" bIns="0" rtlCol="0">
            <a:spAutoFit/>
          </a:bodyPr>
          <a:lstStyle/>
          <a:p>
            <a:pPr marL="10860">
              <a:spcBef>
                <a:spcPts val="86"/>
              </a:spcBef>
            </a:pPr>
            <a:r>
              <a:rPr sz="1026" spc="-9" dirty="0">
                <a:solidFill>
                  <a:srgbClr val="898989"/>
                </a:solidFill>
                <a:latin typeface="Arial"/>
                <a:cs typeface="Arial"/>
              </a:rPr>
              <a:t>10</a:t>
            </a:r>
            <a:endParaRPr sz="1026" dirty="0">
              <a:latin typeface="Arial"/>
              <a:cs typeface="Arial"/>
            </a:endParaRPr>
          </a:p>
        </p:txBody>
      </p:sp>
      <p:sp>
        <p:nvSpPr>
          <p:cNvPr id="4" name="object 4"/>
          <p:cNvSpPr/>
          <p:nvPr/>
        </p:nvSpPr>
        <p:spPr>
          <a:xfrm>
            <a:off x="2698824" y="4730289"/>
            <a:ext cx="1841734" cy="992026"/>
          </a:xfrm>
          <a:prstGeom prst="rect">
            <a:avLst/>
          </a:prstGeom>
          <a:blipFill>
            <a:blip r:embed="rId2" cstate="print"/>
            <a:stretch>
              <a:fillRect/>
            </a:stretch>
          </a:blipFill>
        </p:spPr>
        <p:txBody>
          <a:bodyPr wrap="square" lIns="0" tIns="0" rIns="0" bIns="0" rtlCol="0"/>
          <a:lstStyle/>
          <a:p>
            <a:endParaRPr sz="1539"/>
          </a:p>
        </p:txBody>
      </p:sp>
      <p:sp>
        <p:nvSpPr>
          <p:cNvPr id="5" name="object 5"/>
          <p:cNvSpPr txBox="1"/>
          <p:nvPr/>
        </p:nvSpPr>
        <p:spPr>
          <a:xfrm>
            <a:off x="5018683" y="4854390"/>
            <a:ext cx="454485" cy="297639"/>
          </a:xfrm>
          <a:prstGeom prst="rect">
            <a:avLst/>
          </a:prstGeom>
        </p:spPr>
        <p:txBody>
          <a:bodyPr vert="horz" wrap="square" lIns="0" tIns="14661" rIns="0" bIns="0" rtlCol="0">
            <a:spAutoFit/>
          </a:bodyPr>
          <a:lstStyle/>
          <a:p>
            <a:pPr marL="10860">
              <a:spcBef>
                <a:spcPts val="115"/>
              </a:spcBef>
              <a:tabLst>
                <a:tab pos="351857" algn="l"/>
              </a:tabLst>
            </a:pPr>
            <a:r>
              <a:rPr sz="1838" spc="9" dirty="0">
                <a:latin typeface="Symbol"/>
                <a:cs typeface="Symbol"/>
              </a:rPr>
              <a:t></a:t>
            </a:r>
            <a:r>
              <a:rPr sz="1838" spc="9" dirty="0">
                <a:latin typeface="Times New Roman"/>
                <a:cs typeface="Times New Roman"/>
              </a:rPr>
              <a:t>	</a:t>
            </a:r>
            <a:r>
              <a:rPr sz="1838" spc="9" dirty="0">
                <a:latin typeface="Symbol"/>
                <a:cs typeface="Symbol"/>
              </a:rPr>
              <a:t></a:t>
            </a:r>
            <a:endParaRPr sz="1838">
              <a:latin typeface="Symbol"/>
              <a:cs typeface="Symbol"/>
            </a:endParaRPr>
          </a:p>
        </p:txBody>
      </p:sp>
      <p:sp>
        <p:nvSpPr>
          <p:cNvPr id="6" name="object 6"/>
          <p:cNvSpPr txBox="1"/>
          <p:nvPr/>
        </p:nvSpPr>
        <p:spPr>
          <a:xfrm>
            <a:off x="5027250" y="5424895"/>
            <a:ext cx="454485" cy="297639"/>
          </a:xfrm>
          <a:prstGeom prst="rect">
            <a:avLst/>
          </a:prstGeom>
        </p:spPr>
        <p:txBody>
          <a:bodyPr vert="horz" wrap="square" lIns="0" tIns="14661" rIns="0" bIns="0" rtlCol="0">
            <a:spAutoFit/>
          </a:bodyPr>
          <a:lstStyle/>
          <a:p>
            <a:pPr marL="10860">
              <a:spcBef>
                <a:spcPts val="115"/>
              </a:spcBef>
              <a:tabLst>
                <a:tab pos="351857" algn="l"/>
              </a:tabLst>
            </a:pPr>
            <a:r>
              <a:rPr sz="1838" spc="9" dirty="0">
                <a:latin typeface="Symbol"/>
                <a:cs typeface="Symbol"/>
              </a:rPr>
              <a:t></a:t>
            </a:r>
            <a:r>
              <a:rPr sz="1838" spc="9" dirty="0">
                <a:latin typeface="Times New Roman"/>
                <a:cs typeface="Times New Roman"/>
              </a:rPr>
              <a:t>	</a:t>
            </a:r>
            <a:r>
              <a:rPr sz="1838" spc="9" dirty="0">
                <a:latin typeface="Symbol"/>
                <a:cs typeface="Symbol"/>
              </a:rPr>
              <a:t></a:t>
            </a:r>
            <a:endParaRPr sz="1838" dirty="0">
              <a:latin typeface="Symbol"/>
              <a:cs typeface="Symbol"/>
            </a:endParaRPr>
          </a:p>
        </p:txBody>
      </p:sp>
      <p:sp>
        <p:nvSpPr>
          <p:cNvPr id="7" name="object 7"/>
          <p:cNvSpPr txBox="1"/>
          <p:nvPr/>
        </p:nvSpPr>
        <p:spPr>
          <a:xfrm>
            <a:off x="5018683" y="4701934"/>
            <a:ext cx="454485" cy="297702"/>
          </a:xfrm>
          <a:prstGeom prst="rect">
            <a:avLst/>
          </a:prstGeom>
        </p:spPr>
        <p:txBody>
          <a:bodyPr vert="horz" wrap="square" lIns="0" tIns="14661" rIns="0" bIns="0" rtlCol="0">
            <a:spAutoFit/>
          </a:bodyPr>
          <a:lstStyle/>
          <a:p>
            <a:pPr marL="10860">
              <a:spcBef>
                <a:spcPts val="115"/>
              </a:spcBef>
            </a:pPr>
            <a:r>
              <a:rPr sz="1838" spc="9" dirty="0">
                <a:latin typeface="Symbol"/>
                <a:cs typeface="Symbol"/>
              </a:rPr>
              <a:t></a:t>
            </a:r>
            <a:r>
              <a:rPr sz="1838" spc="9" dirty="0">
                <a:latin typeface="Times New Roman"/>
                <a:cs typeface="Times New Roman"/>
              </a:rPr>
              <a:t> </a:t>
            </a:r>
            <a:r>
              <a:rPr sz="2758" i="1" spc="26" baseline="3875" dirty="0">
                <a:latin typeface="Times New Roman"/>
                <a:cs typeface="Times New Roman"/>
              </a:rPr>
              <a:t>X</a:t>
            </a:r>
            <a:r>
              <a:rPr sz="2758" i="1" spc="-263" baseline="3875" dirty="0">
                <a:latin typeface="Times New Roman"/>
                <a:cs typeface="Times New Roman"/>
              </a:rPr>
              <a:t> </a:t>
            </a:r>
            <a:r>
              <a:rPr sz="1838" spc="9" dirty="0">
                <a:latin typeface="Symbol"/>
                <a:cs typeface="Symbol"/>
              </a:rPr>
              <a:t></a:t>
            </a:r>
            <a:endParaRPr sz="1838" dirty="0">
              <a:latin typeface="Symbol"/>
              <a:cs typeface="Symbol"/>
            </a:endParaRPr>
          </a:p>
        </p:txBody>
      </p:sp>
      <p:sp>
        <p:nvSpPr>
          <p:cNvPr id="8" name="object 8"/>
          <p:cNvSpPr txBox="1"/>
          <p:nvPr/>
        </p:nvSpPr>
        <p:spPr>
          <a:xfrm>
            <a:off x="4603444" y="5066931"/>
            <a:ext cx="847612" cy="579061"/>
          </a:xfrm>
          <a:prstGeom prst="rect">
            <a:avLst/>
          </a:prstGeom>
        </p:spPr>
        <p:txBody>
          <a:bodyPr vert="horz" wrap="square" lIns="0" tIns="14661" rIns="0" bIns="0" rtlCol="0">
            <a:spAutoFit/>
          </a:bodyPr>
          <a:lstStyle/>
          <a:p>
            <a:pPr marL="10860">
              <a:lnSpc>
                <a:spcPts val="2159"/>
              </a:lnSpc>
              <a:spcBef>
                <a:spcPts val="115"/>
              </a:spcBef>
            </a:pPr>
            <a:r>
              <a:rPr sz="1838" spc="13" dirty="0">
                <a:latin typeface="Symbol"/>
                <a:cs typeface="Symbol"/>
              </a:rPr>
              <a:t></a:t>
            </a:r>
            <a:r>
              <a:rPr sz="1838" spc="13" dirty="0">
                <a:latin typeface="Times New Roman"/>
                <a:cs typeface="Times New Roman"/>
              </a:rPr>
              <a:t> </a:t>
            </a:r>
            <a:r>
              <a:rPr sz="1838" i="1" spc="21" dirty="0">
                <a:latin typeface="Times New Roman"/>
                <a:cs typeface="Times New Roman"/>
              </a:rPr>
              <a:t>H </a:t>
            </a:r>
            <a:r>
              <a:rPr sz="2758" spc="96" baseline="-10335" dirty="0">
                <a:latin typeface="Symbol"/>
                <a:cs typeface="Symbol"/>
              </a:rPr>
              <a:t></a:t>
            </a:r>
            <a:r>
              <a:rPr sz="1838" i="1" spc="64" dirty="0">
                <a:latin typeface="Times New Roman"/>
                <a:cs typeface="Times New Roman"/>
              </a:rPr>
              <a:t>Y</a:t>
            </a:r>
            <a:r>
              <a:rPr sz="1838" i="1" spc="51" dirty="0">
                <a:latin typeface="Times New Roman"/>
                <a:cs typeface="Times New Roman"/>
              </a:rPr>
              <a:t> </a:t>
            </a:r>
            <a:r>
              <a:rPr sz="2758" spc="13" baseline="-10335" dirty="0">
                <a:latin typeface="Symbol"/>
                <a:cs typeface="Symbol"/>
              </a:rPr>
              <a:t></a:t>
            </a:r>
            <a:endParaRPr sz="2758" baseline="-10335" dirty="0">
              <a:latin typeface="Symbol"/>
              <a:cs typeface="Symbol"/>
            </a:endParaRPr>
          </a:p>
          <a:p>
            <a:pPr marL="403440">
              <a:lnSpc>
                <a:spcPts val="2159"/>
              </a:lnSpc>
              <a:tabLst>
                <a:tab pos="744979" algn="l"/>
              </a:tabLst>
            </a:pPr>
            <a:r>
              <a:rPr sz="1838" spc="21" dirty="0">
                <a:latin typeface="Symbol"/>
                <a:cs typeface="Symbol"/>
              </a:rPr>
              <a:t></a:t>
            </a:r>
            <a:r>
              <a:rPr sz="2758" spc="19" baseline="-20671" dirty="0">
                <a:latin typeface="Times New Roman"/>
                <a:cs typeface="Times New Roman"/>
              </a:rPr>
              <a:t>1</a:t>
            </a:r>
            <a:r>
              <a:rPr sz="2758" baseline="-20671" dirty="0">
                <a:latin typeface="Times New Roman"/>
                <a:cs typeface="Times New Roman"/>
              </a:rPr>
              <a:t>	</a:t>
            </a:r>
            <a:r>
              <a:rPr sz="1838" spc="9" dirty="0">
                <a:latin typeface="Symbol"/>
                <a:cs typeface="Symbol"/>
              </a:rPr>
              <a:t></a:t>
            </a:r>
            <a:endParaRPr sz="1838" dirty="0">
              <a:latin typeface="Symbol"/>
              <a:cs typeface="Symbol"/>
            </a:endParaRPr>
          </a:p>
        </p:txBody>
      </p:sp>
      <p:sp>
        <p:nvSpPr>
          <p:cNvPr id="9" name="object 9"/>
          <p:cNvSpPr txBox="1">
            <a:spLocks noGrp="1"/>
          </p:cNvSpPr>
          <p:nvPr>
            <p:ph type="title"/>
          </p:nvPr>
        </p:nvSpPr>
        <p:spPr>
          <a:xfrm>
            <a:off x="536658" y="204351"/>
            <a:ext cx="8164890" cy="688074"/>
          </a:xfrm>
          <a:prstGeom prst="rect">
            <a:avLst/>
          </a:prstGeom>
        </p:spPr>
        <p:txBody>
          <a:bodyPr vert="horz" wrap="square" lIns="0" tIns="10860" rIns="0" bIns="0" rtlCol="0" anchor="ctr">
            <a:spAutoFit/>
          </a:bodyPr>
          <a:lstStyle/>
          <a:p>
            <a:pPr marL="10860">
              <a:lnSpc>
                <a:spcPct val="100000"/>
              </a:lnSpc>
              <a:spcBef>
                <a:spcPts val="86"/>
              </a:spcBef>
            </a:pPr>
            <a:r>
              <a:rPr lang="en-US" spc="-9" dirty="0" err="1"/>
              <a:t>Homographies</a:t>
            </a:r>
            <a:r>
              <a:rPr lang="en-US" spc="-9" dirty="0"/>
              <a:t> </a:t>
            </a:r>
            <a:r>
              <a:rPr lang="en-US" dirty="0"/>
              <a:t>in </a:t>
            </a:r>
            <a:r>
              <a:rPr lang="en-US" spc="-9" dirty="0"/>
              <a:t>Computer</a:t>
            </a:r>
            <a:r>
              <a:rPr lang="en-US" spc="-34" dirty="0"/>
              <a:t> </a:t>
            </a:r>
            <a:r>
              <a:rPr lang="en-US" dirty="0"/>
              <a:t>Vision</a:t>
            </a:r>
          </a:p>
        </p:txBody>
      </p:sp>
      <p:sp>
        <p:nvSpPr>
          <p:cNvPr id="10" name="object 10"/>
          <p:cNvSpPr/>
          <p:nvPr/>
        </p:nvSpPr>
        <p:spPr>
          <a:xfrm>
            <a:off x="2001888" y="2196160"/>
            <a:ext cx="2943593" cy="1642364"/>
          </a:xfrm>
          <a:prstGeom prst="rect">
            <a:avLst/>
          </a:prstGeom>
          <a:blipFill>
            <a:blip r:embed="rId3" cstate="print"/>
            <a:stretch>
              <a:fillRect/>
            </a:stretch>
          </a:blipFill>
        </p:spPr>
        <p:txBody>
          <a:bodyPr wrap="square" lIns="0" tIns="0" rIns="0" bIns="0" rtlCol="0"/>
          <a:lstStyle/>
          <a:p>
            <a:endParaRPr sz="1539"/>
          </a:p>
        </p:txBody>
      </p:sp>
      <p:sp>
        <p:nvSpPr>
          <p:cNvPr id="11" name="object 11"/>
          <p:cNvSpPr/>
          <p:nvPr/>
        </p:nvSpPr>
        <p:spPr>
          <a:xfrm>
            <a:off x="6483542" y="3017342"/>
            <a:ext cx="2303433" cy="1905607"/>
          </a:xfrm>
          <a:prstGeom prst="rect">
            <a:avLst/>
          </a:prstGeom>
          <a:blipFill>
            <a:blip r:embed="rId4" cstate="print"/>
            <a:stretch>
              <a:fillRect/>
            </a:stretch>
          </a:blipFill>
        </p:spPr>
        <p:txBody>
          <a:bodyPr wrap="square" lIns="0" tIns="0" rIns="0" bIns="0" rtlCol="0"/>
          <a:lstStyle/>
          <a:p>
            <a:endParaRPr sz="1539"/>
          </a:p>
        </p:txBody>
      </p:sp>
      <p:sp>
        <p:nvSpPr>
          <p:cNvPr id="12" name="object 12"/>
          <p:cNvSpPr/>
          <p:nvPr/>
        </p:nvSpPr>
        <p:spPr>
          <a:xfrm>
            <a:off x="6483542" y="1272276"/>
            <a:ext cx="2303730" cy="1713742"/>
          </a:xfrm>
          <a:prstGeom prst="rect">
            <a:avLst/>
          </a:prstGeom>
          <a:blipFill>
            <a:blip r:embed="rId5" cstate="print"/>
            <a:stretch>
              <a:fillRect/>
            </a:stretch>
          </a:blipFill>
        </p:spPr>
        <p:txBody>
          <a:bodyPr wrap="square" lIns="0" tIns="0" rIns="0" bIns="0" rtlCol="0"/>
          <a:lstStyle/>
          <a:p>
            <a:endParaRPr sz="1539"/>
          </a:p>
        </p:txBody>
      </p:sp>
      <p:sp>
        <p:nvSpPr>
          <p:cNvPr id="13" name="object 13"/>
          <p:cNvSpPr/>
          <p:nvPr/>
        </p:nvSpPr>
        <p:spPr>
          <a:xfrm>
            <a:off x="3642298" y="5144314"/>
            <a:ext cx="142264" cy="185704"/>
          </a:xfrm>
          <a:custGeom>
            <a:avLst/>
            <a:gdLst/>
            <a:ahLst/>
            <a:cxnLst/>
            <a:rect l="l" t="t" r="r" b="b"/>
            <a:pathLst>
              <a:path w="166370" h="217170">
                <a:moveTo>
                  <a:pt x="166116" y="200406"/>
                </a:moveTo>
                <a:lnTo>
                  <a:pt x="22860" y="0"/>
                </a:lnTo>
                <a:lnTo>
                  <a:pt x="0" y="16764"/>
                </a:lnTo>
                <a:lnTo>
                  <a:pt x="142494" y="217170"/>
                </a:lnTo>
                <a:lnTo>
                  <a:pt x="166116" y="200406"/>
                </a:lnTo>
                <a:close/>
              </a:path>
            </a:pathLst>
          </a:custGeom>
          <a:solidFill>
            <a:srgbClr val="FF0000"/>
          </a:solidFill>
        </p:spPr>
        <p:txBody>
          <a:bodyPr wrap="square" lIns="0" tIns="0" rIns="0" bIns="0" rtlCol="0"/>
          <a:lstStyle/>
          <a:p>
            <a:endParaRPr sz="1539"/>
          </a:p>
        </p:txBody>
      </p:sp>
      <p:sp>
        <p:nvSpPr>
          <p:cNvPr id="14" name="object 14"/>
          <p:cNvSpPr/>
          <p:nvPr/>
        </p:nvSpPr>
        <p:spPr>
          <a:xfrm>
            <a:off x="4218956" y="5249220"/>
            <a:ext cx="142264" cy="185161"/>
          </a:xfrm>
          <a:custGeom>
            <a:avLst/>
            <a:gdLst/>
            <a:ahLst/>
            <a:cxnLst/>
            <a:rect l="l" t="t" r="r" b="b"/>
            <a:pathLst>
              <a:path w="166370" h="216535">
                <a:moveTo>
                  <a:pt x="166116" y="199644"/>
                </a:moveTo>
                <a:lnTo>
                  <a:pt x="23622" y="0"/>
                </a:lnTo>
                <a:lnTo>
                  <a:pt x="0" y="16764"/>
                </a:lnTo>
                <a:lnTo>
                  <a:pt x="143256" y="216408"/>
                </a:lnTo>
                <a:lnTo>
                  <a:pt x="166116" y="199644"/>
                </a:lnTo>
                <a:close/>
              </a:path>
            </a:pathLst>
          </a:custGeom>
          <a:solidFill>
            <a:srgbClr val="FF0000"/>
          </a:solidFill>
        </p:spPr>
        <p:txBody>
          <a:bodyPr wrap="square" lIns="0" tIns="0" rIns="0" bIns="0" rtlCol="0"/>
          <a:lstStyle/>
          <a:p>
            <a:endParaRPr sz="1539"/>
          </a:p>
        </p:txBody>
      </p:sp>
      <p:sp>
        <p:nvSpPr>
          <p:cNvPr id="15" name="object 15"/>
          <p:cNvSpPr txBox="1"/>
          <p:nvPr/>
        </p:nvSpPr>
        <p:spPr>
          <a:xfrm>
            <a:off x="944270" y="5863237"/>
            <a:ext cx="4141950" cy="247826"/>
          </a:xfrm>
          <a:prstGeom prst="rect">
            <a:avLst/>
          </a:prstGeom>
        </p:spPr>
        <p:txBody>
          <a:bodyPr vert="horz" wrap="square" lIns="0" tIns="10860" rIns="0" bIns="0" rtlCol="0">
            <a:spAutoFit/>
          </a:bodyPr>
          <a:lstStyle/>
          <a:p>
            <a:pPr marL="10860">
              <a:spcBef>
                <a:spcPts val="86"/>
              </a:spcBef>
            </a:pPr>
            <a:r>
              <a:rPr sz="1539" spc="-4" dirty="0">
                <a:solidFill>
                  <a:srgbClr val="FF0000"/>
                </a:solidFill>
                <a:latin typeface="Calibri"/>
                <a:cs typeface="Calibri"/>
              </a:rPr>
              <a:t>What </a:t>
            </a:r>
            <a:r>
              <a:rPr sz="1539" dirty="0">
                <a:solidFill>
                  <a:srgbClr val="FF0000"/>
                </a:solidFill>
                <a:latin typeface="Calibri"/>
                <a:cs typeface="Calibri"/>
              </a:rPr>
              <a:t>happens </a:t>
            </a:r>
            <a:r>
              <a:rPr sz="1539" spc="-13" dirty="0">
                <a:solidFill>
                  <a:srgbClr val="FF0000"/>
                </a:solidFill>
                <a:latin typeface="Calibri"/>
                <a:cs typeface="Calibri"/>
              </a:rPr>
              <a:t>to </a:t>
            </a:r>
            <a:r>
              <a:rPr sz="1539" spc="-4" dirty="0">
                <a:solidFill>
                  <a:srgbClr val="FF0000"/>
                </a:solidFill>
                <a:latin typeface="Calibri"/>
                <a:cs typeface="Calibri"/>
              </a:rPr>
              <a:t>the P‐matrix, </a:t>
            </a:r>
            <a:r>
              <a:rPr sz="1539" dirty="0">
                <a:solidFill>
                  <a:srgbClr val="FF0000"/>
                </a:solidFill>
                <a:latin typeface="Calibri"/>
                <a:cs typeface="Calibri"/>
              </a:rPr>
              <a:t>if Z is assumed</a:t>
            </a:r>
            <a:r>
              <a:rPr sz="1539" spc="-13" dirty="0">
                <a:solidFill>
                  <a:srgbClr val="FF0000"/>
                </a:solidFill>
                <a:latin typeface="Calibri"/>
                <a:cs typeface="Calibri"/>
              </a:rPr>
              <a:t> </a:t>
            </a:r>
            <a:r>
              <a:rPr sz="1539" spc="-17" dirty="0">
                <a:solidFill>
                  <a:srgbClr val="FF0000"/>
                </a:solidFill>
                <a:latin typeface="Calibri"/>
                <a:cs typeface="Calibri"/>
              </a:rPr>
              <a:t>zero?</a:t>
            </a:r>
            <a:endParaRPr sz="1539">
              <a:latin typeface="Calibri"/>
              <a:cs typeface="Calibri"/>
            </a:endParaRPr>
          </a:p>
        </p:txBody>
      </p:sp>
      <p:sp>
        <p:nvSpPr>
          <p:cNvPr id="16" name="object 16"/>
          <p:cNvSpPr txBox="1"/>
          <p:nvPr/>
        </p:nvSpPr>
        <p:spPr>
          <a:xfrm>
            <a:off x="1483136" y="5021004"/>
            <a:ext cx="98825" cy="178240"/>
          </a:xfrm>
          <a:prstGeom prst="rect">
            <a:avLst/>
          </a:prstGeom>
        </p:spPr>
        <p:txBody>
          <a:bodyPr vert="horz" wrap="square" lIns="0" tIns="13575" rIns="0" bIns="0" rtlCol="0">
            <a:spAutoFit/>
          </a:bodyPr>
          <a:lstStyle/>
          <a:p>
            <a:pPr marL="10860">
              <a:spcBef>
                <a:spcPts val="107"/>
              </a:spcBef>
            </a:pPr>
            <a:r>
              <a:rPr sz="1069" i="1" spc="9" dirty="0">
                <a:latin typeface="Times New Roman"/>
                <a:cs typeface="Times New Roman"/>
              </a:rPr>
              <a:t>T</a:t>
            </a:r>
            <a:endParaRPr sz="1069">
              <a:latin typeface="Times New Roman"/>
              <a:cs typeface="Times New Roman"/>
            </a:endParaRPr>
          </a:p>
        </p:txBody>
      </p:sp>
      <p:sp>
        <p:nvSpPr>
          <p:cNvPr id="17" name="object 17"/>
          <p:cNvSpPr txBox="1"/>
          <p:nvPr/>
        </p:nvSpPr>
        <p:spPr>
          <a:xfrm>
            <a:off x="859563" y="4969809"/>
            <a:ext cx="1693052" cy="389843"/>
          </a:xfrm>
          <a:prstGeom prst="rect">
            <a:avLst/>
          </a:prstGeom>
        </p:spPr>
        <p:txBody>
          <a:bodyPr vert="horz" wrap="square" lIns="0" tIns="14661" rIns="0" bIns="0" rtlCol="0">
            <a:spAutoFit/>
          </a:bodyPr>
          <a:lstStyle/>
          <a:p>
            <a:pPr marL="10860">
              <a:spcBef>
                <a:spcPts val="115"/>
              </a:spcBef>
              <a:tabLst>
                <a:tab pos="807967" algn="l"/>
              </a:tabLst>
            </a:pPr>
            <a:r>
              <a:rPr sz="2437" spc="-38" dirty="0">
                <a:latin typeface="Symbol"/>
                <a:cs typeface="Symbol"/>
              </a:rPr>
              <a:t></a:t>
            </a:r>
            <a:r>
              <a:rPr sz="1838" i="1" spc="-38" dirty="0">
                <a:latin typeface="Times New Roman"/>
                <a:cs typeface="Times New Roman"/>
              </a:rPr>
              <a:t>x</a:t>
            </a:r>
            <a:r>
              <a:rPr sz="1838" spc="-38" dirty="0">
                <a:latin typeface="Times New Roman"/>
                <a:cs typeface="Times New Roman"/>
              </a:rPr>
              <a:t>,</a:t>
            </a:r>
            <a:r>
              <a:rPr sz="1838" spc="-47" dirty="0">
                <a:latin typeface="Times New Roman"/>
                <a:cs typeface="Times New Roman"/>
              </a:rPr>
              <a:t> </a:t>
            </a:r>
            <a:r>
              <a:rPr sz="1838" i="1" spc="-97" dirty="0">
                <a:latin typeface="Times New Roman"/>
                <a:cs typeface="Times New Roman"/>
              </a:rPr>
              <a:t>y</a:t>
            </a:r>
            <a:r>
              <a:rPr sz="1838" spc="-97" dirty="0">
                <a:latin typeface="Times New Roman"/>
                <a:cs typeface="Times New Roman"/>
              </a:rPr>
              <a:t>,1</a:t>
            </a:r>
            <a:r>
              <a:rPr sz="2437" spc="-97" dirty="0">
                <a:latin typeface="Symbol"/>
                <a:cs typeface="Symbol"/>
              </a:rPr>
              <a:t></a:t>
            </a:r>
            <a:r>
              <a:rPr sz="2437" spc="-97" dirty="0">
                <a:latin typeface="Times New Roman"/>
                <a:cs typeface="Times New Roman"/>
              </a:rPr>
              <a:t>	</a:t>
            </a:r>
            <a:r>
              <a:rPr sz="1838" spc="17" dirty="0">
                <a:latin typeface="Symbol"/>
                <a:cs typeface="Symbol"/>
              </a:rPr>
              <a:t></a:t>
            </a:r>
            <a:r>
              <a:rPr sz="1838" spc="17" dirty="0">
                <a:latin typeface="Times New Roman"/>
                <a:cs typeface="Times New Roman"/>
              </a:rPr>
              <a:t> </a:t>
            </a:r>
            <a:r>
              <a:rPr sz="1838" i="1" spc="13" dirty="0">
                <a:latin typeface="Times New Roman"/>
                <a:cs typeface="Times New Roman"/>
              </a:rPr>
              <a:t>x </a:t>
            </a:r>
            <a:r>
              <a:rPr sz="1838" spc="21" dirty="0">
                <a:latin typeface="Symbol"/>
                <a:cs typeface="Symbol"/>
              </a:rPr>
              <a:t></a:t>
            </a:r>
            <a:r>
              <a:rPr sz="1838" spc="-86" dirty="0">
                <a:latin typeface="Times New Roman"/>
                <a:cs typeface="Times New Roman"/>
              </a:rPr>
              <a:t> </a:t>
            </a:r>
            <a:r>
              <a:rPr sz="1838" i="1" spc="17" dirty="0">
                <a:latin typeface="Times New Roman"/>
                <a:cs typeface="Times New Roman"/>
              </a:rPr>
              <a:t>PX</a:t>
            </a:r>
            <a:endParaRPr sz="1838" dirty="0">
              <a:latin typeface="Times New Roman"/>
              <a:cs typeface="Times New Roman"/>
            </a:endParaRPr>
          </a:p>
        </p:txBody>
      </p:sp>
      <p:sp>
        <p:nvSpPr>
          <p:cNvPr id="18" name="object 18"/>
          <p:cNvSpPr/>
          <p:nvPr/>
        </p:nvSpPr>
        <p:spPr>
          <a:xfrm>
            <a:off x="1713587" y="2622656"/>
            <a:ext cx="162898" cy="926346"/>
          </a:xfrm>
          <a:custGeom>
            <a:avLst/>
            <a:gdLst/>
            <a:ahLst/>
            <a:cxnLst/>
            <a:rect l="l" t="t" r="r" b="b"/>
            <a:pathLst>
              <a:path w="190500" h="1083310">
                <a:moveTo>
                  <a:pt x="182118" y="6096"/>
                </a:moveTo>
                <a:lnTo>
                  <a:pt x="163830" y="0"/>
                </a:lnTo>
                <a:lnTo>
                  <a:pt x="762" y="502158"/>
                </a:lnTo>
                <a:lnTo>
                  <a:pt x="0" y="503682"/>
                </a:lnTo>
                <a:lnTo>
                  <a:pt x="0" y="507492"/>
                </a:lnTo>
                <a:lnTo>
                  <a:pt x="18288" y="571405"/>
                </a:lnTo>
                <a:lnTo>
                  <a:pt x="18288" y="502158"/>
                </a:lnTo>
                <a:lnTo>
                  <a:pt x="19217" y="505405"/>
                </a:lnTo>
                <a:lnTo>
                  <a:pt x="182118" y="6096"/>
                </a:lnTo>
                <a:close/>
              </a:path>
              <a:path w="190500" h="1083310">
                <a:moveTo>
                  <a:pt x="19217" y="505405"/>
                </a:moveTo>
                <a:lnTo>
                  <a:pt x="18288" y="502158"/>
                </a:lnTo>
                <a:lnTo>
                  <a:pt x="18288" y="508254"/>
                </a:lnTo>
                <a:lnTo>
                  <a:pt x="19217" y="505405"/>
                </a:lnTo>
                <a:close/>
              </a:path>
              <a:path w="190500" h="1083310">
                <a:moveTo>
                  <a:pt x="162761" y="1007072"/>
                </a:moveTo>
                <a:lnTo>
                  <a:pt x="19217" y="505405"/>
                </a:lnTo>
                <a:lnTo>
                  <a:pt x="18288" y="508254"/>
                </a:lnTo>
                <a:lnTo>
                  <a:pt x="18288" y="571405"/>
                </a:lnTo>
                <a:lnTo>
                  <a:pt x="144473" y="1012406"/>
                </a:lnTo>
                <a:lnTo>
                  <a:pt x="162761" y="1007072"/>
                </a:lnTo>
                <a:close/>
              </a:path>
              <a:path w="190500" h="1083310">
                <a:moveTo>
                  <a:pt x="166116" y="1073637"/>
                </a:moveTo>
                <a:lnTo>
                  <a:pt x="166116" y="1018794"/>
                </a:lnTo>
                <a:lnTo>
                  <a:pt x="147828" y="1024128"/>
                </a:lnTo>
                <a:lnTo>
                  <a:pt x="144473" y="1012406"/>
                </a:lnTo>
                <a:lnTo>
                  <a:pt x="117348" y="1020318"/>
                </a:lnTo>
                <a:lnTo>
                  <a:pt x="166116" y="1073637"/>
                </a:lnTo>
                <a:close/>
              </a:path>
              <a:path w="190500" h="1083310">
                <a:moveTo>
                  <a:pt x="166116" y="1018794"/>
                </a:moveTo>
                <a:lnTo>
                  <a:pt x="162761" y="1007072"/>
                </a:lnTo>
                <a:lnTo>
                  <a:pt x="144473" y="1012406"/>
                </a:lnTo>
                <a:lnTo>
                  <a:pt x="147828" y="1024128"/>
                </a:lnTo>
                <a:lnTo>
                  <a:pt x="166116" y="1018794"/>
                </a:lnTo>
                <a:close/>
              </a:path>
              <a:path w="190500" h="1083310">
                <a:moveTo>
                  <a:pt x="190500" y="998982"/>
                </a:moveTo>
                <a:lnTo>
                  <a:pt x="162761" y="1007072"/>
                </a:lnTo>
                <a:lnTo>
                  <a:pt x="166116" y="1018794"/>
                </a:lnTo>
                <a:lnTo>
                  <a:pt x="166116" y="1073637"/>
                </a:lnTo>
                <a:lnTo>
                  <a:pt x="174498" y="1082802"/>
                </a:lnTo>
                <a:lnTo>
                  <a:pt x="190500" y="998982"/>
                </a:lnTo>
                <a:close/>
              </a:path>
            </a:pathLst>
          </a:custGeom>
          <a:solidFill>
            <a:srgbClr val="FF0000"/>
          </a:solidFill>
        </p:spPr>
        <p:txBody>
          <a:bodyPr wrap="square" lIns="0" tIns="0" rIns="0" bIns="0" rtlCol="0"/>
          <a:lstStyle/>
          <a:p>
            <a:endParaRPr sz="1539"/>
          </a:p>
        </p:txBody>
      </p:sp>
      <p:sp>
        <p:nvSpPr>
          <p:cNvPr id="19" name="object 19"/>
          <p:cNvSpPr/>
          <p:nvPr/>
        </p:nvSpPr>
        <p:spPr>
          <a:xfrm>
            <a:off x="4910295" y="2622656"/>
            <a:ext cx="162898" cy="926346"/>
          </a:xfrm>
          <a:custGeom>
            <a:avLst/>
            <a:gdLst/>
            <a:ahLst/>
            <a:cxnLst/>
            <a:rect l="l" t="t" r="r" b="b"/>
            <a:pathLst>
              <a:path w="190500" h="1083310">
                <a:moveTo>
                  <a:pt x="27760" y="1006995"/>
                </a:moveTo>
                <a:lnTo>
                  <a:pt x="0" y="998982"/>
                </a:lnTo>
                <a:lnTo>
                  <a:pt x="16001" y="1082802"/>
                </a:lnTo>
                <a:lnTo>
                  <a:pt x="24383" y="1073758"/>
                </a:lnTo>
                <a:lnTo>
                  <a:pt x="24383" y="1018794"/>
                </a:lnTo>
                <a:lnTo>
                  <a:pt x="27760" y="1006995"/>
                </a:lnTo>
                <a:close/>
              </a:path>
              <a:path w="190500" h="1083310">
                <a:moveTo>
                  <a:pt x="190499" y="507492"/>
                </a:moveTo>
                <a:lnTo>
                  <a:pt x="190499" y="502158"/>
                </a:lnTo>
                <a:lnTo>
                  <a:pt x="26669" y="0"/>
                </a:lnTo>
                <a:lnTo>
                  <a:pt x="8381" y="6096"/>
                </a:lnTo>
                <a:lnTo>
                  <a:pt x="171282" y="505405"/>
                </a:lnTo>
                <a:lnTo>
                  <a:pt x="172211" y="502158"/>
                </a:lnTo>
                <a:lnTo>
                  <a:pt x="172211" y="571405"/>
                </a:lnTo>
                <a:lnTo>
                  <a:pt x="190499" y="507492"/>
                </a:lnTo>
                <a:close/>
              </a:path>
              <a:path w="190500" h="1083310">
                <a:moveTo>
                  <a:pt x="46062" y="1012278"/>
                </a:moveTo>
                <a:lnTo>
                  <a:pt x="27760" y="1006995"/>
                </a:lnTo>
                <a:lnTo>
                  <a:pt x="24383" y="1018794"/>
                </a:lnTo>
                <a:lnTo>
                  <a:pt x="42671" y="1024128"/>
                </a:lnTo>
                <a:lnTo>
                  <a:pt x="46062" y="1012278"/>
                </a:lnTo>
                <a:close/>
              </a:path>
              <a:path w="190500" h="1083310">
                <a:moveTo>
                  <a:pt x="73913" y="1020318"/>
                </a:moveTo>
                <a:lnTo>
                  <a:pt x="46062" y="1012278"/>
                </a:lnTo>
                <a:lnTo>
                  <a:pt x="42671" y="1024128"/>
                </a:lnTo>
                <a:lnTo>
                  <a:pt x="24383" y="1018794"/>
                </a:lnTo>
                <a:lnTo>
                  <a:pt x="24383" y="1073758"/>
                </a:lnTo>
                <a:lnTo>
                  <a:pt x="73913" y="1020318"/>
                </a:lnTo>
                <a:close/>
              </a:path>
              <a:path w="190500" h="1083310">
                <a:moveTo>
                  <a:pt x="172211" y="571405"/>
                </a:moveTo>
                <a:lnTo>
                  <a:pt x="172211" y="508254"/>
                </a:lnTo>
                <a:lnTo>
                  <a:pt x="171282" y="505405"/>
                </a:lnTo>
                <a:lnTo>
                  <a:pt x="27760" y="1006995"/>
                </a:lnTo>
                <a:lnTo>
                  <a:pt x="46062" y="1012278"/>
                </a:lnTo>
                <a:lnTo>
                  <a:pt x="172211" y="571405"/>
                </a:lnTo>
                <a:close/>
              </a:path>
              <a:path w="190500" h="1083310">
                <a:moveTo>
                  <a:pt x="172211" y="508254"/>
                </a:moveTo>
                <a:lnTo>
                  <a:pt x="172211" y="502158"/>
                </a:lnTo>
                <a:lnTo>
                  <a:pt x="171282" y="505405"/>
                </a:lnTo>
                <a:lnTo>
                  <a:pt x="172211" y="508254"/>
                </a:lnTo>
                <a:close/>
              </a:path>
            </a:pathLst>
          </a:custGeom>
          <a:solidFill>
            <a:srgbClr val="FF0000"/>
          </a:solidFill>
        </p:spPr>
        <p:txBody>
          <a:bodyPr wrap="square" lIns="0" tIns="0" rIns="0" bIns="0" rtlCol="0"/>
          <a:lstStyle/>
          <a:p>
            <a:endParaRPr sz="1539"/>
          </a:p>
        </p:txBody>
      </p:sp>
      <p:sp>
        <p:nvSpPr>
          <p:cNvPr id="20" name="object 20"/>
          <p:cNvSpPr/>
          <p:nvPr/>
        </p:nvSpPr>
        <p:spPr>
          <a:xfrm>
            <a:off x="2870162" y="2002340"/>
            <a:ext cx="926346" cy="162898"/>
          </a:xfrm>
          <a:custGeom>
            <a:avLst/>
            <a:gdLst/>
            <a:ahLst/>
            <a:cxnLst/>
            <a:rect l="l" t="t" r="r" b="b"/>
            <a:pathLst>
              <a:path w="1083310" h="190500">
                <a:moveTo>
                  <a:pt x="1011957" y="144363"/>
                </a:moveTo>
                <a:lnTo>
                  <a:pt x="507492" y="761"/>
                </a:lnTo>
                <a:lnTo>
                  <a:pt x="505968" y="0"/>
                </a:lnTo>
                <a:lnTo>
                  <a:pt x="503682" y="0"/>
                </a:lnTo>
                <a:lnTo>
                  <a:pt x="502158" y="761"/>
                </a:lnTo>
                <a:lnTo>
                  <a:pt x="0" y="163829"/>
                </a:lnTo>
                <a:lnTo>
                  <a:pt x="6096" y="182117"/>
                </a:lnTo>
                <a:lnTo>
                  <a:pt x="502158" y="20030"/>
                </a:lnTo>
                <a:lnTo>
                  <a:pt x="502158" y="19049"/>
                </a:lnTo>
                <a:lnTo>
                  <a:pt x="507492" y="18287"/>
                </a:lnTo>
                <a:lnTo>
                  <a:pt x="507492" y="20568"/>
                </a:lnTo>
                <a:lnTo>
                  <a:pt x="1006800" y="162701"/>
                </a:lnTo>
                <a:lnTo>
                  <a:pt x="1011957" y="144363"/>
                </a:lnTo>
                <a:close/>
              </a:path>
              <a:path w="1083310" h="190500">
                <a:moveTo>
                  <a:pt x="507492" y="18287"/>
                </a:moveTo>
                <a:lnTo>
                  <a:pt x="502158" y="19049"/>
                </a:lnTo>
                <a:lnTo>
                  <a:pt x="503762" y="19506"/>
                </a:lnTo>
                <a:lnTo>
                  <a:pt x="507492" y="18287"/>
                </a:lnTo>
                <a:close/>
              </a:path>
              <a:path w="1083310" h="190500">
                <a:moveTo>
                  <a:pt x="503762" y="19506"/>
                </a:moveTo>
                <a:lnTo>
                  <a:pt x="502158" y="19049"/>
                </a:lnTo>
                <a:lnTo>
                  <a:pt x="502158" y="20030"/>
                </a:lnTo>
                <a:lnTo>
                  <a:pt x="503762" y="19506"/>
                </a:lnTo>
                <a:close/>
              </a:path>
              <a:path w="1083310" h="190500">
                <a:moveTo>
                  <a:pt x="507492" y="20568"/>
                </a:moveTo>
                <a:lnTo>
                  <a:pt x="507492" y="18287"/>
                </a:lnTo>
                <a:lnTo>
                  <a:pt x="503762" y="19506"/>
                </a:lnTo>
                <a:lnTo>
                  <a:pt x="507492" y="20568"/>
                </a:lnTo>
                <a:close/>
              </a:path>
              <a:path w="1083310" h="190500">
                <a:moveTo>
                  <a:pt x="1024128" y="185699"/>
                </a:moveTo>
                <a:lnTo>
                  <a:pt x="1024128" y="147827"/>
                </a:lnTo>
                <a:lnTo>
                  <a:pt x="1018794" y="166115"/>
                </a:lnTo>
                <a:lnTo>
                  <a:pt x="1006800" y="162701"/>
                </a:lnTo>
                <a:lnTo>
                  <a:pt x="998982" y="190499"/>
                </a:lnTo>
                <a:lnTo>
                  <a:pt x="1024128" y="185699"/>
                </a:lnTo>
                <a:close/>
              </a:path>
              <a:path w="1083310" h="190500">
                <a:moveTo>
                  <a:pt x="1024128" y="147827"/>
                </a:moveTo>
                <a:lnTo>
                  <a:pt x="1011957" y="144363"/>
                </a:lnTo>
                <a:lnTo>
                  <a:pt x="1006800" y="162701"/>
                </a:lnTo>
                <a:lnTo>
                  <a:pt x="1018794" y="166115"/>
                </a:lnTo>
                <a:lnTo>
                  <a:pt x="1024128" y="147827"/>
                </a:lnTo>
                <a:close/>
              </a:path>
              <a:path w="1083310" h="190500">
                <a:moveTo>
                  <a:pt x="1082802" y="174497"/>
                </a:moveTo>
                <a:lnTo>
                  <a:pt x="1019556" y="117347"/>
                </a:lnTo>
                <a:lnTo>
                  <a:pt x="1011957" y="144363"/>
                </a:lnTo>
                <a:lnTo>
                  <a:pt x="1024128" y="147827"/>
                </a:lnTo>
                <a:lnTo>
                  <a:pt x="1024128" y="185699"/>
                </a:lnTo>
                <a:lnTo>
                  <a:pt x="1082802" y="174497"/>
                </a:lnTo>
                <a:close/>
              </a:path>
            </a:pathLst>
          </a:custGeom>
          <a:solidFill>
            <a:srgbClr val="FF0000"/>
          </a:solidFill>
        </p:spPr>
        <p:txBody>
          <a:bodyPr wrap="square" lIns="0" tIns="0" rIns="0" bIns="0" rtlCol="0"/>
          <a:lstStyle/>
          <a:p>
            <a:endParaRPr sz="1539"/>
          </a:p>
        </p:txBody>
      </p:sp>
      <p:sp>
        <p:nvSpPr>
          <p:cNvPr id="21" name="object 21"/>
          <p:cNvSpPr txBox="1"/>
          <p:nvPr/>
        </p:nvSpPr>
        <p:spPr>
          <a:xfrm>
            <a:off x="1445344" y="2908269"/>
            <a:ext cx="143893" cy="247826"/>
          </a:xfrm>
          <a:prstGeom prst="rect">
            <a:avLst/>
          </a:prstGeom>
        </p:spPr>
        <p:txBody>
          <a:bodyPr vert="horz" wrap="square" lIns="0" tIns="10860" rIns="0" bIns="0" rtlCol="0">
            <a:spAutoFit/>
          </a:bodyPr>
          <a:lstStyle/>
          <a:p>
            <a:pPr marL="10860">
              <a:spcBef>
                <a:spcPts val="86"/>
              </a:spcBef>
            </a:pPr>
            <a:r>
              <a:rPr sz="1539" dirty="0">
                <a:solidFill>
                  <a:srgbClr val="FF0000"/>
                </a:solidFill>
                <a:latin typeface="Calibri"/>
                <a:cs typeface="Calibri"/>
              </a:rPr>
              <a:t>H</a:t>
            </a:r>
            <a:endParaRPr sz="1539">
              <a:latin typeface="Calibri"/>
              <a:cs typeface="Calibri"/>
            </a:endParaRPr>
          </a:p>
        </p:txBody>
      </p:sp>
      <p:sp>
        <p:nvSpPr>
          <p:cNvPr id="22" name="object 22"/>
          <p:cNvSpPr txBox="1"/>
          <p:nvPr/>
        </p:nvSpPr>
        <p:spPr>
          <a:xfrm>
            <a:off x="944270" y="1478026"/>
            <a:ext cx="4076790" cy="523927"/>
          </a:xfrm>
          <a:prstGeom prst="rect">
            <a:avLst/>
          </a:prstGeom>
        </p:spPr>
        <p:txBody>
          <a:bodyPr vert="horz" wrap="square" lIns="0" tIns="10860" rIns="0" bIns="0" rtlCol="0">
            <a:spAutoFit/>
          </a:bodyPr>
          <a:lstStyle/>
          <a:p>
            <a:pPr marL="10860">
              <a:lnSpc>
                <a:spcPts val="2219"/>
              </a:lnSpc>
              <a:spcBef>
                <a:spcPts val="86"/>
              </a:spcBef>
            </a:pPr>
            <a:r>
              <a:rPr sz="1881" spc="-9" dirty="0">
                <a:latin typeface="Calibri"/>
                <a:cs typeface="Calibri"/>
              </a:rPr>
              <a:t>Rotating/translating camera, </a:t>
            </a:r>
            <a:r>
              <a:rPr sz="1881" spc="-4" dirty="0">
                <a:latin typeface="Calibri"/>
                <a:cs typeface="Calibri"/>
              </a:rPr>
              <a:t>planar</a:t>
            </a:r>
            <a:r>
              <a:rPr sz="1881" spc="-17" dirty="0">
                <a:latin typeface="Calibri"/>
                <a:cs typeface="Calibri"/>
              </a:rPr>
              <a:t> </a:t>
            </a:r>
            <a:r>
              <a:rPr sz="1881" spc="-9" dirty="0">
                <a:latin typeface="Calibri"/>
                <a:cs typeface="Calibri"/>
              </a:rPr>
              <a:t>world</a:t>
            </a:r>
            <a:endParaRPr sz="1881">
              <a:latin typeface="Calibri"/>
              <a:cs typeface="Calibri"/>
            </a:endParaRPr>
          </a:p>
          <a:p>
            <a:pPr marL="2596571">
              <a:lnSpc>
                <a:spcPts val="1809"/>
              </a:lnSpc>
            </a:pPr>
            <a:r>
              <a:rPr sz="1539" dirty="0">
                <a:solidFill>
                  <a:srgbClr val="FF0000"/>
                </a:solidFill>
                <a:latin typeface="Calibri"/>
                <a:cs typeface="Calibri"/>
              </a:rPr>
              <a:t>H</a:t>
            </a:r>
            <a:endParaRPr sz="1539">
              <a:latin typeface="Calibri"/>
              <a:cs typeface="Calibri"/>
            </a:endParaRPr>
          </a:p>
        </p:txBody>
      </p:sp>
      <p:sp>
        <p:nvSpPr>
          <p:cNvPr id="23" name="object 23"/>
          <p:cNvSpPr txBox="1"/>
          <p:nvPr/>
        </p:nvSpPr>
        <p:spPr>
          <a:xfrm>
            <a:off x="5193311" y="2864599"/>
            <a:ext cx="143893" cy="247826"/>
          </a:xfrm>
          <a:prstGeom prst="rect">
            <a:avLst/>
          </a:prstGeom>
        </p:spPr>
        <p:txBody>
          <a:bodyPr vert="horz" wrap="square" lIns="0" tIns="10860" rIns="0" bIns="0" rtlCol="0">
            <a:spAutoFit/>
          </a:bodyPr>
          <a:lstStyle/>
          <a:p>
            <a:pPr marL="10860">
              <a:spcBef>
                <a:spcPts val="86"/>
              </a:spcBef>
            </a:pPr>
            <a:r>
              <a:rPr sz="1539" dirty="0">
                <a:solidFill>
                  <a:srgbClr val="FF0000"/>
                </a:solidFill>
                <a:latin typeface="Calibri"/>
                <a:cs typeface="Calibri"/>
              </a:rPr>
              <a:t>H</a:t>
            </a:r>
            <a:endParaRPr sz="1539">
              <a:latin typeface="Calibri"/>
              <a:cs typeface="Calibri"/>
            </a:endParaRPr>
          </a:p>
        </p:txBody>
      </p:sp>
      <p:pic>
        <p:nvPicPr>
          <p:cNvPr id="24" name="Picture 23">
            <a:extLst>
              <a:ext uri="{FF2B5EF4-FFF2-40B4-BE49-F238E27FC236}">
                <a16:creationId xmlns:a16="http://schemas.microsoft.com/office/drawing/2014/main" id="{8F653D34-7F64-4B87-B39B-3DDB052C035D}"/>
              </a:ext>
            </a:extLst>
          </p:cNvPr>
          <p:cNvPicPr>
            <a:picLocks noChangeAspect="1"/>
          </p:cNvPicPr>
          <p:nvPr/>
        </p:nvPicPr>
        <p:blipFill>
          <a:blip r:embed="rId6"/>
          <a:stretch>
            <a:fillRect/>
          </a:stretch>
        </p:blipFill>
        <p:spPr>
          <a:xfrm>
            <a:off x="447866" y="4272890"/>
            <a:ext cx="5542626" cy="1456396"/>
          </a:xfrm>
          <a:prstGeom prst="rect">
            <a:avLst/>
          </a:prstGeom>
        </p:spPr>
      </p:pic>
      <p:sp>
        <p:nvSpPr>
          <p:cNvPr id="2" name="Date Placeholder 1">
            <a:extLst>
              <a:ext uri="{FF2B5EF4-FFF2-40B4-BE49-F238E27FC236}">
                <a16:creationId xmlns:a16="http://schemas.microsoft.com/office/drawing/2014/main" id="{D1393537-F1BA-4411-8C3A-7D3F19334AB5}"/>
              </a:ext>
            </a:extLst>
          </p:cNvPr>
          <p:cNvSpPr>
            <a:spLocks noGrp="1"/>
          </p:cNvSpPr>
          <p:nvPr>
            <p:ph type="dt" sz="half" idx="10"/>
          </p:nvPr>
        </p:nvSpPr>
        <p:spPr/>
        <p:txBody>
          <a:bodyPr/>
          <a:lstStyle/>
          <a:p>
            <a:r>
              <a:rPr lang="en-US"/>
              <a:t>2/15/2022</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2FEB8-CD9E-4236-97FE-27E0723DFA7D}"/>
              </a:ext>
            </a:extLst>
          </p:cNvPr>
          <p:cNvSpPr>
            <a:spLocks noGrp="1"/>
          </p:cNvSpPr>
          <p:nvPr>
            <p:ph type="title"/>
          </p:nvPr>
        </p:nvSpPr>
        <p:spPr/>
        <p:txBody>
          <a:bodyPr/>
          <a:lstStyle/>
          <a:p>
            <a:r>
              <a:rPr lang="en-US" dirty="0"/>
              <a:t>Example rectification </a:t>
            </a:r>
          </a:p>
        </p:txBody>
      </p:sp>
      <p:pic>
        <p:nvPicPr>
          <p:cNvPr id="4" name="Content Placeholder 3">
            <a:extLst>
              <a:ext uri="{FF2B5EF4-FFF2-40B4-BE49-F238E27FC236}">
                <a16:creationId xmlns:a16="http://schemas.microsoft.com/office/drawing/2014/main" id="{869DF6E2-5E3E-4FAD-BAAF-C57650BE5AF4}"/>
              </a:ext>
            </a:extLst>
          </p:cNvPr>
          <p:cNvPicPr>
            <a:picLocks noGrp="1" noChangeAspect="1"/>
          </p:cNvPicPr>
          <p:nvPr>
            <p:ph idx="1"/>
          </p:nvPr>
        </p:nvPicPr>
        <p:blipFill>
          <a:blip r:embed="rId2"/>
          <a:stretch>
            <a:fillRect/>
          </a:stretch>
        </p:blipFill>
        <p:spPr>
          <a:xfrm>
            <a:off x="1675160" y="1825625"/>
            <a:ext cx="5793680" cy="4351338"/>
          </a:xfrm>
          <a:prstGeom prst="rect">
            <a:avLst/>
          </a:prstGeom>
        </p:spPr>
      </p:pic>
      <p:sp>
        <p:nvSpPr>
          <p:cNvPr id="5" name="TextBox 4">
            <a:extLst>
              <a:ext uri="{FF2B5EF4-FFF2-40B4-BE49-F238E27FC236}">
                <a16:creationId xmlns:a16="http://schemas.microsoft.com/office/drawing/2014/main" id="{CBE316B1-4317-477C-9181-F1768C144669}"/>
              </a:ext>
            </a:extLst>
          </p:cNvPr>
          <p:cNvSpPr txBox="1"/>
          <p:nvPr/>
        </p:nvSpPr>
        <p:spPr>
          <a:xfrm>
            <a:off x="6572250" y="6419850"/>
            <a:ext cx="1414426" cy="369332"/>
          </a:xfrm>
          <a:prstGeom prst="rect">
            <a:avLst/>
          </a:prstGeom>
          <a:noFill/>
        </p:spPr>
        <p:txBody>
          <a:bodyPr wrap="none" rtlCol="0">
            <a:spAutoFit/>
          </a:bodyPr>
          <a:lstStyle/>
          <a:p>
            <a:r>
              <a:rPr lang="en-US" dirty="0"/>
              <a:t>[Peter </a:t>
            </a:r>
            <a:r>
              <a:rPr lang="en-US" dirty="0" err="1"/>
              <a:t>Corke</a:t>
            </a:r>
            <a:r>
              <a:rPr lang="en-US" dirty="0"/>
              <a:t>]</a:t>
            </a:r>
          </a:p>
        </p:txBody>
      </p:sp>
      <p:sp>
        <p:nvSpPr>
          <p:cNvPr id="3" name="Date Placeholder 2">
            <a:extLst>
              <a:ext uri="{FF2B5EF4-FFF2-40B4-BE49-F238E27FC236}">
                <a16:creationId xmlns:a16="http://schemas.microsoft.com/office/drawing/2014/main" id="{D9AD49C4-EA00-4F17-8C47-99BB330EFC08}"/>
              </a:ext>
            </a:extLst>
          </p:cNvPr>
          <p:cNvSpPr>
            <a:spLocks noGrp="1"/>
          </p:cNvSpPr>
          <p:nvPr>
            <p:ph type="dt" sz="half" idx="10"/>
          </p:nvPr>
        </p:nvSpPr>
        <p:spPr/>
        <p:txBody>
          <a:bodyPr/>
          <a:lstStyle/>
          <a:p>
            <a:r>
              <a:rPr lang="en-US"/>
              <a:t>2/15/2022</a:t>
            </a:r>
          </a:p>
        </p:txBody>
      </p:sp>
    </p:spTree>
    <p:extLst>
      <p:ext uri="{BB962C8B-B14F-4D97-AF65-F5344CB8AC3E}">
        <p14:creationId xmlns:p14="http://schemas.microsoft.com/office/powerpoint/2010/main" val="2671069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Projection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316" y="1825625"/>
            <a:ext cx="7467368" cy="4351338"/>
          </a:xfrm>
        </p:spPr>
      </p:pic>
      <p:sp>
        <p:nvSpPr>
          <p:cNvPr id="5" name="TextBox 4"/>
          <p:cNvSpPr txBox="1"/>
          <p:nvPr/>
        </p:nvSpPr>
        <p:spPr>
          <a:xfrm>
            <a:off x="1367246" y="6340911"/>
            <a:ext cx="2178225" cy="369332"/>
          </a:xfrm>
          <a:prstGeom prst="rect">
            <a:avLst/>
          </a:prstGeom>
          <a:noFill/>
        </p:spPr>
        <p:txBody>
          <a:bodyPr wrap="none" rtlCol="0">
            <a:spAutoFit/>
          </a:bodyPr>
          <a:lstStyle/>
          <a:p>
            <a:r>
              <a:rPr lang="en-US" dirty="0"/>
              <a:t>[</a:t>
            </a:r>
            <a:r>
              <a:rPr lang="en-US" dirty="0" err="1"/>
              <a:t>Bradski</a:t>
            </a:r>
            <a:r>
              <a:rPr lang="en-US" dirty="0"/>
              <a:t> and </a:t>
            </a:r>
            <a:r>
              <a:rPr lang="en-US" dirty="0" err="1"/>
              <a:t>Kaehler</a:t>
            </a:r>
            <a:r>
              <a:rPr lang="en-US" dirty="0"/>
              <a:t>]</a:t>
            </a:r>
          </a:p>
        </p:txBody>
      </p:sp>
      <p:sp>
        <p:nvSpPr>
          <p:cNvPr id="3" name="Date Placeholder 2">
            <a:extLst>
              <a:ext uri="{FF2B5EF4-FFF2-40B4-BE49-F238E27FC236}">
                <a16:creationId xmlns:a16="http://schemas.microsoft.com/office/drawing/2014/main" id="{99088A3F-51A5-476C-9EB1-321BB7C1B085}"/>
              </a:ext>
            </a:extLst>
          </p:cNvPr>
          <p:cNvSpPr>
            <a:spLocks noGrp="1"/>
          </p:cNvSpPr>
          <p:nvPr>
            <p:ph type="dt" sz="half" idx="10"/>
          </p:nvPr>
        </p:nvSpPr>
        <p:spPr/>
        <p:txBody>
          <a:bodyPr/>
          <a:lstStyle/>
          <a:p>
            <a:r>
              <a:rPr lang="en-US"/>
              <a:t>2/15/2022</a:t>
            </a:r>
          </a:p>
        </p:txBody>
      </p:sp>
    </p:spTree>
    <p:extLst>
      <p:ext uri="{BB962C8B-B14F-4D97-AF65-F5344CB8AC3E}">
        <p14:creationId xmlns:p14="http://schemas.microsoft.com/office/powerpoint/2010/main" val="24488978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DBC7D-FCAB-4F5C-BBC5-6D216A840755}"/>
              </a:ext>
            </a:extLst>
          </p:cNvPr>
          <p:cNvSpPr>
            <a:spLocks noGrp="1"/>
          </p:cNvSpPr>
          <p:nvPr>
            <p:ph type="title"/>
          </p:nvPr>
        </p:nvSpPr>
        <p:spPr/>
        <p:txBody>
          <a:bodyPr/>
          <a:lstStyle/>
          <a:p>
            <a:r>
              <a:rPr lang="en-US" dirty="0"/>
              <a:t>unwarping</a:t>
            </a:r>
          </a:p>
        </p:txBody>
      </p:sp>
      <p:pic>
        <p:nvPicPr>
          <p:cNvPr id="4" name="Content Placeholder 3">
            <a:extLst>
              <a:ext uri="{FF2B5EF4-FFF2-40B4-BE49-F238E27FC236}">
                <a16:creationId xmlns:a16="http://schemas.microsoft.com/office/drawing/2014/main" id="{1C4AF818-628C-4101-8292-9B37F52A4AA9}"/>
              </a:ext>
            </a:extLst>
          </p:cNvPr>
          <p:cNvPicPr>
            <a:picLocks noGrp="1" noChangeAspect="1"/>
          </p:cNvPicPr>
          <p:nvPr>
            <p:ph idx="1"/>
          </p:nvPr>
        </p:nvPicPr>
        <p:blipFill>
          <a:blip r:embed="rId2"/>
          <a:stretch>
            <a:fillRect/>
          </a:stretch>
        </p:blipFill>
        <p:spPr>
          <a:xfrm>
            <a:off x="1833562" y="1986756"/>
            <a:ext cx="5476875" cy="4029075"/>
          </a:xfrm>
          <a:prstGeom prst="rect">
            <a:avLst/>
          </a:prstGeom>
        </p:spPr>
      </p:pic>
      <p:sp>
        <p:nvSpPr>
          <p:cNvPr id="5" name="TextBox 4">
            <a:extLst>
              <a:ext uri="{FF2B5EF4-FFF2-40B4-BE49-F238E27FC236}">
                <a16:creationId xmlns:a16="http://schemas.microsoft.com/office/drawing/2014/main" id="{E989B1BE-9080-46E1-BD61-15FF13B39B21}"/>
              </a:ext>
            </a:extLst>
          </p:cNvPr>
          <p:cNvSpPr txBox="1"/>
          <p:nvPr/>
        </p:nvSpPr>
        <p:spPr>
          <a:xfrm>
            <a:off x="6858000" y="6410325"/>
            <a:ext cx="1414426" cy="369332"/>
          </a:xfrm>
          <a:prstGeom prst="rect">
            <a:avLst/>
          </a:prstGeom>
          <a:noFill/>
        </p:spPr>
        <p:txBody>
          <a:bodyPr wrap="none" rtlCol="0">
            <a:spAutoFit/>
          </a:bodyPr>
          <a:lstStyle/>
          <a:p>
            <a:r>
              <a:rPr lang="en-US" dirty="0"/>
              <a:t>[Peter </a:t>
            </a:r>
            <a:r>
              <a:rPr lang="en-US" dirty="0" err="1"/>
              <a:t>Corke</a:t>
            </a:r>
            <a:r>
              <a:rPr lang="en-US" dirty="0"/>
              <a:t>]</a:t>
            </a:r>
          </a:p>
        </p:txBody>
      </p:sp>
      <p:sp>
        <p:nvSpPr>
          <p:cNvPr id="3" name="Date Placeholder 2">
            <a:extLst>
              <a:ext uri="{FF2B5EF4-FFF2-40B4-BE49-F238E27FC236}">
                <a16:creationId xmlns:a16="http://schemas.microsoft.com/office/drawing/2014/main" id="{4BF05A56-E34F-4FA9-BC25-ECC1E8215AA6}"/>
              </a:ext>
            </a:extLst>
          </p:cNvPr>
          <p:cNvSpPr>
            <a:spLocks noGrp="1"/>
          </p:cNvSpPr>
          <p:nvPr>
            <p:ph type="dt" sz="half" idx="10"/>
          </p:nvPr>
        </p:nvSpPr>
        <p:spPr/>
        <p:txBody>
          <a:bodyPr/>
          <a:lstStyle/>
          <a:p>
            <a:r>
              <a:rPr lang="en-US"/>
              <a:t>2/15/2022</a:t>
            </a:r>
          </a:p>
        </p:txBody>
      </p:sp>
    </p:spTree>
    <p:extLst>
      <p:ext uri="{BB962C8B-B14F-4D97-AF65-F5344CB8AC3E}">
        <p14:creationId xmlns:p14="http://schemas.microsoft.com/office/powerpoint/2010/main" val="1306649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3175973" y="5075963"/>
            <a:ext cx="384982" cy="177691"/>
          </a:xfrm>
          <a:prstGeom prst="rect">
            <a:avLst/>
          </a:prstGeom>
        </p:spPr>
        <p:txBody>
          <a:bodyPr vert="horz" wrap="square" lIns="0" tIns="13032" rIns="0" bIns="0" rtlCol="0">
            <a:spAutoFit/>
          </a:bodyPr>
          <a:lstStyle/>
          <a:p>
            <a:pPr marL="10860">
              <a:spcBef>
                <a:spcPts val="103"/>
              </a:spcBef>
            </a:pPr>
            <a:r>
              <a:rPr sz="1069" spc="9" dirty="0">
                <a:latin typeface="Times New Roman"/>
                <a:cs typeface="Times New Roman"/>
              </a:rPr>
              <a:t>1 2</a:t>
            </a:r>
            <a:r>
              <a:rPr sz="1069" spc="47" dirty="0">
                <a:latin typeface="Times New Roman"/>
                <a:cs typeface="Times New Roman"/>
              </a:rPr>
              <a:t> </a:t>
            </a:r>
            <a:r>
              <a:rPr sz="1069" spc="9" dirty="0">
                <a:latin typeface="Times New Roman"/>
                <a:cs typeface="Times New Roman"/>
              </a:rPr>
              <a:t>3</a:t>
            </a:r>
            <a:endParaRPr sz="1069">
              <a:latin typeface="Times New Roman"/>
              <a:cs typeface="Times New Roman"/>
            </a:endParaRPr>
          </a:p>
        </p:txBody>
      </p:sp>
      <p:sp>
        <p:nvSpPr>
          <p:cNvPr id="5" name="object 5"/>
          <p:cNvSpPr txBox="1"/>
          <p:nvPr/>
        </p:nvSpPr>
        <p:spPr>
          <a:xfrm>
            <a:off x="3789760" y="4743911"/>
            <a:ext cx="153667" cy="297090"/>
          </a:xfrm>
          <a:prstGeom prst="rect">
            <a:avLst/>
          </a:prstGeom>
        </p:spPr>
        <p:txBody>
          <a:bodyPr vert="horz" wrap="square" lIns="0" tIns="14118" rIns="0" bIns="0" rtlCol="0">
            <a:spAutoFit/>
          </a:bodyPr>
          <a:lstStyle/>
          <a:p>
            <a:pPr marL="10860">
              <a:spcBef>
                <a:spcPts val="111"/>
              </a:spcBef>
            </a:pPr>
            <a:r>
              <a:rPr sz="1838" i="1" spc="13" dirty="0">
                <a:latin typeface="Times New Roman"/>
                <a:cs typeface="Times New Roman"/>
              </a:rPr>
              <a:t>Y</a:t>
            </a:r>
            <a:endParaRPr sz="1838">
              <a:latin typeface="Times New Roman"/>
              <a:cs typeface="Times New Roman"/>
            </a:endParaRPr>
          </a:p>
        </p:txBody>
      </p:sp>
      <p:sp>
        <p:nvSpPr>
          <p:cNvPr id="6" name="object 6"/>
          <p:cNvSpPr txBox="1"/>
          <p:nvPr/>
        </p:nvSpPr>
        <p:spPr>
          <a:xfrm>
            <a:off x="3686173" y="5239151"/>
            <a:ext cx="452856" cy="527217"/>
          </a:xfrm>
          <a:prstGeom prst="rect">
            <a:avLst/>
          </a:prstGeom>
        </p:spPr>
        <p:txBody>
          <a:bodyPr vert="horz" wrap="square" lIns="0" tIns="14118" rIns="0" bIns="0" rtlCol="0">
            <a:spAutoFit/>
          </a:bodyPr>
          <a:lstStyle/>
          <a:p>
            <a:pPr marL="10860">
              <a:lnSpc>
                <a:spcPts val="1954"/>
              </a:lnSpc>
              <a:spcBef>
                <a:spcPts val="111"/>
              </a:spcBef>
              <a:tabLst>
                <a:tab pos="350770" algn="l"/>
              </a:tabLst>
            </a:pPr>
            <a:r>
              <a:rPr sz="1838" spc="9" dirty="0">
                <a:latin typeface="Symbol"/>
                <a:cs typeface="Symbol"/>
              </a:rPr>
              <a:t></a:t>
            </a:r>
            <a:r>
              <a:rPr sz="1838" spc="9" dirty="0">
                <a:latin typeface="Times New Roman"/>
                <a:cs typeface="Times New Roman"/>
              </a:rPr>
              <a:t>	</a:t>
            </a:r>
            <a:r>
              <a:rPr sz="1838" spc="9" dirty="0">
                <a:latin typeface="Symbol"/>
                <a:cs typeface="Symbol"/>
              </a:rPr>
              <a:t></a:t>
            </a:r>
            <a:endParaRPr sz="1838">
              <a:latin typeface="Symbol"/>
              <a:cs typeface="Symbol"/>
            </a:endParaRPr>
          </a:p>
          <a:p>
            <a:pPr marL="103168">
              <a:lnSpc>
                <a:spcPts val="1954"/>
              </a:lnSpc>
            </a:pPr>
            <a:r>
              <a:rPr sz="1838" spc="13" dirty="0">
                <a:latin typeface="Times New Roman"/>
                <a:cs typeface="Times New Roman"/>
              </a:rPr>
              <a:t>1</a:t>
            </a:r>
            <a:endParaRPr sz="1838">
              <a:latin typeface="Times New Roman"/>
              <a:cs typeface="Times New Roman"/>
            </a:endParaRPr>
          </a:p>
        </p:txBody>
      </p:sp>
      <p:sp>
        <p:nvSpPr>
          <p:cNvPr id="7" name="object 7"/>
          <p:cNvSpPr txBox="1"/>
          <p:nvPr/>
        </p:nvSpPr>
        <p:spPr>
          <a:xfrm>
            <a:off x="3686173" y="5012395"/>
            <a:ext cx="452856" cy="297154"/>
          </a:xfrm>
          <a:prstGeom prst="rect">
            <a:avLst/>
          </a:prstGeom>
        </p:spPr>
        <p:txBody>
          <a:bodyPr vert="horz" wrap="square" lIns="0" tIns="14118" rIns="0" bIns="0" rtlCol="0">
            <a:spAutoFit/>
          </a:bodyPr>
          <a:lstStyle/>
          <a:p>
            <a:pPr marL="10860">
              <a:spcBef>
                <a:spcPts val="111"/>
              </a:spcBef>
            </a:pPr>
            <a:r>
              <a:rPr sz="1838" spc="9" dirty="0">
                <a:latin typeface="Symbol"/>
                <a:cs typeface="Symbol"/>
              </a:rPr>
              <a:t></a:t>
            </a:r>
            <a:r>
              <a:rPr sz="1838" spc="9" dirty="0">
                <a:latin typeface="Times New Roman"/>
                <a:cs typeface="Times New Roman"/>
              </a:rPr>
              <a:t> </a:t>
            </a:r>
            <a:r>
              <a:rPr sz="2758" i="1" spc="19" baseline="-20671" dirty="0">
                <a:latin typeface="Times New Roman"/>
                <a:cs typeface="Times New Roman"/>
              </a:rPr>
              <a:t>Z</a:t>
            </a:r>
            <a:r>
              <a:rPr sz="2758" i="1" spc="-121" baseline="-20671" dirty="0">
                <a:latin typeface="Times New Roman"/>
                <a:cs typeface="Times New Roman"/>
              </a:rPr>
              <a:t> </a:t>
            </a:r>
            <a:r>
              <a:rPr sz="1838" spc="9" dirty="0">
                <a:latin typeface="Symbol"/>
                <a:cs typeface="Symbol"/>
              </a:rPr>
              <a:t></a:t>
            </a:r>
            <a:endParaRPr sz="1838">
              <a:latin typeface="Symbol"/>
              <a:cs typeface="Symbol"/>
            </a:endParaRPr>
          </a:p>
        </p:txBody>
      </p:sp>
      <p:sp>
        <p:nvSpPr>
          <p:cNvPr id="8" name="object 8"/>
          <p:cNvSpPr txBox="1"/>
          <p:nvPr/>
        </p:nvSpPr>
        <p:spPr>
          <a:xfrm>
            <a:off x="3686173" y="4784997"/>
            <a:ext cx="452856" cy="297090"/>
          </a:xfrm>
          <a:prstGeom prst="rect">
            <a:avLst/>
          </a:prstGeom>
        </p:spPr>
        <p:txBody>
          <a:bodyPr vert="horz" wrap="square" lIns="0" tIns="14118" rIns="0" bIns="0" rtlCol="0">
            <a:spAutoFit/>
          </a:bodyPr>
          <a:lstStyle/>
          <a:p>
            <a:pPr marL="10860">
              <a:spcBef>
                <a:spcPts val="111"/>
              </a:spcBef>
              <a:tabLst>
                <a:tab pos="350770" algn="l"/>
              </a:tabLst>
            </a:pPr>
            <a:r>
              <a:rPr sz="1838" spc="9" dirty="0">
                <a:latin typeface="Symbol"/>
                <a:cs typeface="Symbol"/>
              </a:rPr>
              <a:t></a:t>
            </a:r>
            <a:r>
              <a:rPr sz="1838" spc="9" dirty="0">
                <a:latin typeface="Times New Roman"/>
                <a:cs typeface="Times New Roman"/>
              </a:rPr>
              <a:t>	</a:t>
            </a:r>
            <a:r>
              <a:rPr sz="1838" spc="9" dirty="0">
                <a:latin typeface="Symbol"/>
                <a:cs typeface="Symbol"/>
              </a:rPr>
              <a:t></a:t>
            </a:r>
            <a:endParaRPr sz="1838">
              <a:latin typeface="Symbol"/>
              <a:cs typeface="Symbol"/>
            </a:endParaRPr>
          </a:p>
        </p:txBody>
      </p:sp>
      <p:sp>
        <p:nvSpPr>
          <p:cNvPr id="9" name="object 9"/>
          <p:cNvSpPr txBox="1"/>
          <p:nvPr/>
        </p:nvSpPr>
        <p:spPr>
          <a:xfrm>
            <a:off x="3686173" y="4557600"/>
            <a:ext cx="452856" cy="297090"/>
          </a:xfrm>
          <a:prstGeom prst="rect">
            <a:avLst/>
          </a:prstGeom>
        </p:spPr>
        <p:txBody>
          <a:bodyPr vert="horz" wrap="square" lIns="0" tIns="14118" rIns="0" bIns="0" rtlCol="0">
            <a:spAutoFit/>
          </a:bodyPr>
          <a:lstStyle/>
          <a:p>
            <a:pPr marL="10860">
              <a:spcBef>
                <a:spcPts val="111"/>
              </a:spcBef>
              <a:tabLst>
                <a:tab pos="350770" algn="l"/>
              </a:tabLst>
            </a:pPr>
            <a:r>
              <a:rPr sz="1838" spc="9" dirty="0">
                <a:latin typeface="Symbol"/>
                <a:cs typeface="Symbol"/>
              </a:rPr>
              <a:t></a:t>
            </a:r>
            <a:r>
              <a:rPr sz="1838" spc="9" dirty="0">
                <a:latin typeface="Times New Roman"/>
                <a:cs typeface="Times New Roman"/>
              </a:rPr>
              <a:t>	</a:t>
            </a:r>
            <a:r>
              <a:rPr sz="1838" spc="9" dirty="0">
                <a:latin typeface="Symbol"/>
                <a:cs typeface="Symbol"/>
              </a:rPr>
              <a:t></a:t>
            </a:r>
            <a:endParaRPr sz="1838">
              <a:latin typeface="Symbol"/>
              <a:cs typeface="Symbol"/>
            </a:endParaRPr>
          </a:p>
        </p:txBody>
      </p:sp>
      <p:sp>
        <p:nvSpPr>
          <p:cNvPr id="10" name="object 10"/>
          <p:cNvSpPr txBox="1"/>
          <p:nvPr/>
        </p:nvSpPr>
        <p:spPr>
          <a:xfrm>
            <a:off x="3686173" y="4405781"/>
            <a:ext cx="452856" cy="297154"/>
          </a:xfrm>
          <a:prstGeom prst="rect">
            <a:avLst/>
          </a:prstGeom>
        </p:spPr>
        <p:txBody>
          <a:bodyPr vert="horz" wrap="square" lIns="0" tIns="14118" rIns="0" bIns="0" rtlCol="0">
            <a:spAutoFit/>
          </a:bodyPr>
          <a:lstStyle/>
          <a:p>
            <a:pPr marL="10860">
              <a:spcBef>
                <a:spcPts val="111"/>
              </a:spcBef>
            </a:pPr>
            <a:r>
              <a:rPr sz="1838" spc="9" dirty="0">
                <a:latin typeface="Symbol"/>
                <a:cs typeface="Symbol"/>
              </a:rPr>
              <a:t></a:t>
            </a:r>
            <a:r>
              <a:rPr sz="1838" spc="9" dirty="0">
                <a:latin typeface="Times New Roman"/>
                <a:cs typeface="Times New Roman"/>
              </a:rPr>
              <a:t> </a:t>
            </a:r>
            <a:r>
              <a:rPr sz="2758" i="1" spc="26" baseline="3875" dirty="0">
                <a:latin typeface="Times New Roman"/>
                <a:cs typeface="Times New Roman"/>
              </a:rPr>
              <a:t>X</a:t>
            </a:r>
            <a:r>
              <a:rPr sz="2758" i="1" spc="-282" baseline="3875" dirty="0">
                <a:latin typeface="Times New Roman"/>
                <a:cs typeface="Times New Roman"/>
              </a:rPr>
              <a:t> </a:t>
            </a:r>
            <a:r>
              <a:rPr sz="1838" spc="9" dirty="0">
                <a:latin typeface="Symbol"/>
                <a:cs typeface="Symbol"/>
              </a:rPr>
              <a:t></a:t>
            </a:r>
            <a:endParaRPr sz="1838">
              <a:latin typeface="Symbol"/>
              <a:cs typeface="Symbol"/>
            </a:endParaRPr>
          </a:p>
        </p:txBody>
      </p:sp>
      <p:sp>
        <p:nvSpPr>
          <p:cNvPr id="11" name="object 11"/>
          <p:cNvSpPr txBox="1">
            <a:spLocks noGrp="1"/>
          </p:cNvSpPr>
          <p:nvPr>
            <p:ph type="title"/>
          </p:nvPr>
        </p:nvSpPr>
        <p:spPr>
          <a:xfrm>
            <a:off x="352425" y="301386"/>
            <a:ext cx="7934325" cy="688074"/>
          </a:xfrm>
          <a:prstGeom prst="rect">
            <a:avLst/>
          </a:prstGeom>
        </p:spPr>
        <p:txBody>
          <a:bodyPr vert="horz" wrap="square" lIns="0" tIns="10860" rIns="0" bIns="0" rtlCol="0" anchor="ctr">
            <a:spAutoFit/>
          </a:bodyPr>
          <a:lstStyle/>
          <a:p>
            <a:pPr marL="10860">
              <a:lnSpc>
                <a:spcPct val="100000"/>
              </a:lnSpc>
              <a:spcBef>
                <a:spcPts val="86"/>
              </a:spcBef>
            </a:pPr>
            <a:r>
              <a:rPr lang="en-US" spc="-9" dirty="0" err="1"/>
              <a:t>Homographies</a:t>
            </a:r>
            <a:r>
              <a:rPr lang="en-US" spc="-9" dirty="0"/>
              <a:t> </a:t>
            </a:r>
            <a:r>
              <a:rPr lang="en-US" dirty="0"/>
              <a:t>in </a:t>
            </a:r>
            <a:r>
              <a:rPr lang="en-US" spc="-9" dirty="0"/>
              <a:t>Computer</a:t>
            </a:r>
            <a:r>
              <a:rPr lang="en-US" spc="-34" dirty="0"/>
              <a:t> </a:t>
            </a:r>
            <a:r>
              <a:rPr lang="en-US" dirty="0"/>
              <a:t>Vision</a:t>
            </a:r>
          </a:p>
        </p:txBody>
      </p:sp>
      <p:sp>
        <p:nvSpPr>
          <p:cNvPr id="12" name="object 12"/>
          <p:cNvSpPr txBox="1"/>
          <p:nvPr/>
        </p:nvSpPr>
        <p:spPr>
          <a:xfrm>
            <a:off x="944270" y="1478026"/>
            <a:ext cx="3172164" cy="300404"/>
          </a:xfrm>
          <a:prstGeom prst="rect">
            <a:avLst/>
          </a:prstGeom>
        </p:spPr>
        <p:txBody>
          <a:bodyPr vert="horz" wrap="square" lIns="0" tIns="10860" rIns="0" bIns="0" rtlCol="0">
            <a:spAutoFit/>
          </a:bodyPr>
          <a:lstStyle/>
          <a:p>
            <a:pPr marL="10860">
              <a:spcBef>
                <a:spcPts val="86"/>
              </a:spcBef>
            </a:pPr>
            <a:r>
              <a:rPr sz="1881" spc="-13" dirty="0">
                <a:latin typeface="Calibri"/>
                <a:cs typeface="Calibri"/>
              </a:rPr>
              <a:t>Rotating </a:t>
            </a:r>
            <a:r>
              <a:rPr sz="1881" spc="-9" dirty="0">
                <a:latin typeface="Calibri"/>
                <a:cs typeface="Calibri"/>
              </a:rPr>
              <a:t>camera, arbitrary</a:t>
            </a:r>
            <a:r>
              <a:rPr sz="1881" spc="-60" dirty="0">
                <a:latin typeface="Calibri"/>
                <a:cs typeface="Calibri"/>
              </a:rPr>
              <a:t> </a:t>
            </a:r>
            <a:r>
              <a:rPr sz="1881" spc="-4" dirty="0">
                <a:latin typeface="Calibri"/>
                <a:cs typeface="Calibri"/>
              </a:rPr>
              <a:t>world</a:t>
            </a:r>
            <a:endParaRPr sz="1881">
              <a:latin typeface="Calibri"/>
              <a:cs typeface="Calibri"/>
            </a:endParaRPr>
          </a:p>
        </p:txBody>
      </p:sp>
      <p:sp>
        <p:nvSpPr>
          <p:cNvPr id="13" name="object 13"/>
          <p:cNvSpPr/>
          <p:nvPr/>
        </p:nvSpPr>
        <p:spPr>
          <a:xfrm>
            <a:off x="3554985" y="5021163"/>
            <a:ext cx="142264" cy="185161"/>
          </a:xfrm>
          <a:custGeom>
            <a:avLst/>
            <a:gdLst/>
            <a:ahLst/>
            <a:cxnLst/>
            <a:rect l="l" t="t" r="r" b="b"/>
            <a:pathLst>
              <a:path w="166370" h="216535">
                <a:moveTo>
                  <a:pt x="166116" y="199644"/>
                </a:moveTo>
                <a:lnTo>
                  <a:pt x="23622" y="0"/>
                </a:lnTo>
                <a:lnTo>
                  <a:pt x="0" y="16764"/>
                </a:lnTo>
                <a:lnTo>
                  <a:pt x="143256" y="216408"/>
                </a:lnTo>
                <a:lnTo>
                  <a:pt x="166116" y="199644"/>
                </a:lnTo>
                <a:close/>
              </a:path>
            </a:pathLst>
          </a:custGeom>
          <a:solidFill>
            <a:srgbClr val="FF0000"/>
          </a:solidFill>
        </p:spPr>
        <p:txBody>
          <a:bodyPr wrap="square" lIns="0" tIns="0" rIns="0" bIns="0" rtlCol="0"/>
          <a:lstStyle/>
          <a:p>
            <a:endParaRPr sz="1539"/>
          </a:p>
        </p:txBody>
      </p:sp>
      <p:sp>
        <p:nvSpPr>
          <p:cNvPr id="14" name="object 14"/>
          <p:cNvSpPr/>
          <p:nvPr/>
        </p:nvSpPr>
        <p:spPr>
          <a:xfrm>
            <a:off x="3781738" y="5526146"/>
            <a:ext cx="142264" cy="185161"/>
          </a:xfrm>
          <a:custGeom>
            <a:avLst/>
            <a:gdLst/>
            <a:ahLst/>
            <a:cxnLst/>
            <a:rect l="l" t="t" r="r" b="b"/>
            <a:pathLst>
              <a:path w="166370" h="216535">
                <a:moveTo>
                  <a:pt x="166116" y="199644"/>
                </a:moveTo>
                <a:lnTo>
                  <a:pt x="23622" y="0"/>
                </a:lnTo>
                <a:lnTo>
                  <a:pt x="0" y="16764"/>
                </a:lnTo>
                <a:lnTo>
                  <a:pt x="143256" y="216408"/>
                </a:lnTo>
                <a:lnTo>
                  <a:pt x="166116" y="199644"/>
                </a:lnTo>
                <a:close/>
              </a:path>
            </a:pathLst>
          </a:custGeom>
          <a:solidFill>
            <a:srgbClr val="FF0000"/>
          </a:solidFill>
        </p:spPr>
        <p:txBody>
          <a:bodyPr wrap="square" lIns="0" tIns="0" rIns="0" bIns="0" rtlCol="0"/>
          <a:lstStyle/>
          <a:p>
            <a:endParaRPr sz="1539"/>
          </a:p>
        </p:txBody>
      </p:sp>
      <p:sp>
        <p:nvSpPr>
          <p:cNvPr id="15" name="object 15"/>
          <p:cNvSpPr txBox="1"/>
          <p:nvPr/>
        </p:nvSpPr>
        <p:spPr>
          <a:xfrm>
            <a:off x="944270" y="5431452"/>
            <a:ext cx="4115886" cy="679766"/>
          </a:xfrm>
          <a:prstGeom prst="rect">
            <a:avLst/>
          </a:prstGeom>
        </p:spPr>
        <p:txBody>
          <a:bodyPr vert="horz" wrap="square" lIns="0" tIns="95024" rIns="0" bIns="0" rtlCol="0">
            <a:spAutoFit/>
          </a:bodyPr>
          <a:lstStyle/>
          <a:p>
            <a:pPr marR="925252" algn="r">
              <a:spcBef>
                <a:spcPts val="748"/>
              </a:spcBef>
              <a:tabLst>
                <a:tab pos="339911" algn="l"/>
              </a:tabLst>
            </a:pPr>
            <a:r>
              <a:rPr sz="1838" spc="9" dirty="0">
                <a:latin typeface="Symbol"/>
                <a:cs typeface="Symbol"/>
              </a:rPr>
              <a:t></a:t>
            </a:r>
            <a:r>
              <a:rPr sz="1838" spc="9" dirty="0">
                <a:latin typeface="Times New Roman"/>
                <a:cs typeface="Times New Roman"/>
              </a:rPr>
              <a:t>	</a:t>
            </a:r>
            <a:r>
              <a:rPr sz="1838" spc="9" dirty="0">
                <a:latin typeface="Symbol"/>
                <a:cs typeface="Symbol"/>
              </a:rPr>
              <a:t></a:t>
            </a:r>
            <a:endParaRPr sz="1838">
              <a:latin typeface="Symbol"/>
              <a:cs typeface="Symbol"/>
            </a:endParaRPr>
          </a:p>
          <a:p>
            <a:pPr marL="10860">
              <a:spcBef>
                <a:spcPts val="530"/>
              </a:spcBef>
            </a:pPr>
            <a:r>
              <a:rPr sz="1539" spc="-4" dirty="0">
                <a:solidFill>
                  <a:srgbClr val="FF0000"/>
                </a:solidFill>
                <a:latin typeface="Calibri"/>
                <a:cs typeface="Calibri"/>
              </a:rPr>
              <a:t>What </a:t>
            </a:r>
            <a:r>
              <a:rPr sz="1539" dirty="0">
                <a:solidFill>
                  <a:srgbClr val="FF0000"/>
                </a:solidFill>
                <a:latin typeface="Calibri"/>
                <a:cs typeface="Calibri"/>
              </a:rPr>
              <a:t>happens </a:t>
            </a:r>
            <a:r>
              <a:rPr sz="1539" spc="-13" dirty="0">
                <a:solidFill>
                  <a:srgbClr val="FF0000"/>
                </a:solidFill>
                <a:latin typeface="Calibri"/>
                <a:cs typeface="Calibri"/>
              </a:rPr>
              <a:t>to </a:t>
            </a:r>
            <a:r>
              <a:rPr sz="1539" spc="-4" dirty="0">
                <a:solidFill>
                  <a:srgbClr val="FF0000"/>
                </a:solidFill>
                <a:latin typeface="Calibri"/>
                <a:cs typeface="Calibri"/>
              </a:rPr>
              <a:t>the P‐matrix, </a:t>
            </a:r>
            <a:r>
              <a:rPr sz="1539" dirty="0">
                <a:solidFill>
                  <a:srgbClr val="FF0000"/>
                </a:solidFill>
                <a:latin typeface="Calibri"/>
                <a:cs typeface="Calibri"/>
              </a:rPr>
              <a:t>if t is assumed</a:t>
            </a:r>
            <a:r>
              <a:rPr sz="1539" spc="-13" dirty="0">
                <a:solidFill>
                  <a:srgbClr val="FF0000"/>
                </a:solidFill>
                <a:latin typeface="Calibri"/>
                <a:cs typeface="Calibri"/>
              </a:rPr>
              <a:t> </a:t>
            </a:r>
            <a:r>
              <a:rPr sz="1539" spc="-17" dirty="0">
                <a:solidFill>
                  <a:srgbClr val="FF0000"/>
                </a:solidFill>
                <a:latin typeface="Calibri"/>
                <a:cs typeface="Calibri"/>
              </a:rPr>
              <a:t>zero?</a:t>
            </a:r>
            <a:endParaRPr sz="1539">
              <a:latin typeface="Calibri"/>
              <a:cs typeface="Calibri"/>
            </a:endParaRPr>
          </a:p>
        </p:txBody>
      </p:sp>
      <p:sp>
        <p:nvSpPr>
          <p:cNvPr id="16" name="object 16"/>
          <p:cNvSpPr/>
          <p:nvPr/>
        </p:nvSpPr>
        <p:spPr>
          <a:xfrm>
            <a:off x="1419011" y="1950807"/>
            <a:ext cx="2108309" cy="2097529"/>
          </a:xfrm>
          <a:prstGeom prst="rect">
            <a:avLst/>
          </a:prstGeom>
          <a:blipFill>
            <a:blip r:embed="rId2" cstate="print"/>
            <a:stretch>
              <a:fillRect/>
            </a:stretch>
          </a:blipFill>
        </p:spPr>
        <p:txBody>
          <a:bodyPr wrap="square" lIns="0" tIns="0" rIns="0" bIns="0" rtlCol="0"/>
          <a:lstStyle/>
          <a:p>
            <a:endParaRPr sz="1539"/>
          </a:p>
        </p:txBody>
      </p:sp>
      <p:sp>
        <p:nvSpPr>
          <p:cNvPr id="17" name="object 17"/>
          <p:cNvSpPr/>
          <p:nvPr/>
        </p:nvSpPr>
        <p:spPr>
          <a:xfrm>
            <a:off x="4138160" y="2872215"/>
            <a:ext cx="4251633" cy="1393102"/>
          </a:xfrm>
          <a:prstGeom prst="rect">
            <a:avLst/>
          </a:prstGeom>
          <a:blipFill>
            <a:blip r:embed="rId3" cstate="print"/>
            <a:stretch>
              <a:fillRect/>
            </a:stretch>
          </a:blipFill>
        </p:spPr>
        <p:txBody>
          <a:bodyPr wrap="square" lIns="0" tIns="0" rIns="0" bIns="0" rtlCol="0"/>
          <a:lstStyle/>
          <a:p>
            <a:endParaRPr sz="1539"/>
          </a:p>
        </p:txBody>
      </p:sp>
      <p:sp>
        <p:nvSpPr>
          <p:cNvPr id="18" name="object 18"/>
          <p:cNvSpPr/>
          <p:nvPr/>
        </p:nvSpPr>
        <p:spPr>
          <a:xfrm>
            <a:off x="5005369" y="1641656"/>
            <a:ext cx="2175483" cy="1084362"/>
          </a:xfrm>
          <a:prstGeom prst="rect">
            <a:avLst/>
          </a:prstGeom>
          <a:blipFill>
            <a:blip r:embed="rId4" cstate="print"/>
            <a:stretch>
              <a:fillRect/>
            </a:stretch>
          </a:blipFill>
        </p:spPr>
        <p:txBody>
          <a:bodyPr wrap="square" lIns="0" tIns="0" rIns="0" bIns="0" rtlCol="0"/>
          <a:lstStyle/>
          <a:p>
            <a:endParaRPr sz="1539"/>
          </a:p>
        </p:txBody>
      </p:sp>
      <p:sp>
        <p:nvSpPr>
          <p:cNvPr id="19" name="object 19"/>
          <p:cNvSpPr txBox="1"/>
          <p:nvPr/>
        </p:nvSpPr>
        <p:spPr>
          <a:xfrm>
            <a:off x="4162461" y="4871624"/>
            <a:ext cx="1594227" cy="297090"/>
          </a:xfrm>
          <a:prstGeom prst="rect">
            <a:avLst/>
          </a:prstGeom>
        </p:spPr>
        <p:txBody>
          <a:bodyPr vert="horz" wrap="square" lIns="0" tIns="14118" rIns="0" bIns="0" rtlCol="0">
            <a:spAutoFit/>
          </a:bodyPr>
          <a:lstStyle/>
          <a:p>
            <a:pPr marL="10860">
              <a:spcBef>
                <a:spcPts val="111"/>
              </a:spcBef>
            </a:pPr>
            <a:r>
              <a:rPr sz="1838" spc="17" dirty="0">
                <a:latin typeface="Symbol"/>
                <a:cs typeface="Symbol"/>
              </a:rPr>
              <a:t></a:t>
            </a:r>
            <a:r>
              <a:rPr sz="1838" spc="-4" dirty="0">
                <a:latin typeface="Times New Roman"/>
                <a:cs typeface="Times New Roman"/>
              </a:rPr>
              <a:t> </a:t>
            </a:r>
            <a:r>
              <a:rPr sz="1838" i="1" spc="17" dirty="0">
                <a:latin typeface="Times New Roman"/>
                <a:cs typeface="Times New Roman"/>
              </a:rPr>
              <a:t>KRK</a:t>
            </a:r>
            <a:r>
              <a:rPr sz="1838" i="1" spc="-184" dirty="0">
                <a:latin typeface="Times New Roman"/>
                <a:cs typeface="Times New Roman"/>
              </a:rPr>
              <a:t> </a:t>
            </a:r>
            <a:r>
              <a:rPr sz="1603" spc="-32" baseline="42222" dirty="0">
                <a:latin typeface="Symbol"/>
                <a:cs typeface="Symbol"/>
              </a:rPr>
              <a:t></a:t>
            </a:r>
            <a:r>
              <a:rPr sz="1603" spc="-32" baseline="42222" dirty="0">
                <a:latin typeface="Times New Roman"/>
                <a:cs typeface="Times New Roman"/>
              </a:rPr>
              <a:t>1</a:t>
            </a:r>
            <a:r>
              <a:rPr sz="1603" spc="-257" baseline="42222" dirty="0">
                <a:latin typeface="Times New Roman"/>
                <a:cs typeface="Times New Roman"/>
              </a:rPr>
              <a:t> </a:t>
            </a:r>
            <a:r>
              <a:rPr sz="1838" i="1" spc="30" dirty="0">
                <a:latin typeface="Times New Roman"/>
                <a:cs typeface="Times New Roman"/>
              </a:rPr>
              <a:t>x</a:t>
            </a:r>
            <a:r>
              <a:rPr sz="1838" spc="30" dirty="0">
                <a:latin typeface="Times New Roman"/>
                <a:cs typeface="Times New Roman"/>
              </a:rPr>
              <a:t>'</a:t>
            </a:r>
            <a:r>
              <a:rPr sz="1838" spc="-282" dirty="0">
                <a:latin typeface="Times New Roman"/>
                <a:cs typeface="Times New Roman"/>
              </a:rPr>
              <a:t> </a:t>
            </a:r>
            <a:r>
              <a:rPr sz="1838" spc="13" dirty="0">
                <a:latin typeface="Symbol"/>
                <a:cs typeface="Symbol"/>
              </a:rPr>
              <a:t></a:t>
            </a:r>
            <a:r>
              <a:rPr sz="1838" spc="17" dirty="0">
                <a:latin typeface="Times New Roman"/>
                <a:cs typeface="Times New Roman"/>
              </a:rPr>
              <a:t> </a:t>
            </a:r>
            <a:r>
              <a:rPr sz="1838" i="1" spc="21" dirty="0">
                <a:latin typeface="Times New Roman"/>
                <a:cs typeface="Times New Roman"/>
              </a:rPr>
              <a:t>Hx</a:t>
            </a:r>
            <a:r>
              <a:rPr sz="1838" spc="21" dirty="0">
                <a:latin typeface="Times New Roman"/>
                <a:cs typeface="Times New Roman"/>
              </a:rPr>
              <a:t>'</a:t>
            </a:r>
            <a:endParaRPr sz="1838">
              <a:latin typeface="Times New Roman"/>
              <a:cs typeface="Times New Roman"/>
            </a:endParaRPr>
          </a:p>
        </p:txBody>
      </p:sp>
      <p:sp>
        <p:nvSpPr>
          <p:cNvPr id="20" name="object 20"/>
          <p:cNvSpPr txBox="1"/>
          <p:nvPr/>
        </p:nvSpPr>
        <p:spPr>
          <a:xfrm>
            <a:off x="859563" y="4846658"/>
            <a:ext cx="2857229" cy="389843"/>
          </a:xfrm>
          <a:prstGeom prst="rect">
            <a:avLst/>
          </a:prstGeom>
        </p:spPr>
        <p:txBody>
          <a:bodyPr vert="horz" wrap="square" lIns="0" tIns="14661" rIns="0" bIns="0" rtlCol="0">
            <a:spAutoFit/>
          </a:bodyPr>
          <a:lstStyle/>
          <a:p>
            <a:pPr marL="10860">
              <a:spcBef>
                <a:spcPts val="115"/>
              </a:spcBef>
              <a:tabLst>
                <a:tab pos="1817925" algn="l"/>
              </a:tabLst>
            </a:pPr>
            <a:r>
              <a:rPr sz="2437" spc="-141" dirty="0">
                <a:latin typeface="Symbol"/>
                <a:cs typeface="Symbol"/>
              </a:rPr>
              <a:t></a:t>
            </a:r>
            <a:r>
              <a:rPr sz="1838" i="1" spc="26" dirty="0">
                <a:latin typeface="Times New Roman"/>
                <a:cs typeface="Times New Roman"/>
              </a:rPr>
              <a:t>x</a:t>
            </a:r>
            <a:r>
              <a:rPr sz="1838" spc="4" dirty="0">
                <a:latin typeface="Times New Roman"/>
                <a:cs typeface="Times New Roman"/>
              </a:rPr>
              <a:t>,</a:t>
            </a:r>
            <a:r>
              <a:rPr sz="1838" spc="-51" dirty="0">
                <a:latin typeface="Times New Roman"/>
                <a:cs typeface="Times New Roman"/>
              </a:rPr>
              <a:t> </a:t>
            </a:r>
            <a:r>
              <a:rPr sz="1838" i="1" spc="60" dirty="0">
                <a:latin typeface="Times New Roman"/>
                <a:cs typeface="Times New Roman"/>
              </a:rPr>
              <a:t>y</a:t>
            </a:r>
            <a:r>
              <a:rPr sz="1838" spc="-171" dirty="0">
                <a:latin typeface="Times New Roman"/>
                <a:cs typeface="Times New Roman"/>
              </a:rPr>
              <a:t>,</a:t>
            </a:r>
            <a:r>
              <a:rPr sz="1838" spc="-77" dirty="0">
                <a:latin typeface="Times New Roman"/>
                <a:cs typeface="Times New Roman"/>
              </a:rPr>
              <a:t>1</a:t>
            </a:r>
            <a:r>
              <a:rPr sz="2437" spc="-325" dirty="0">
                <a:latin typeface="Symbol"/>
                <a:cs typeface="Symbol"/>
              </a:rPr>
              <a:t></a:t>
            </a:r>
            <a:r>
              <a:rPr sz="1603" i="1" spc="13" baseline="51111" dirty="0">
                <a:latin typeface="Times New Roman"/>
                <a:cs typeface="Times New Roman"/>
              </a:rPr>
              <a:t>T</a:t>
            </a:r>
            <a:r>
              <a:rPr sz="1603" i="1" baseline="51111" dirty="0">
                <a:latin typeface="Times New Roman"/>
                <a:cs typeface="Times New Roman"/>
              </a:rPr>
              <a:t>  </a:t>
            </a:r>
            <a:r>
              <a:rPr sz="1603" i="1" spc="-57" baseline="51111" dirty="0">
                <a:latin typeface="Times New Roman"/>
                <a:cs typeface="Times New Roman"/>
              </a:rPr>
              <a:t> </a:t>
            </a:r>
            <a:r>
              <a:rPr sz="1838" spc="17" dirty="0">
                <a:latin typeface="Symbol"/>
                <a:cs typeface="Symbol"/>
              </a:rPr>
              <a:t></a:t>
            </a:r>
            <a:r>
              <a:rPr sz="1838" spc="60" dirty="0">
                <a:latin typeface="Times New Roman"/>
                <a:cs typeface="Times New Roman"/>
              </a:rPr>
              <a:t> </a:t>
            </a:r>
            <a:r>
              <a:rPr sz="1838" i="1" spc="13" dirty="0">
                <a:latin typeface="Times New Roman"/>
                <a:cs typeface="Times New Roman"/>
              </a:rPr>
              <a:t>x</a:t>
            </a:r>
            <a:r>
              <a:rPr sz="1838" i="1" spc="-60" dirty="0">
                <a:latin typeface="Times New Roman"/>
                <a:cs typeface="Times New Roman"/>
              </a:rPr>
              <a:t> </a:t>
            </a:r>
            <a:r>
              <a:rPr sz="1838" spc="21" dirty="0">
                <a:latin typeface="Symbol"/>
                <a:cs typeface="Symbol"/>
              </a:rPr>
              <a:t></a:t>
            </a:r>
            <a:r>
              <a:rPr sz="1838" spc="17" dirty="0">
                <a:latin typeface="Times New Roman"/>
                <a:cs typeface="Times New Roman"/>
              </a:rPr>
              <a:t> </a:t>
            </a:r>
            <a:r>
              <a:rPr sz="1838" i="1" spc="17" dirty="0">
                <a:latin typeface="Times New Roman"/>
                <a:cs typeface="Times New Roman"/>
              </a:rPr>
              <a:t>PX</a:t>
            </a:r>
            <a:r>
              <a:rPr sz="1838" i="1" dirty="0">
                <a:latin typeface="Times New Roman"/>
                <a:cs typeface="Times New Roman"/>
              </a:rPr>
              <a:t>	</a:t>
            </a:r>
            <a:r>
              <a:rPr sz="2758" spc="19" baseline="1291" dirty="0">
                <a:latin typeface="Symbol"/>
                <a:cs typeface="Symbol"/>
              </a:rPr>
              <a:t></a:t>
            </a:r>
            <a:r>
              <a:rPr sz="2758" spc="38" baseline="1291" dirty="0">
                <a:latin typeface="Times New Roman"/>
                <a:cs typeface="Times New Roman"/>
              </a:rPr>
              <a:t> </a:t>
            </a:r>
            <a:r>
              <a:rPr sz="2758" i="1" spc="26" baseline="1291" dirty="0">
                <a:latin typeface="Times New Roman"/>
                <a:cs typeface="Times New Roman"/>
              </a:rPr>
              <a:t>K</a:t>
            </a:r>
            <a:r>
              <a:rPr sz="2758" i="1" spc="-371" baseline="1291" dirty="0">
                <a:latin typeface="Times New Roman"/>
                <a:cs typeface="Times New Roman"/>
              </a:rPr>
              <a:t> </a:t>
            </a:r>
            <a:r>
              <a:rPr sz="2437" spc="-235" dirty="0">
                <a:latin typeface="Symbol"/>
                <a:cs typeface="Symbol"/>
              </a:rPr>
              <a:t></a:t>
            </a:r>
            <a:r>
              <a:rPr sz="2758" i="1" spc="13" baseline="1291" dirty="0">
                <a:latin typeface="Times New Roman"/>
                <a:cs typeface="Times New Roman"/>
              </a:rPr>
              <a:t>r</a:t>
            </a:r>
            <a:r>
              <a:rPr sz="2758" i="1" spc="-263" baseline="1291" dirty="0">
                <a:latin typeface="Times New Roman"/>
                <a:cs typeface="Times New Roman"/>
              </a:rPr>
              <a:t> </a:t>
            </a:r>
            <a:r>
              <a:rPr sz="2758" i="1" spc="13" baseline="1291" dirty="0">
                <a:latin typeface="Times New Roman"/>
                <a:cs typeface="Times New Roman"/>
              </a:rPr>
              <a:t>r</a:t>
            </a:r>
            <a:r>
              <a:rPr sz="2758" i="1" spc="44" baseline="1291" dirty="0">
                <a:latin typeface="Times New Roman"/>
                <a:cs typeface="Times New Roman"/>
              </a:rPr>
              <a:t> </a:t>
            </a:r>
            <a:r>
              <a:rPr sz="2758" i="1" spc="13" baseline="1291" dirty="0">
                <a:latin typeface="Times New Roman"/>
                <a:cs typeface="Times New Roman"/>
              </a:rPr>
              <a:t>r</a:t>
            </a:r>
            <a:r>
              <a:rPr sz="2758" i="1" spc="-147" baseline="1291" dirty="0">
                <a:latin typeface="Times New Roman"/>
                <a:cs typeface="Times New Roman"/>
              </a:rPr>
              <a:t> </a:t>
            </a:r>
            <a:r>
              <a:rPr sz="2758" i="1" spc="6" baseline="1291" dirty="0">
                <a:latin typeface="Times New Roman"/>
                <a:cs typeface="Times New Roman"/>
              </a:rPr>
              <a:t>t</a:t>
            </a:r>
            <a:r>
              <a:rPr sz="2758" i="1" spc="-416" baseline="1291" dirty="0">
                <a:latin typeface="Times New Roman"/>
                <a:cs typeface="Times New Roman"/>
              </a:rPr>
              <a:t> </a:t>
            </a:r>
            <a:r>
              <a:rPr sz="2437" spc="-359" dirty="0">
                <a:latin typeface="Symbol"/>
                <a:cs typeface="Symbol"/>
              </a:rPr>
              <a:t></a:t>
            </a:r>
            <a:endParaRPr sz="2437">
              <a:latin typeface="Symbol"/>
              <a:cs typeface="Symbol"/>
            </a:endParaRPr>
          </a:p>
        </p:txBody>
      </p:sp>
      <p:sp>
        <p:nvSpPr>
          <p:cNvPr id="3" name="Rectangle 2">
            <a:extLst>
              <a:ext uri="{FF2B5EF4-FFF2-40B4-BE49-F238E27FC236}">
                <a16:creationId xmlns:a16="http://schemas.microsoft.com/office/drawing/2014/main" id="{25092CF8-9E3F-429B-B429-14791D20BD85}"/>
              </a:ext>
            </a:extLst>
          </p:cNvPr>
          <p:cNvSpPr/>
          <p:nvPr/>
        </p:nvSpPr>
        <p:spPr>
          <a:xfrm>
            <a:off x="328422" y="4076173"/>
            <a:ext cx="2643378" cy="781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Stitching images with only rotation no translation </a:t>
            </a:r>
          </a:p>
        </p:txBody>
      </p:sp>
      <p:sp>
        <p:nvSpPr>
          <p:cNvPr id="21" name="Rectangle 20">
            <a:extLst>
              <a:ext uri="{FF2B5EF4-FFF2-40B4-BE49-F238E27FC236}">
                <a16:creationId xmlns:a16="http://schemas.microsoft.com/office/drawing/2014/main" id="{B4F9C9E8-A95A-4CAA-ABE5-1084D569791E}"/>
              </a:ext>
            </a:extLst>
          </p:cNvPr>
          <p:cNvSpPr/>
          <p:nvPr/>
        </p:nvSpPr>
        <p:spPr>
          <a:xfrm>
            <a:off x="5643372" y="5330049"/>
            <a:ext cx="2643378" cy="781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introduced last column because of translation</a:t>
            </a:r>
          </a:p>
        </p:txBody>
      </p:sp>
      <p:sp>
        <p:nvSpPr>
          <p:cNvPr id="2" name="Date Placeholder 1">
            <a:extLst>
              <a:ext uri="{FF2B5EF4-FFF2-40B4-BE49-F238E27FC236}">
                <a16:creationId xmlns:a16="http://schemas.microsoft.com/office/drawing/2014/main" id="{425A8E5F-1C23-4E40-9986-8BA10B44C2CB}"/>
              </a:ext>
            </a:extLst>
          </p:cNvPr>
          <p:cNvSpPr>
            <a:spLocks noGrp="1"/>
          </p:cNvSpPr>
          <p:nvPr>
            <p:ph type="dt" sz="half" idx="10"/>
          </p:nvPr>
        </p:nvSpPr>
        <p:spPr/>
        <p:txBody>
          <a:bodyPr/>
          <a:lstStyle/>
          <a:p>
            <a:r>
              <a:rPr lang="en-US"/>
              <a:t>2/15/2022</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a:extLst>
              <a:ext uri="{FF2B5EF4-FFF2-40B4-BE49-F238E27FC236}">
                <a16:creationId xmlns:a16="http://schemas.microsoft.com/office/drawing/2014/main" id="{F4A4AAC4-EEDD-4C34-9720-C2F86D09763A}"/>
              </a:ext>
            </a:extLst>
          </p:cNvPr>
          <p:cNvSpPr>
            <a:spLocks noGrp="1" noChangeArrowheads="1"/>
          </p:cNvSpPr>
          <p:nvPr>
            <p:ph type="title"/>
          </p:nvPr>
        </p:nvSpPr>
        <p:spPr>
          <a:xfrm>
            <a:off x="215695" y="31955"/>
            <a:ext cx="8515350" cy="845139"/>
          </a:xfrm>
        </p:spPr>
        <p:txBody>
          <a:bodyPr>
            <a:normAutofit/>
          </a:bodyPr>
          <a:lstStyle/>
          <a:p>
            <a:r>
              <a:rPr lang="en-US" altLang="en-US" sz="4000" dirty="0"/>
              <a:t>Find </a:t>
            </a:r>
            <a:r>
              <a:rPr lang="en-US" altLang="en-US" sz="4000" dirty="0" err="1"/>
              <a:t>Homography</a:t>
            </a:r>
            <a:r>
              <a:rPr lang="en-US" altLang="en-US" sz="4000" dirty="0"/>
              <a:t> Between Two Scenes</a:t>
            </a:r>
          </a:p>
        </p:txBody>
      </p:sp>
      <p:sp>
        <p:nvSpPr>
          <p:cNvPr id="330755" name="Rectangle 3">
            <a:extLst>
              <a:ext uri="{FF2B5EF4-FFF2-40B4-BE49-F238E27FC236}">
                <a16:creationId xmlns:a16="http://schemas.microsoft.com/office/drawing/2014/main" id="{5AC3521A-7CCB-487D-A88D-AB5560CF2E49}"/>
              </a:ext>
            </a:extLst>
          </p:cNvPr>
          <p:cNvSpPr>
            <a:spLocks noGrp="1" noChangeArrowheads="1"/>
          </p:cNvSpPr>
          <p:nvPr>
            <p:ph type="body" idx="1"/>
          </p:nvPr>
        </p:nvSpPr>
        <p:spPr/>
        <p:txBody>
          <a:bodyPr/>
          <a:lstStyle/>
          <a:p>
            <a:endParaRPr lang="en-US" altLang="en-US"/>
          </a:p>
          <a:p>
            <a:endParaRPr lang="en-US" altLang="en-US"/>
          </a:p>
        </p:txBody>
      </p:sp>
      <p:graphicFrame>
        <p:nvGraphicFramePr>
          <p:cNvPr id="330756" name="Object 4">
            <a:extLst>
              <a:ext uri="{FF2B5EF4-FFF2-40B4-BE49-F238E27FC236}">
                <a16:creationId xmlns:a16="http://schemas.microsoft.com/office/drawing/2014/main" id="{5F04E482-7AA7-4E73-91BB-70552DE31C14}"/>
              </a:ext>
            </a:extLst>
          </p:cNvPr>
          <p:cNvGraphicFramePr>
            <a:graphicFrameLocks noChangeAspect="1"/>
          </p:cNvGraphicFramePr>
          <p:nvPr>
            <p:extLst>
              <p:ext uri="{D42A27DB-BD31-4B8C-83A1-F6EECF244321}">
                <p14:modId xmlns:p14="http://schemas.microsoft.com/office/powerpoint/2010/main" val="4106790650"/>
              </p:ext>
            </p:extLst>
          </p:nvPr>
        </p:nvGraphicFramePr>
        <p:xfrm>
          <a:off x="744537" y="877094"/>
          <a:ext cx="3082925" cy="3124200"/>
        </p:xfrm>
        <a:graphic>
          <a:graphicData uri="http://schemas.openxmlformats.org/presentationml/2006/ole">
            <mc:AlternateContent xmlns:mc="http://schemas.openxmlformats.org/markup-compatibility/2006">
              <mc:Choice xmlns:v="urn:schemas-microsoft-com:vml" Requires="v">
                <p:oleObj spid="_x0000_s1034" name="Photo Editor Photo" r:id="rId3" imgW="5106113" imgH="5172797" progId="MSPhotoEd.3">
                  <p:embed/>
                </p:oleObj>
              </mc:Choice>
              <mc:Fallback>
                <p:oleObj name="Photo Editor Photo" r:id="rId3" imgW="5106113" imgH="5172797" progId="MSPhotoEd.3">
                  <p:embed/>
                  <p:pic>
                    <p:nvPicPr>
                      <p:cNvPr id="330756" name="Object 4">
                        <a:extLst>
                          <a:ext uri="{FF2B5EF4-FFF2-40B4-BE49-F238E27FC236}">
                            <a16:creationId xmlns:a16="http://schemas.microsoft.com/office/drawing/2014/main" id="{5F04E482-7AA7-4E73-91BB-70552DE31C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537" y="877094"/>
                        <a:ext cx="3082925"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0759" name="Object 7">
            <a:extLst>
              <a:ext uri="{FF2B5EF4-FFF2-40B4-BE49-F238E27FC236}">
                <a16:creationId xmlns:a16="http://schemas.microsoft.com/office/drawing/2014/main" id="{9B64EBCC-90D0-49A2-AC46-B21C47F0C7F7}"/>
              </a:ext>
            </a:extLst>
          </p:cNvPr>
          <p:cNvGraphicFramePr>
            <a:graphicFrameLocks noChangeAspect="1"/>
          </p:cNvGraphicFramePr>
          <p:nvPr>
            <p:extLst>
              <p:ext uri="{D42A27DB-BD31-4B8C-83A1-F6EECF244321}">
                <p14:modId xmlns:p14="http://schemas.microsoft.com/office/powerpoint/2010/main" val="522744081"/>
              </p:ext>
            </p:extLst>
          </p:nvPr>
        </p:nvGraphicFramePr>
        <p:xfrm>
          <a:off x="4065282" y="855664"/>
          <a:ext cx="3082925" cy="3124200"/>
        </p:xfrm>
        <a:graphic>
          <a:graphicData uri="http://schemas.openxmlformats.org/presentationml/2006/ole">
            <mc:AlternateContent xmlns:mc="http://schemas.openxmlformats.org/markup-compatibility/2006">
              <mc:Choice xmlns:v="urn:schemas-microsoft-com:vml" Requires="v">
                <p:oleObj spid="_x0000_s1035" name="Photo Editor Photo" r:id="rId5" imgW="5106113" imgH="5172797" progId="MSPhotoEd.3">
                  <p:embed/>
                </p:oleObj>
              </mc:Choice>
              <mc:Fallback>
                <p:oleObj name="Photo Editor Photo" r:id="rId5" imgW="5106113" imgH="5172797" progId="MSPhotoEd.3">
                  <p:embed/>
                  <p:pic>
                    <p:nvPicPr>
                      <p:cNvPr id="330759" name="Object 7">
                        <a:extLst>
                          <a:ext uri="{FF2B5EF4-FFF2-40B4-BE49-F238E27FC236}">
                            <a16:creationId xmlns:a16="http://schemas.microsoft.com/office/drawing/2014/main" id="{9B64EBCC-90D0-49A2-AC46-B21C47F0C7F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5282" y="855664"/>
                        <a:ext cx="3082925"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0765" name="Oval 13">
            <a:extLst>
              <a:ext uri="{FF2B5EF4-FFF2-40B4-BE49-F238E27FC236}">
                <a16:creationId xmlns:a16="http://schemas.microsoft.com/office/drawing/2014/main" id="{46184241-B229-45B8-8F1D-8A5C092AEBEF}"/>
              </a:ext>
            </a:extLst>
          </p:cNvPr>
          <p:cNvSpPr>
            <a:spLocks noChangeArrowheads="1"/>
          </p:cNvSpPr>
          <p:nvPr/>
        </p:nvSpPr>
        <p:spPr bwMode="auto">
          <a:xfrm>
            <a:off x="1166813" y="3895725"/>
            <a:ext cx="76200" cy="76200"/>
          </a:xfrm>
          <a:prstGeom prst="ellipse">
            <a:avLst/>
          </a:prstGeom>
          <a:solidFill>
            <a:srgbClr val="33CC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0766" name="Oval 14">
            <a:extLst>
              <a:ext uri="{FF2B5EF4-FFF2-40B4-BE49-F238E27FC236}">
                <a16:creationId xmlns:a16="http://schemas.microsoft.com/office/drawing/2014/main" id="{ACD27B40-1CD8-4E12-850B-DAA72B5967E0}"/>
              </a:ext>
            </a:extLst>
          </p:cNvPr>
          <p:cNvSpPr>
            <a:spLocks noChangeArrowheads="1"/>
          </p:cNvSpPr>
          <p:nvPr/>
        </p:nvSpPr>
        <p:spPr bwMode="auto">
          <a:xfrm>
            <a:off x="1995488" y="3390900"/>
            <a:ext cx="76200" cy="762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0767" name="Oval 15">
            <a:extLst>
              <a:ext uri="{FF2B5EF4-FFF2-40B4-BE49-F238E27FC236}">
                <a16:creationId xmlns:a16="http://schemas.microsoft.com/office/drawing/2014/main" id="{E4AC14BC-12BB-43F7-94C4-CC60EBAF9955}"/>
              </a:ext>
            </a:extLst>
          </p:cNvPr>
          <p:cNvSpPr>
            <a:spLocks noChangeArrowheads="1"/>
          </p:cNvSpPr>
          <p:nvPr/>
        </p:nvSpPr>
        <p:spPr bwMode="auto">
          <a:xfrm>
            <a:off x="1238250" y="3438525"/>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0768" name="Oval 16">
            <a:extLst>
              <a:ext uri="{FF2B5EF4-FFF2-40B4-BE49-F238E27FC236}">
                <a16:creationId xmlns:a16="http://schemas.microsoft.com/office/drawing/2014/main" id="{A446AD02-3E10-429B-BA80-63F2F3DF5147}"/>
              </a:ext>
            </a:extLst>
          </p:cNvPr>
          <p:cNvSpPr>
            <a:spLocks noChangeArrowheads="1"/>
          </p:cNvSpPr>
          <p:nvPr/>
        </p:nvSpPr>
        <p:spPr bwMode="auto">
          <a:xfrm>
            <a:off x="2209800" y="3819525"/>
            <a:ext cx="76200" cy="762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0769" name="Oval 17">
            <a:extLst>
              <a:ext uri="{FF2B5EF4-FFF2-40B4-BE49-F238E27FC236}">
                <a16:creationId xmlns:a16="http://schemas.microsoft.com/office/drawing/2014/main" id="{BB490CA6-A705-4C23-8469-F767271579B3}"/>
              </a:ext>
            </a:extLst>
          </p:cNvPr>
          <p:cNvSpPr>
            <a:spLocks noChangeArrowheads="1"/>
          </p:cNvSpPr>
          <p:nvPr/>
        </p:nvSpPr>
        <p:spPr bwMode="auto">
          <a:xfrm>
            <a:off x="4819650" y="3917950"/>
            <a:ext cx="76200" cy="76200"/>
          </a:xfrm>
          <a:prstGeom prst="ellipse">
            <a:avLst/>
          </a:prstGeom>
          <a:solidFill>
            <a:srgbClr val="33CC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0770" name="Oval 18">
            <a:extLst>
              <a:ext uri="{FF2B5EF4-FFF2-40B4-BE49-F238E27FC236}">
                <a16:creationId xmlns:a16="http://schemas.microsoft.com/office/drawing/2014/main" id="{82EA197B-6147-45DA-939A-1FB0BBF4EE9C}"/>
              </a:ext>
            </a:extLst>
          </p:cNvPr>
          <p:cNvSpPr>
            <a:spLocks noChangeArrowheads="1"/>
          </p:cNvSpPr>
          <p:nvPr/>
        </p:nvSpPr>
        <p:spPr bwMode="auto">
          <a:xfrm>
            <a:off x="5776913" y="3213100"/>
            <a:ext cx="76200" cy="762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0771" name="Oval 19">
            <a:extLst>
              <a:ext uri="{FF2B5EF4-FFF2-40B4-BE49-F238E27FC236}">
                <a16:creationId xmlns:a16="http://schemas.microsoft.com/office/drawing/2014/main" id="{64AC453A-6108-4777-B078-97877274A182}"/>
              </a:ext>
            </a:extLst>
          </p:cNvPr>
          <p:cNvSpPr>
            <a:spLocks noChangeArrowheads="1"/>
          </p:cNvSpPr>
          <p:nvPr/>
        </p:nvSpPr>
        <p:spPr bwMode="auto">
          <a:xfrm>
            <a:off x="4829175" y="32131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0772" name="Oval 20">
            <a:extLst>
              <a:ext uri="{FF2B5EF4-FFF2-40B4-BE49-F238E27FC236}">
                <a16:creationId xmlns:a16="http://schemas.microsoft.com/office/drawing/2014/main" id="{39F814DB-845F-4F43-B9D2-FC2FE3D98DD7}"/>
              </a:ext>
            </a:extLst>
          </p:cNvPr>
          <p:cNvSpPr>
            <a:spLocks noChangeArrowheads="1"/>
          </p:cNvSpPr>
          <p:nvPr/>
        </p:nvSpPr>
        <p:spPr bwMode="auto">
          <a:xfrm>
            <a:off x="5781675" y="3917950"/>
            <a:ext cx="76200" cy="762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0773" name="Rectangle 21">
            <a:extLst>
              <a:ext uri="{FF2B5EF4-FFF2-40B4-BE49-F238E27FC236}">
                <a16:creationId xmlns:a16="http://schemas.microsoft.com/office/drawing/2014/main" id="{04404DAD-165E-46A4-AB71-082D9217ACA2}"/>
              </a:ext>
            </a:extLst>
          </p:cNvPr>
          <p:cNvSpPr>
            <a:spLocks noChangeArrowheads="1"/>
          </p:cNvSpPr>
          <p:nvPr/>
        </p:nvSpPr>
        <p:spPr bwMode="auto">
          <a:xfrm>
            <a:off x="685800" y="4114800"/>
            <a:ext cx="77724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altLang="en-US">
                <a:latin typeface="Arial" panose="020B0604020202020204" pitchFamily="34" charset="0"/>
              </a:rPr>
              <a:t>To unwarp (rectify) an image</a:t>
            </a:r>
          </a:p>
          <a:p>
            <a:pPr lvl="1">
              <a:spcBef>
                <a:spcPct val="20000"/>
              </a:spcBef>
              <a:buFontTx/>
              <a:buChar char="•"/>
            </a:pPr>
            <a:r>
              <a:rPr lang="en-US" altLang="en-US" sz="2000">
                <a:latin typeface="Arial" panose="020B0604020202020204" pitchFamily="34" charset="0"/>
              </a:rPr>
              <a:t>solve for homography </a:t>
            </a:r>
            <a:r>
              <a:rPr lang="en-US" altLang="en-US" sz="2000" b="1">
                <a:latin typeface="Arial" panose="020B0604020202020204" pitchFamily="34" charset="0"/>
              </a:rPr>
              <a:t>H</a:t>
            </a:r>
            <a:r>
              <a:rPr lang="en-US" altLang="en-US" sz="2000">
                <a:latin typeface="Arial" panose="020B0604020202020204" pitchFamily="34" charset="0"/>
              </a:rPr>
              <a:t> given </a:t>
            </a:r>
            <a:r>
              <a:rPr lang="en-US" altLang="en-US" sz="2000" b="1">
                <a:latin typeface="Arial" panose="020B0604020202020204" pitchFamily="34" charset="0"/>
              </a:rPr>
              <a:t>p</a:t>
            </a:r>
            <a:r>
              <a:rPr lang="en-US" altLang="en-US" sz="2000">
                <a:latin typeface="Arial" panose="020B0604020202020204" pitchFamily="34" charset="0"/>
              </a:rPr>
              <a:t> and </a:t>
            </a:r>
            <a:r>
              <a:rPr lang="en-US" altLang="en-US" sz="2000" b="1">
                <a:latin typeface="Arial" panose="020B0604020202020204" pitchFamily="34" charset="0"/>
              </a:rPr>
              <a:t>p’</a:t>
            </a:r>
          </a:p>
          <a:p>
            <a:pPr lvl="1">
              <a:spcBef>
                <a:spcPct val="20000"/>
              </a:spcBef>
              <a:buFontTx/>
              <a:buChar char="•"/>
            </a:pPr>
            <a:r>
              <a:rPr lang="en-US" altLang="en-US" sz="2000">
                <a:latin typeface="Arial" panose="020B0604020202020204" pitchFamily="34" charset="0"/>
              </a:rPr>
              <a:t>solve equations of the form:  w</a:t>
            </a:r>
            <a:r>
              <a:rPr lang="en-US" altLang="en-US" sz="2000" b="1">
                <a:latin typeface="Arial" panose="020B0604020202020204" pitchFamily="34" charset="0"/>
              </a:rPr>
              <a:t>p’</a:t>
            </a:r>
            <a:r>
              <a:rPr lang="en-US" altLang="en-US" sz="2000">
                <a:latin typeface="Arial" panose="020B0604020202020204" pitchFamily="34" charset="0"/>
              </a:rPr>
              <a:t> = </a:t>
            </a:r>
            <a:r>
              <a:rPr lang="en-US" altLang="en-US" sz="2000" b="1">
                <a:latin typeface="Arial" panose="020B0604020202020204" pitchFamily="34" charset="0"/>
              </a:rPr>
              <a:t>Hp</a:t>
            </a:r>
          </a:p>
          <a:p>
            <a:pPr lvl="2">
              <a:spcBef>
                <a:spcPct val="20000"/>
              </a:spcBef>
              <a:buFontTx/>
              <a:buChar char="–"/>
            </a:pPr>
            <a:r>
              <a:rPr lang="en-US" altLang="en-US" sz="1800">
                <a:latin typeface="Arial" panose="020B0604020202020204" pitchFamily="34" charset="0"/>
              </a:rPr>
              <a:t>linear in unknowns:  w and coefficients of </a:t>
            </a:r>
            <a:r>
              <a:rPr lang="en-US" altLang="en-US" sz="1800" b="1">
                <a:latin typeface="Arial" panose="020B0604020202020204" pitchFamily="34" charset="0"/>
              </a:rPr>
              <a:t>H</a:t>
            </a:r>
          </a:p>
          <a:p>
            <a:pPr lvl="2">
              <a:spcBef>
                <a:spcPct val="20000"/>
              </a:spcBef>
              <a:buFontTx/>
              <a:buChar char="–"/>
            </a:pPr>
            <a:r>
              <a:rPr lang="en-US" altLang="en-US" sz="1800">
                <a:latin typeface="Arial" panose="020B0604020202020204" pitchFamily="34" charset="0"/>
              </a:rPr>
              <a:t>H is defined up to an arbitrary scale factor</a:t>
            </a:r>
          </a:p>
          <a:p>
            <a:pPr lvl="2">
              <a:spcBef>
                <a:spcPct val="20000"/>
              </a:spcBef>
              <a:buFontTx/>
              <a:buChar char="–"/>
            </a:pPr>
            <a:r>
              <a:rPr lang="en-US" altLang="en-US" sz="1800">
                <a:latin typeface="Arial" panose="020B0604020202020204" pitchFamily="34" charset="0"/>
              </a:rPr>
              <a:t>how many points are necessary to solve for </a:t>
            </a:r>
            <a:r>
              <a:rPr lang="en-US" altLang="en-US" sz="1800" b="1">
                <a:latin typeface="Arial" panose="020B0604020202020204" pitchFamily="34" charset="0"/>
              </a:rPr>
              <a:t>H</a:t>
            </a:r>
            <a:r>
              <a:rPr lang="en-US" altLang="en-US" sz="1800">
                <a:latin typeface="Arial" panose="020B0604020202020204" pitchFamily="34" charset="0"/>
              </a:rPr>
              <a:t>?</a:t>
            </a:r>
            <a:endParaRPr lang="en-US" altLang="en-US" sz="2800" b="1">
              <a:latin typeface="Arial" panose="020B0604020202020204" pitchFamily="34" charset="0"/>
            </a:endParaRPr>
          </a:p>
        </p:txBody>
      </p:sp>
      <p:sp>
        <p:nvSpPr>
          <p:cNvPr id="330774" name="Text Box 22">
            <a:extLst>
              <a:ext uri="{FF2B5EF4-FFF2-40B4-BE49-F238E27FC236}">
                <a16:creationId xmlns:a16="http://schemas.microsoft.com/office/drawing/2014/main" id="{A8E5B629-B9A2-45E0-B10F-FE97E9F25758}"/>
              </a:ext>
            </a:extLst>
          </p:cNvPr>
          <p:cNvSpPr txBox="1">
            <a:spLocks noChangeArrowheads="1"/>
          </p:cNvSpPr>
          <p:nvPr/>
        </p:nvSpPr>
        <p:spPr bwMode="auto">
          <a:xfrm>
            <a:off x="1274763" y="3336925"/>
            <a:ext cx="339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rgbClr val="FF0000"/>
                </a:solidFill>
                <a:latin typeface="Arial" panose="020B0604020202020204" pitchFamily="34" charset="0"/>
              </a:rPr>
              <a:t>p</a:t>
            </a:r>
          </a:p>
        </p:txBody>
      </p:sp>
      <p:sp>
        <p:nvSpPr>
          <p:cNvPr id="330775" name="Text Box 23">
            <a:extLst>
              <a:ext uri="{FF2B5EF4-FFF2-40B4-BE49-F238E27FC236}">
                <a16:creationId xmlns:a16="http://schemas.microsoft.com/office/drawing/2014/main" id="{96DB6127-5FE7-47DC-B35F-9C32281DBACF}"/>
              </a:ext>
            </a:extLst>
          </p:cNvPr>
          <p:cNvSpPr txBox="1">
            <a:spLocks noChangeArrowheads="1"/>
          </p:cNvSpPr>
          <p:nvPr/>
        </p:nvSpPr>
        <p:spPr bwMode="auto">
          <a:xfrm>
            <a:off x="4856163" y="3124200"/>
            <a:ext cx="409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rgbClr val="FF0000"/>
                </a:solidFill>
                <a:latin typeface="Arial" panose="020B0604020202020204" pitchFamily="34" charset="0"/>
              </a:rPr>
              <a:t>p’</a:t>
            </a:r>
          </a:p>
        </p:txBody>
      </p:sp>
      <p:sp>
        <p:nvSpPr>
          <p:cNvPr id="2" name="Date Placeholder 1">
            <a:extLst>
              <a:ext uri="{FF2B5EF4-FFF2-40B4-BE49-F238E27FC236}">
                <a16:creationId xmlns:a16="http://schemas.microsoft.com/office/drawing/2014/main" id="{484C2690-1883-4763-8E02-0AEF11F4D521}"/>
              </a:ext>
            </a:extLst>
          </p:cNvPr>
          <p:cNvSpPr>
            <a:spLocks noGrp="1"/>
          </p:cNvSpPr>
          <p:nvPr>
            <p:ph type="dt" sz="half" idx="10"/>
          </p:nvPr>
        </p:nvSpPr>
        <p:spPr/>
        <p:txBody>
          <a:bodyPr/>
          <a:lstStyle/>
          <a:p>
            <a:r>
              <a:rPr lang="en-US"/>
              <a:t>2/15/2022</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a:extLst>
              <a:ext uri="{FF2B5EF4-FFF2-40B4-BE49-F238E27FC236}">
                <a16:creationId xmlns:a16="http://schemas.microsoft.com/office/drawing/2014/main" id="{69ABC846-F18A-4594-B056-9E4A2F1ECF0B}"/>
              </a:ext>
            </a:extLst>
          </p:cNvPr>
          <p:cNvSpPr>
            <a:spLocks noGrp="1" noChangeArrowheads="1"/>
          </p:cNvSpPr>
          <p:nvPr>
            <p:ph type="title"/>
          </p:nvPr>
        </p:nvSpPr>
        <p:spPr>
          <a:xfrm>
            <a:off x="628650" y="365127"/>
            <a:ext cx="7886700" cy="635792"/>
          </a:xfrm>
        </p:spPr>
        <p:txBody>
          <a:bodyPr>
            <a:normAutofit fontScale="90000"/>
          </a:bodyPr>
          <a:lstStyle/>
          <a:p>
            <a:r>
              <a:rPr lang="en-US" altLang="en-US" dirty="0"/>
              <a:t>Solving for </a:t>
            </a:r>
            <a:r>
              <a:rPr lang="en-US" altLang="en-US" dirty="0" err="1"/>
              <a:t>Homographies</a:t>
            </a:r>
            <a:endParaRPr lang="en-US" altLang="en-US" dirty="0"/>
          </a:p>
        </p:txBody>
      </p:sp>
      <p:pic>
        <p:nvPicPr>
          <p:cNvPr id="377859" name="Picture 3" descr="Edittex">
            <a:extLst>
              <a:ext uri="{FF2B5EF4-FFF2-40B4-BE49-F238E27FC236}">
                <a16:creationId xmlns:a16="http://schemas.microsoft.com/office/drawing/2014/main" id="{FE845F58-246C-4E34-8554-21B6DC3F4B9F}"/>
              </a:ext>
            </a:extLst>
          </p:cNvPr>
          <p:cNvPicPr>
            <a:picLocks noChangeAspect="1" noChangeArrowheads="1"/>
          </p:cNvPicPr>
          <p:nvPr>
            <p:custDataLst>
              <p:tags r:id="rId1"/>
            </p:custDataLst>
          </p:nvPr>
        </p:nvPicPr>
        <p:blipFill>
          <a:blip r:embed="rId6">
            <a:extLst>
              <a:ext uri="{28A0092B-C50C-407E-A947-70E740481C1C}">
                <a14:useLocalDpi xmlns:a14="http://schemas.microsoft.com/office/drawing/2010/main" val="0"/>
              </a:ext>
            </a:extLst>
          </a:blip>
          <a:srcRect/>
          <a:stretch>
            <a:fillRect/>
          </a:stretch>
        </p:blipFill>
        <p:spPr bwMode="auto">
          <a:xfrm>
            <a:off x="2461418" y="1326356"/>
            <a:ext cx="3687763"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7860" name="Picture 4" descr="Edittex">
            <a:extLst>
              <a:ext uri="{FF2B5EF4-FFF2-40B4-BE49-F238E27FC236}">
                <a16:creationId xmlns:a16="http://schemas.microsoft.com/office/drawing/2014/main" id="{D0C0F7CE-5845-477E-982B-726418C41F75}"/>
              </a:ext>
            </a:extLst>
          </p:cNvPr>
          <p:cNvPicPr>
            <a:picLocks noChangeAspect="1" noChangeArrowheads="1"/>
          </p:cNvPicPr>
          <p:nvPr>
            <p:custDataLst>
              <p:tags r:id="rId2"/>
            </p:custDataLst>
          </p:nvPr>
        </p:nvPicPr>
        <p:blipFill>
          <a:blip r:embed="rId7">
            <a:extLst>
              <a:ext uri="{28A0092B-C50C-407E-A947-70E740481C1C}">
                <a14:useLocalDpi xmlns:a14="http://schemas.microsoft.com/office/drawing/2010/main" val="0"/>
              </a:ext>
            </a:extLst>
          </a:blip>
          <a:srcRect/>
          <a:stretch>
            <a:fillRect/>
          </a:stretch>
        </p:blipFill>
        <p:spPr bwMode="auto">
          <a:xfrm>
            <a:off x="2921000" y="2357438"/>
            <a:ext cx="2768600" cy="1052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7861" name="Picture 5" descr="Edittex">
            <a:extLst>
              <a:ext uri="{FF2B5EF4-FFF2-40B4-BE49-F238E27FC236}">
                <a16:creationId xmlns:a16="http://schemas.microsoft.com/office/drawing/2014/main" id="{12CE2AD5-BCE0-4CE5-9326-ED913192F63C}"/>
              </a:ext>
            </a:extLst>
          </p:cNvPr>
          <p:cNvPicPr>
            <a:picLocks noChangeAspect="1" noChangeArrowheads="1"/>
          </p:cNvPicPr>
          <p:nvPr>
            <p:custDataLst>
              <p:tags r:id="rId3"/>
            </p:custDataLst>
          </p:nvPr>
        </p:nvPicPr>
        <p:blipFill>
          <a:blip r:embed="rId8">
            <a:extLst>
              <a:ext uri="{28A0092B-C50C-407E-A947-70E740481C1C}">
                <a14:useLocalDpi xmlns:a14="http://schemas.microsoft.com/office/drawing/2010/main" val="0"/>
              </a:ext>
            </a:extLst>
          </a:blip>
          <a:srcRect/>
          <a:stretch>
            <a:fillRect/>
          </a:stretch>
        </p:blipFill>
        <p:spPr bwMode="auto">
          <a:xfrm>
            <a:off x="2206625" y="3735388"/>
            <a:ext cx="4579938" cy="53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7862" name="Picture 6" descr="Edittex">
            <a:extLst>
              <a:ext uri="{FF2B5EF4-FFF2-40B4-BE49-F238E27FC236}">
                <a16:creationId xmlns:a16="http://schemas.microsoft.com/office/drawing/2014/main" id="{2ADFFD65-62E1-4FC4-BC80-FEC6D9920D3A}"/>
              </a:ext>
            </a:extLst>
          </p:cNvPr>
          <p:cNvPicPr>
            <a:picLocks noChangeAspect="1" noChangeArrowheads="1"/>
          </p:cNvPicPr>
          <p:nvPr>
            <p:custDataLst>
              <p:tags r:id="rId4"/>
            </p:custDataLst>
          </p:nvPr>
        </p:nvPicPr>
        <p:blipFill>
          <a:blip r:embed="rId9">
            <a:extLst>
              <a:ext uri="{28A0092B-C50C-407E-A947-70E740481C1C}">
                <a14:useLocalDpi xmlns:a14="http://schemas.microsoft.com/office/drawing/2010/main" val="0"/>
              </a:ext>
            </a:extLst>
          </a:blip>
          <a:srcRect/>
          <a:stretch>
            <a:fillRect/>
          </a:stretch>
        </p:blipFill>
        <p:spPr bwMode="auto">
          <a:xfrm>
            <a:off x="3562350" y="4001294"/>
            <a:ext cx="5173662" cy="207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a:extLst>
              <a:ext uri="{FF2B5EF4-FFF2-40B4-BE49-F238E27FC236}">
                <a16:creationId xmlns:a16="http://schemas.microsoft.com/office/drawing/2014/main" id="{16ACDC3B-5AB9-4E5A-B45D-F675EB7FFEFF}"/>
              </a:ext>
            </a:extLst>
          </p:cNvPr>
          <p:cNvSpPr/>
          <p:nvPr/>
        </p:nvSpPr>
        <p:spPr>
          <a:xfrm>
            <a:off x="469900" y="2486025"/>
            <a:ext cx="177165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Camera coordinates</a:t>
            </a:r>
          </a:p>
        </p:txBody>
      </p:sp>
      <p:sp>
        <p:nvSpPr>
          <p:cNvPr id="3" name="Arrow: Right 2">
            <a:extLst>
              <a:ext uri="{FF2B5EF4-FFF2-40B4-BE49-F238E27FC236}">
                <a16:creationId xmlns:a16="http://schemas.microsoft.com/office/drawing/2014/main" id="{E4D34A8C-FBA6-436C-8BBF-7DB20921F45C}"/>
              </a:ext>
            </a:extLst>
          </p:cNvPr>
          <p:cNvSpPr/>
          <p:nvPr/>
        </p:nvSpPr>
        <p:spPr>
          <a:xfrm>
            <a:off x="2352676" y="2720975"/>
            <a:ext cx="495300" cy="3167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B7B3BB1D-BB1C-4A87-B4E5-C594DD4DC4AC}"/>
              </a:ext>
            </a:extLst>
          </p:cNvPr>
          <p:cNvSpPr>
            <a:spLocks noGrp="1"/>
          </p:cNvSpPr>
          <p:nvPr>
            <p:ph type="dt" sz="half" idx="10"/>
          </p:nvPr>
        </p:nvSpPr>
        <p:spPr/>
        <p:txBody>
          <a:bodyPr/>
          <a:lstStyle/>
          <a:p>
            <a:r>
              <a:rPr lang="en-US"/>
              <a:t>2/15/2022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7786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7786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778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a:extLst>
              <a:ext uri="{FF2B5EF4-FFF2-40B4-BE49-F238E27FC236}">
                <a16:creationId xmlns:a16="http://schemas.microsoft.com/office/drawing/2014/main" id="{DB730D17-F2A2-4025-A169-F803C201727F}"/>
              </a:ext>
            </a:extLst>
          </p:cNvPr>
          <p:cNvSpPr>
            <a:spLocks noGrp="1" noChangeArrowheads="1"/>
          </p:cNvSpPr>
          <p:nvPr>
            <p:ph type="title"/>
          </p:nvPr>
        </p:nvSpPr>
        <p:spPr>
          <a:xfrm>
            <a:off x="666750" y="219076"/>
            <a:ext cx="6097844" cy="739774"/>
          </a:xfrm>
        </p:spPr>
        <p:txBody>
          <a:bodyPr/>
          <a:lstStyle/>
          <a:p>
            <a:r>
              <a:rPr lang="en-US" altLang="en-US" b="1" dirty="0"/>
              <a:t>Solving For </a:t>
            </a:r>
            <a:r>
              <a:rPr lang="en-US" altLang="en-US" b="1" dirty="0" err="1"/>
              <a:t>Homographies</a:t>
            </a:r>
            <a:endParaRPr lang="en-US" altLang="en-US" b="1" dirty="0"/>
          </a:p>
        </p:txBody>
      </p:sp>
      <p:pic>
        <p:nvPicPr>
          <p:cNvPr id="378883" name="Picture 3" descr="Edittex">
            <a:extLst>
              <a:ext uri="{FF2B5EF4-FFF2-40B4-BE49-F238E27FC236}">
                <a16:creationId xmlns:a16="http://schemas.microsoft.com/office/drawing/2014/main" id="{E600DCB2-8BEC-42CA-B451-409910A86584}"/>
              </a:ext>
            </a:extLst>
          </p:cNvPr>
          <p:cNvPicPr>
            <a:picLocks noChangeAspect="1" noChangeArrowheads="1"/>
          </p:cNvPicPr>
          <p:nvPr>
            <p:custDataLst>
              <p:tags r:id="rId1"/>
            </p:custDataLst>
          </p:nvPr>
        </p:nvPicPr>
        <p:blipFill>
          <a:blip r:embed="rId6">
            <a:extLst>
              <a:ext uri="{28A0092B-C50C-407E-A947-70E740481C1C}">
                <a14:useLocalDpi xmlns:a14="http://schemas.microsoft.com/office/drawing/2010/main" val="0"/>
              </a:ext>
            </a:extLst>
          </a:blip>
          <a:srcRect/>
          <a:stretch>
            <a:fillRect/>
          </a:stretch>
        </p:blipFill>
        <p:spPr bwMode="auto">
          <a:xfrm>
            <a:off x="1590675" y="1268413"/>
            <a:ext cx="5621338" cy="207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884" name="Text Box 4">
            <a:extLst>
              <a:ext uri="{FF2B5EF4-FFF2-40B4-BE49-F238E27FC236}">
                <a16:creationId xmlns:a16="http://schemas.microsoft.com/office/drawing/2014/main" id="{C6A26215-E626-4C70-B4B5-812DAB28B1F7}"/>
              </a:ext>
            </a:extLst>
          </p:cNvPr>
          <p:cNvSpPr txBox="1">
            <a:spLocks noChangeArrowheads="1"/>
          </p:cNvSpPr>
          <p:nvPr/>
        </p:nvSpPr>
        <p:spPr bwMode="auto">
          <a:xfrm>
            <a:off x="3429000" y="32766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Arial" panose="020B0604020202020204" pitchFamily="34" charset="0"/>
              </a:rPr>
              <a:t>A</a:t>
            </a:r>
          </a:p>
        </p:txBody>
      </p:sp>
      <p:sp>
        <p:nvSpPr>
          <p:cNvPr id="378885" name="Text Box 5">
            <a:extLst>
              <a:ext uri="{FF2B5EF4-FFF2-40B4-BE49-F238E27FC236}">
                <a16:creationId xmlns:a16="http://schemas.microsoft.com/office/drawing/2014/main" id="{C228C25C-C800-4679-8CB4-C1BE9F18AAA9}"/>
              </a:ext>
            </a:extLst>
          </p:cNvPr>
          <p:cNvSpPr txBox="1">
            <a:spLocks noChangeArrowheads="1"/>
          </p:cNvSpPr>
          <p:nvPr/>
        </p:nvSpPr>
        <p:spPr bwMode="auto">
          <a:xfrm>
            <a:off x="5954713" y="3276600"/>
            <a:ext cx="369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Arial" panose="020B0604020202020204" pitchFamily="34" charset="0"/>
              </a:rPr>
              <a:t>h</a:t>
            </a:r>
          </a:p>
        </p:txBody>
      </p:sp>
      <p:sp>
        <p:nvSpPr>
          <p:cNvPr id="378886" name="Text Box 6">
            <a:extLst>
              <a:ext uri="{FF2B5EF4-FFF2-40B4-BE49-F238E27FC236}">
                <a16:creationId xmlns:a16="http://schemas.microsoft.com/office/drawing/2014/main" id="{2D8FE96A-EBBC-42FC-8A03-E45BBB9BCDC9}"/>
              </a:ext>
            </a:extLst>
          </p:cNvPr>
          <p:cNvSpPr txBox="1">
            <a:spLocks noChangeArrowheads="1"/>
          </p:cNvSpPr>
          <p:nvPr/>
        </p:nvSpPr>
        <p:spPr bwMode="auto">
          <a:xfrm>
            <a:off x="6858000" y="32766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Arial" panose="020B0604020202020204" pitchFamily="34" charset="0"/>
              </a:rPr>
              <a:t>0</a:t>
            </a:r>
          </a:p>
        </p:txBody>
      </p:sp>
      <p:grpSp>
        <p:nvGrpSpPr>
          <p:cNvPr id="378887" name="Group 7">
            <a:extLst>
              <a:ext uri="{FF2B5EF4-FFF2-40B4-BE49-F238E27FC236}">
                <a16:creationId xmlns:a16="http://schemas.microsoft.com/office/drawing/2014/main" id="{168845D8-9894-4B66-81CB-4A82DB7695ED}"/>
              </a:ext>
            </a:extLst>
          </p:cNvPr>
          <p:cNvGrpSpPr>
            <a:grpSpLocks/>
          </p:cNvGrpSpPr>
          <p:nvPr/>
        </p:nvGrpSpPr>
        <p:grpSpPr bwMode="auto">
          <a:xfrm>
            <a:off x="685800" y="3962400"/>
            <a:ext cx="7848600" cy="1219200"/>
            <a:chOff x="432" y="2496"/>
            <a:chExt cx="4944" cy="768"/>
          </a:xfrm>
        </p:grpSpPr>
        <p:sp>
          <p:nvSpPr>
            <p:cNvPr id="378888" name="Rectangle 8">
              <a:extLst>
                <a:ext uri="{FF2B5EF4-FFF2-40B4-BE49-F238E27FC236}">
                  <a16:creationId xmlns:a16="http://schemas.microsoft.com/office/drawing/2014/main" id="{7A2E1AD4-A8AF-4852-83A3-C5C7C54152E8}"/>
                </a:ext>
              </a:extLst>
            </p:cNvPr>
            <p:cNvSpPr>
              <a:spLocks noChangeArrowheads="1"/>
            </p:cNvSpPr>
            <p:nvPr/>
          </p:nvSpPr>
          <p:spPr bwMode="auto">
            <a:xfrm>
              <a:off x="432" y="2496"/>
              <a:ext cx="4944"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r>
                <a:rPr lang="en-US" altLang="en-US" dirty="0"/>
                <a:t>Linear least squares</a:t>
              </a:r>
            </a:p>
            <a:p>
              <a:pPr lvl="1"/>
              <a:r>
                <a:rPr lang="en-US" altLang="en-US" dirty="0"/>
                <a:t>Since </a:t>
              </a:r>
              <a:r>
                <a:rPr lang="en-US" altLang="en-US" b="1" dirty="0"/>
                <a:t>h</a:t>
              </a:r>
              <a:r>
                <a:rPr lang="en-US" altLang="en-US" dirty="0"/>
                <a:t> is only defined up to scale, solve for unit vector </a:t>
              </a:r>
              <a:r>
                <a:rPr lang="en-US" altLang="en-US" b="1" dirty="0">
                  <a:cs typeface="Arial" panose="020B0604020202020204" pitchFamily="34" charset="0"/>
                </a:rPr>
                <a:t>ĥ</a:t>
              </a:r>
              <a:endParaRPr lang="en-US" altLang="en-US" b="1" dirty="0"/>
            </a:p>
            <a:p>
              <a:pPr lvl="1"/>
              <a:r>
                <a:rPr lang="en-US" altLang="en-US" dirty="0"/>
                <a:t>Minimize </a:t>
              </a:r>
            </a:p>
          </p:txBody>
        </p:sp>
        <p:pic>
          <p:nvPicPr>
            <p:cNvPr id="378889" name="Picture 9" descr="Edittex">
              <a:extLst>
                <a:ext uri="{FF2B5EF4-FFF2-40B4-BE49-F238E27FC236}">
                  <a16:creationId xmlns:a16="http://schemas.microsoft.com/office/drawing/2014/main" id="{967F8189-B98C-4D94-B363-29F9DE38EAD5}"/>
                </a:ext>
              </a:extLst>
            </p:cNvPr>
            <p:cNvPicPr>
              <a:picLocks noChangeAspect="1" noChangeArrowheads="1"/>
            </p:cNvPicPr>
            <p:nvPr>
              <p:custDataLst>
                <p:tags r:id="rId3"/>
              </p:custDataLst>
            </p:nvPr>
          </p:nvPicPr>
          <p:blipFill>
            <a:blip r:embed="rId7">
              <a:extLst>
                <a:ext uri="{28A0092B-C50C-407E-A947-70E740481C1C}">
                  <a14:useLocalDpi xmlns:a14="http://schemas.microsoft.com/office/drawing/2010/main" val="0"/>
                </a:ext>
              </a:extLst>
            </a:blip>
            <a:srcRect/>
            <a:stretch>
              <a:fillRect/>
            </a:stretch>
          </p:blipFill>
          <p:spPr bwMode="auto">
            <a:xfrm>
              <a:off x="1676" y="3020"/>
              <a:ext cx="441"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378890" name="Picture 10" descr="Edittex">
            <a:extLst>
              <a:ext uri="{FF2B5EF4-FFF2-40B4-BE49-F238E27FC236}">
                <a16:creationId xmlns:a16="http://schemas.microsoft.com/office/drawing/2014/main" id="{ACE52924-E166-4DE4-879F-C49418418F5C}"/>
              </a:ext>
            </a:extLst>
          </p:cNvPr>
          <p:cNvPicPr>
            <a:picLocks noChangeAspect="1" noChangeArrowheads="1"/>
          </p:cNvPicPr>
          <p:nvPr>
            <p:custDataLst>
              <p:tags r:id="rId2"/>
            </p:custDataLst>
          </p:nvPr>
        </p:nvPicPr>
        <p:blipFill>
          <a:blip r:embed="rId8">
            <a:extLst>
              <a:ext uri="{28A0092B-C50C-407E-A947-70E740481C1C}">
                <a14:useLocalDpi xmlns:a14="http://schemas.microsoft.com/office/drawing/2010/main" val="0"/>
              </a:ext>
            </a:extLst>
          </a:blip>
          <a:srcRect/>
          <a:stretch>
            <a:fillRect/>
          </a:stretch>
        </p:blipFill>
        <p:spPr bwMode="auto">
          <a:xfrm>
            <a:off x="2667000" y="5181600"/>
            <a:ext cx="3606800"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78891" name="Group 11">
            <a:extLst>
              <a:ext uri="{FF2B5EF4-FFF2-40B4-BE49-F238E27FC236}">
                <a16:creationId xmlns:a16="http://schemas.microsoft.com/office/drawing/2014/main" id="{FD59E0EA-CA62-4255-8D16-443687A802CF}"/>
              </a:ext>
            </a:extLst>
          </p:cNvPr>
          <p:cNvGrpSpPr>
            <a:grpSpLocks/>
          </p:cNvGrpSpPr>
          <p:nvPr/>
        </p:nvGrpSpPr>
        <p:grpSpPr bwMode="auto">
          <a:xfrm>
            <a:off x="3276600" y="3587750"/>
            <a:ext cx="3971925" cy="309563"/>
            <a:chOff x="2064" y="2260"/>
            <a:chExt cx="2502" cy="195"/>
          </a:xfrm>
        </p:grpSpPr>
        <p:sp>
          <p:nvSpPr>
            <p:cNvPr id="378892" name="Text Box 12">
              <a:extLst>
                <a:ext uri="{FF2B5EF4-FFF2-40B4-BE49-F238E27FC236}">
                  <a16:creationId xmlns:a16="http://schemas.microsoft.com/office/drawing/2014/main" id="{29A8FDCB-AE22-478B-8BF0-EF8269A55FAB}"/>
                </a:ext>
              </a:extLst>
            </p:cNvPr>
            <p:cNvSpPr txBox="1">
              <a:spLocks noChangeArrowheads="1"/>
            </p:cNvSpPr>
            <p:nvPr/>
          </p:nvSpPr>
          <p:spPr bwMode="auto">
            <a:xfrm>
              <a:off x="2064" y="2260"/>
              <a:ext cx="43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latin typeface="Arial" panose="020B0604020202020204" pitchFamily="34" charset="0"/>
                </a:rPr>
                <a:t>2n </a:t>
              </a:r>
              <a:r>
                <a:rPr lang="en-US" altLang="en-US" sz="1400" b="1">
                  <a:latin typeface="Arial" panose="020B0604020202020204" pitchFamily="34" charset="0"/>
                  <a:cs typeface="Times New Roman" panose="02020603050405020304" pitchFamily="18" charset="0"/>
                </a:rPr>
                <a:t>× 9</a:t>
              </a:r>
              <a:endParaRPr lang="en-US" altLang="en-US" sz="1400" b="1">
                <a:latin typeface="Arial" panose="020B0604020202020204" pitchFamily="34" charset="0"/>
              </a:endParaRPr>
            </a:p>
          </p:txBody>
        </p:sp>
        <p:sp>
          <p:nvSpPr>
            <p:cNvPr id="378893" name="Text Box 13">
              <a:extLst>
                <a:ext uri="{FF2B5EF4-FFF2-40B4-BE49-F238E27FC236}">
                  <a16:creationId xmlns:a16="http://schemas.microsoft.com/office/drawing/2014/main" id="{EAEEE5B1-86A4-48A2-83F8-67411552B7E4}"/>
                </a:ext>
              </a:extLst>
            </p:cNvPr>
            <p:cNvSpPr txBox="1">
              <a:spLocks noChangeArrowheads="1"/>
            </p:cNvSpPr>
            <p:nvPr/>
          </p:nvSpPr>
          <p:spPr bwMode="auto">
            <a:xfrm>
              <a:off x="3778" y="2263"/>
              <a:ext cx="17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latin typeface="Arial" panose="020B0604020202020204" pitchFamily="34" charset="0"/>
                  <a:cs typeface="Times New Roman" panose="02020603050405020304" pitchFamily="18" charset="0"/>
                </a:rPr>
                <a:t>9</a:t>
              </a:r>
              <a:endParaRPr lang="en-US" altLang="en-US" sz="1400" b="1">
                <a:latin typeface="Arial" panose="020B0604020202020204" pitchFamily="34" charset="0"/>
              </a:endParaRPr>
            </a:p>
          </p:txBody>
        </p:sp>
        <p:sp>
          <p:nvSpPr>
            <p:cNvPr id="378894" name="Text Box 14">
              <a:extLst>
                <a:ext uri="{FF2B5EF4-FFF2-40B4-BE49-F238E27FC236}">
                  <a16:creationId xmlns:a16="http://schemas.microsoft.com/office/drawing/2014/main" id="{46019C49-0443-4EC5-9FC8-9128C52DBCF1}"/>
                </a:ext>
              </a:extLst>
            </p:cNvPr>
            <p:cNvSpPr txBox="1">
              <a:spLocks noChangeArrowheads="1"/>
            </p:cNvSpPr>
            <p:nvPr/>
          </p:nvSpPr>
          <p:spPr bwMode="auto">
            <a:xfrm>
              <a:off x="4320" y="2263"/>
              <a:ext cx="24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latin typeface="Arial" panose="020B0604020202020204" pitchFamily="34" charset="0"/>
                  <a:cs typeface="Times New Roman" panose="02020603050405020304" pitchFamily="18" charset="0"/>
                </a:rPr>
                <a:t>2n</a:t>
              </a:r>
              <a:endParaRPr lang="en-US" altLang="en-US" sz="1400" b="1">
                <a:latin typeface="Arial" panose="020B0604020202020204" pitchFamily="34" charset="0"/>
              </a:endParaRPr>
            </a:p>
          </p:txBody>
        </p:sp>
      </p:grpSp>
      <p:sp>
        <p:nvSpPr>
          <p:cNvPr id="378895" name="Rectangle 15">
            <a:extLst>
              <a:ext uri="{FF2B5EF4-FFF2-40B4-BE49-F238E27FC236}">
                <a16:creationId xmlns:a16="http://schemas.microsoft.com/office/drawing/2014/main" id="{54AD3C6A-7AA9-4E89-924B-309E5F8B3844}"/>
              </a:ext>
            </a:extLst>
          </p:cNvPr>
          <p:cNvSpPr>
            <a:spLocks noChangeArrowheads="1"/>
          </p:cNvSpPr>
          <p:nvPr/>
        </p:nvSpPr>
        <p:spPr bwMode="auto">
          <a:xfrm>
            <a:off x="685800" y="5562600"/>
            <a:ext cx="7848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defRPr>
            </a:lvl9pPr>
          </a:lstStyle>
          <a:p>
            <a:pPr lvl="1"/>
            <a:r>
              <a:rPr lang="en-US" altLang="en-US" dirty="0">
                <a:solidFill>
                  <a:srgbClr val="FF0000"/>
                </a:solidFill>
              </a:rPr>
              <a:t>Solution: </a:t>
            </a:r>
            <a:r>
              <a:rPr lang="en-US" altLang="en-US" b="1" dirty="0">
                <a:solidFill>
                  <a:srgbClr val="FF0000"/>
                </a:solidFill>
                <a:cs typeface="Arial" panose="020B0604020202020204" pitchFamily="34" charset="0"/>
              </a:rPr>
              <a:t>ĥ</a:t>
            </a:r>
            <a:r>
              <a:rPr lang="en-US" altLang="en-US" dirty="0">
                <a:solidFill>
                  <a:srgbClr val="FF0000"/>
                </a:solidFill>
              </a:rPr>
              <a:t> = eigenvector of </a:t>
            </a:r>
            <a:r>
              <a:rPr lang="en-US" altLang="en-US" b="1" dirty="0">
                <a:solidFill>
                  <a:srgbClr val="FF0000"/>
                </a:solidFill>
              </a:rPr>
              <a:t>A</a:t>
            </a:r>
            <a:r>
              <a:rPr lang="en-US" altLang="en-US" baseline="30000" dirty="0">
                <a:solidFill>
                  <a:srgbClr val="FF0000"/>
                </a:solidFill>
              </a:rPr>
              <a:t>T</a:t>
            </a:r>
            <a:r>
              <a:rPr lang="en-US" altLang="en-US" b="1" dirty="0">
                <a:solidFill>
                  <a:srgbClr val="FF0000"/>
                </a:solidFill>
              </a:rPr>
              <a:t>A</a:t>
            </a:r>
            <a:r>
              <a:rPr lang="en-US" altLang="en-US" dirty="0">
                <a:solidFill>
                  <a:srgbClr val="FF0000"/>
                </a:solidFill>
              </a:rPr>
              <a:t> with smallest eigenvalue</a:t>
            </a:r>
          </a:p>
          <a:p>
            <a:pPr lvl="1"/>
            <a:r>
              <a:rPr lang="en-US" altLang="en-US" dirty="0">
                <a:solidFill>
                  <a:srgbClr val="FF0000"/>
                </a:solidFill>
              </a:rPr>
              <a:t>Works with 4 or more points</a:t>
            </a:r>
          </a:p>
          <a:p>
            <a:pPr lvl="1"/>
            <a:r>
              <a:rPr lang="en-US" altLang="en-US" dirty="0"/>
              <a:t>The more points the better for accuracy </a:t>
            </a:r>
          </a:p>
        </p:txBody>
      </p:sp>
      <p:sp>
        <p:nvSpPr>
          <p:cNvPr id="2" name="Date Placeholder 1">
            <a:extLst>
              <a:ext uri="{FF2B5EF4-FFF2-40B4-BE49-F238E27FC236}">
                <a16:creationId xmlns:a16="http://schemas.microsoft.com/office/drawing/2014/main" id="{ED9D23E2-470F-4015-9EE9-3ADCE2BC5F7F}"/>
              </a:ext>
            </a:extLst>
          </p:cNvPr>
          <p:cNvSpPr>
            <a:spLocks noGrp="1"/>
          </p:cNvSpPr>
          <p:nvPr>
            <p:ph type="dt" sz="half" idx="10"/>
          </p:nvPr>
        </p:nvSpPr>
        <p:spPr/>
        <p:txBody>
          <a:bodyPr/>
          <a:lstStyle/>
          <a:p>
            <a:r>
              <a:rPr lang="en-US"/>
              <a:t>2/15/2022</a:t>
            </a:r>
          </a:p>
        </p:txBody>
      </p:sp>
      <p:sp>
        <p:nvSpPr>
          <p:cNvPr id="5" name="Rectangle 4">
            <a:extLst>
              <a:ext uri="{FF2B5EF4-FFF2-40B4-BE49-F238E27FC236}">
                <a16:creationId xmlns:a16="http://schemas.microsoft.com/office/drawing/2014/main" id="{1AC81818-7D19-4B4B-A6AF-D2CDBC2E10B0}"/>
              </a:ext>
            </a:extLst>
          </p:cNvPr>
          <p:cNvSpPr/>
          <p:nvPr/>
        </p:nvSpPr>
        <p:spPr>
          <a:xfrm>
            <a:off x="5761575" y="5927161"/>
            <a:ext cx="2546862" cy="418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 you use RANSAC?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788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7888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7889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78895">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78895">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3788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95"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B52A8-6BB7-4D88-8B10-BE07B2400E87}"/>
              </a:ext>
            </a:extLst>
          </p:cNvPr>
          <p:cNvSpPr>
            <a:spLocks noGrp="1"/>
          </p:cNvSpPr>
          <p:nvPr>
            <p:ph type="title"/>
          </p:nvPr>
        </p:nvSpPr>
        <p:spPr/>
        <p:txBody>
          <a:bodyPr/>
          <a:lstStyle/>
          <a:p>
            <a:r>
              <a:rPr lang="en-US" dirty="0"/>
              <a:t>Scale invariant </a:t>
            </a:r>
          </a:p>
        </p:txBody>
      </p:sp>
      <p:pic>
        <p:nvPicPr>
          <p:cNvPr id="7" name="Content Placeholder 6">
            <a:extLst>
              <a:ext uri="{FF2B5EF4-FFF2-40B4-BE49-F238E27FC236}">
                <a16:creationId xmlns:a16="http://schemas.microsoft.com/office/drawing/2014/main" id="{BCBF1F02-59C5-41E5-BFA1-354643C790A2}"/>
              </a:ext>
            </a:extLst>
          </p:cNvPr>
          <p:cNvPicPr>
            <a:picLocks noGrp="1" noChangeAspect="1"/>
          </p:cNvPicPr>
          <p:nvPr>
            <p:ph idx="1"/>
          </p:nvPr>
        </p:nvPicPr>
        <p:blipFill>
          <a:blip r:embed="rId2"/>
          <a:stretch>
            <a:fillRect/>
          </a:stretch>
        </p:blipFill>
        <p:spPr>
          <a:xfrm>
            <a:off x="990600" y="1428750"/>
            <a:ext cx="6591300" cy="4000500"/>
          </a:xfrm>
          <a:prstGeom prst="rect">
            <a:avLst/>
          </a:prstGeom>
        </p:spPr>
      </p:pic>
      <p:sp>
        <p:nvSpPr>
          <p:cNvPr id="8" name="Rectangle 7">
            <a:extLst>
              <a:ext uri="{FF2B5EF4-FFF2-40B4-BE49-F238E27FC236}">
                <a16:creationId xmlns:a16="http://schemas.microsoft.com/office/drawing/2014/main" id="{4ADF2C2F-999A-4DB4-9F86-0DE1DE437392}"/>
              </a:ext>
            </a:extLst>
          </p:cNvPr>
          <p:cNvSpPr/>
          <p:nvPr/>
        </p:nvSpPr>
        <p:spPr>
          <a:xfrm>
            <a:off x="2276475" y="5600700"/>
            <a:ext cx="3219450" cy="781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choose the scale factor such that C34 is 1</a:t>
            </a:r>
          </a:p>
        </p:txBody>
      </p:sp>
      <p:sp>
        <p:nvSpPr>
          <p:cNvPr id="9" name="TextBox 8">
            <a:extLst>
              <a:ext uri="{FF2B5EF4-FFF2-40B4-BE49-F238E27FC236}">
                <a16:creationId xmlns:a16="http://schemas.microsoft.com/office/drawing/2014/main" id="{FD2A5A8D-E3B4-4505-B3CD-199119AA1337}"/>
              </a:ext>
            </a:extLst>
          </p:cNvPr>
          <p:cNvSpPr txBox="1"/>
          <p:nvPr/>
        </p:nvSpPr>
        <p:spPr>
          <a:xfrm>
            <a:off x="6858000" y="6410325"/>
            <a:ext cx="1414426" cy="369332"/>
          </a:xfrm>
          <a:prstGeom prst="rect">
            <a:avLst/>
          </a:prstGeom>
          <a:noFill/>
        </p:spPr>
        <p:txBody>
          <a:bodyPr wrap="none" rtlCol="0">
            <a:spAutoFit/>
          </a:bodyPr>
          <a:lstStyle/>
          <a:p>
            <a:r>
              <a:rPr lang="en-US" dirty="0"/>
              <a:t>[Peter </a:t>
            </a:r>
            <a:r>
              <a:rPr lang="en-US" dirty="0" err="1"/>
              <a:t>Corke</a:t>
            </a:r>
            <a:r>
              <a:rPr lang="en-US" dirty="0"/>
              <a:t>]</a:t>
            </a:r>
          </a:p>
        </p:txBody>
      </p:sp>
      <p:sp>
        <p:nvSpPr>
          <p:cNvPr id="3" name="Date Placeholder 2">
            <a:extLst>
              <a:ext uri="{FF2B5EF4-FFF2-40B4-BE49-F238E27FC236}">
                <a16:creationId xmlns:a16="http://schemas.microsoft.com/office/drawing/2014/main" id="{40F141F9-F59B-4AC5-9564-74954C9A2F2C}"/>
              </a:ext>
            </a:extLst>
          </p:cNvPr>
          <p:cNvSpPr>
            <a:spLocks noGrp="1"/>
          </p:cNvSpPr>
          <p:nvPr>
            <p:ph type="dt" sz="half" idx="10"/>
          </p:nvPr>
        </p:nvSpPr>
        <p:spPr/>
        <p:txBody>
          <a:bodyPr/>
          <a:lstStyle/>
          <a:p>
            <a:r>
              <a:rPr lang="en-US"/>
              <a:t>2/15/2022</a:t>
            </a:r>
          </a:p>
        </p:txBody>
      </p:sp>
    </p:spTree>
    <p:extLst>
      <p:ext uri="{BB962C8B-B14F-4D97-AF65-F5344CB8AC3E}">
        <p14:creationId xmlns:p14="http://schemas.microsoft.com/office/powerpoint/2010/main" val="1973500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06857" y="2370183"/>
            <a:ext cx="1507512" cy="213875"/>
          </a:xfrm>
          <a:prstGeom prst="rect">
            <a:avLst/>
          </a:prstGeom>
          <a:blipFill>
            <a:blip r:embed="rId3" cstate="print"/>
            <a:stretch>
              <a:fillRect/>
            </a:stretch>
          </a:blipFill>
        </p:spPr>
        <p:txBody>
          <a:bodyPr wrap="square" lIns="0" tIns="0" rIns="0" bIns="0" rtlCol="0"/>
          <a:lstStyle/>
          <a:p>
            <a:endParaRPr sz="1539"/>
          </a:p>
        </p:txBody>
      </p:sp>
      <p:sp>
        <p:nvSpPr>
          <p:cNvPr id="4" name="object 4"/>
          <p:cNvSpPr/>
          <p:nvPr/>
        </p:nvSpPr>
        <p:spPr>
          <a:xfrm>
            <a:off x="1127627" y="2871181"/>
            <a:ext cx="2282681" cy="2822701"/>
          </a:xfrm>
          <a:prstGeom prst="rect">
            <a:avLst/>
          </a:prstGeom>
          <a:blipFill>
            <a:blip r:embed="rId4" cstate="print"/>
            <a:stretch>
              <a:fillRect/>
            </a:stretch>
          </a:blipFill>
        </p:spPr>
        <p:txBody>
          <a:bodyPr wrap="square" lIns="0" tIns="0" rIns="0" bIns="0" rtlCol="0"/>
          <a:lstStyle/>
          <a:p>
            <a:endParaRPr sz="1539"/>
          </a:p>
        </p:txBody>
      </p:sp>
      <p:sp>
        <p:nvSpPr>
          <p:cNvPr id="5" name="object 5"/>
          <p:cNvSpPr/>
          <p:nvPr/>
        </p:nvSpPr>
        <p:spPr>
          <a:xfrm>
            <a:off x="4380105" y="2281504"/>
            <a:ext cx="2310842" cy="775201"/>
          </a:xfrm>
          <a:prstGeom prst="rect">
            <a:avLst/>
          </a:prstGeom>
          <a:blipFill>
            <a:blip r:embed="rId5" cstate="print"/>
            <a:stretch>
              <a:fillRect/>
            </a:stretch>
          </a:blipFill>
        </p:spPr>
        <p:txBody>
          <a:bodyPr wrap="square" lIns="0" tIns="0" rIns="0" bIns="0" rtlCol="0"/>
          <a:lstStyle/>
          <a:p>
            <a:endParaRPr sz="1539"/>
          </a:p>
        </p:txBody>
      </p:sp>
      <p:sp>
        <p:nvSpPr>
          <p:cNvPr id="6" name="object 6"/>
          <p:cNvSpPr/>
          <p:nvPr/>
        </p:nvSpPr>
        <p:spPr>
          <a:xfrm>
            <a:off x="4244555" y="4645113"/>
            <a:ext cx="3959929" cy="515628"/>
          </a:xfrm>
          <a:prstGeom prst="rect">
            <a:avLst/>
          </a:prstGeom>
          <a:blipFill>
            <a:blip r:embed="rId6" cstate="print"/>
            <a:stretch>
              <a:fillRect/>
            </a:stretch>
          </a:blipFill>
        </p:spPr>
        <p:txBody>
          <a:bodyPr wrap="square" lIns="0" tIns="0" rIns="0" bIns="0" rtlCol="0"/>
          <a:lstStyle/>
          <a:p>
            <a:endParaRPr sz="1539"/>
          </a:p>
        </p:txBody>
      </p:sp>
      <p:sp>
        <p:nvSpPr>
          <p:cNvPr id="7" name="object 7"/>
          <p:cNvSpPr txBox="1"/>
          <p:nvPr/>
        </p:nvSpPr>
        <p:spPr>
          <a:xfrm>
            <a:off x="3960487" y="3188719"/>
            <a:ext cx="4320051" cy="1050623"/>
          </a:xfrm>
          <a:prstGeom prst="rect">
            <a:avLst/>
          </a:prstGeom>
        </p:spPr>
        <p:txBody>
          <a:bodyPr vert="horz" wrap="square" lIns="0" tIns="66245" rIns="0" bIns="0" rtlCol="0">
            <a:spAutoFit/>
          </a:bodyPr>
          <a:lstStyle/>
          <a:p>
            <a:pPr marL="10860">
              <a:spcBef>
                <a:spcPts val="522"/>
              </a:spcBef>
            </a:pPr>
            <a:r>
              <a:rPr sz="1881" dirty="0">
                <a:latin typeface="Arial"/>
                <a:cs typeface="Arial"/>
              </a:rPr>
              <a:t>–</a:t>
            </a:r>
            <a:r>
              <a:rPr sz="1881" dirty="0">
                <a:latin typeface="Calibri"/>
                <a:cs typeface="Calibri"/>
              </a:rPr>
              <a:t>r</a:t>
            </a:r>
            <a:r>
              <a:rPr sz="1860" baseline="-21072" dirty="0">
                <a:latin typeface="Calibri"/>
                <a:cs typeface="Calibri"/>
              </a:rPr>
              <a:t>1 </a:t>
            </a:r>
            <a:r>
              <a:rPr sz="1881" dirty="0">
                <a:latin typeface="Calibri"/>
                <a:cs typeface="Calibri"/>
              </a:rPr>
              <a:t>and r</a:t>
            </a:r>
            <a:r>
              <a:rPr sz="1860" baseline="-21072" dirty="0">
                <a:latin typeface="Calibri"/>
                <a:cs typeface="Calibri"/>
              </a:rPr>
              <a:t>2 </a:t>
            </a:r>
            <a:r>
              <a:rPr sz="1881" spc="-9" dirty="0">
                <a:latin typeface="Calibri"/>
                <a:cs typeface="Calibri"/>
              </a:rPr>
              <a:t>are </a:t>
            </a:r>
            <a:r>
              <a:rPr sz="1881" spc="-4" dirty="0">
                <a:latin typeface="Calibri"/>
                <a:cs typeface="Calibri"/>
              </a:rPr>
              <a:t>unit </a:t>
            </a:r>
            <a:r>
              <a:rPr sz="1881" spc="-13" dirty="0">
                <a:latin typeface="Calibri"/>
                <a:cs typeface="Calibri"/>
              </a:rPr>
              <a:t>vectors </a:t>
            </a:r>
            <a:r>
              <a:rPr sz="1881" dirty="0">
                <a:latin typeface="Wingdings"/>
                <a:cs typeface="Wingdings"/>
              </a:rPr>
              <a:t></a:t>
            </a:r>
            <a:r>
              <a:rPr sz="1881" dirty="0">
                <a:latin typeface="Times New Roman"/>
                <a:cs typeface="Times New Roman"/>
              </a:rPr>
              <a:t> </a:t>
            </a:r>
            <a:r>
              <a:rPr sz="1881" spc="-4" dirty="0">
                <a:latin typeface="Calibri"/>
                <a:cs typeface="Calibri"/>
              </a:rPr>
              <a:t>find</a:t>
            </a:r>
            <a:r>
              <a:rPr sz="1881" spc="171" dirty="0">
                <a:latin typeface="Calibri"/>
                <a:cs typeface="Calibri"/>
              </a:rPr>
              <a:t> </a:t>
            </a:r>
            <a:r>
              <a:rPr sz="1881" spc="-4" dirty="0">
                <a:latin typeface="Calibri"/>
                <a:cs typeface="Calibri"/>
              </a:rPr>
              <a:t>lambda</a:t>
            </a:r>
            <a:endParaRPr sz="1881">
              <a:latin typeface="Calibri"/>
              <a:cs typeface="Calibri"/>
            </a:endParaRPr>
          </a:p>
          <a:p>
            <a:pPr marL="10860">
              <a:spcBef>
                <a:spcPts val="435"/>
              </a:spcBef>
            </a:pPr>
            <a:r>
              <a:rPr sz="1881" spc="-4" dirty="0">
                <a:latin typeface="Arial"/>
                <a:cs typeface="Arial"/>
              </a:rPr>
              <a:t>–</a:t>
            </a:r>
            <a:r>
              <a:rPr sz="1881" spc="-4" dirty="0">
                <a:latin typeface="Calibri"/>
                <a:cs typeface="Calibri"/>
              </a:rPr>
              <a:t>Use this </a:t>
            </a:r>
            <a:r>
              <a:rPr sz="1881" spc="-13" dirty="0">
                <a:latin typeface="Calibri"/>
                <a:cs typeface="Calibri"/>
              </a:rPr>
              <a:t>to </a:t>
            </a:r>
            <a:r>
              <a:rPr sz="1881" spc="-9" dirty="0">
                <a:latin typeface="Calibri"/>
                <a:cs typeface="Calibri"/>
              </a:rPr>
              <a:t>compute</a:t>
            </a:r>
            <a:r>
              <a:rPr sz="1881" dirty="0">
                <a:latin typeface="Calibri"/>
                <a:cs typeface="Calibri"/>
              </a:rPr>
              <a:t> t</a:t>
            </a:r>
            <a:endParaRPr sz="1881">
              <a:latin typeface="Calibri"/>
              <a:cs typeface="Calibri"/>
            </a:endParaRPr>
          </a:p>
          <a:p>
            <a:pPr marL="10860">
              <a:spcBef>
                <a:spcPts val="466"/>
              </a:spcBef>
            </a:pPr>
            <a:r>
              <a:rPr sz="1881" spc="-13" dirty="0">
                <a:latin typeface="Arial"/>
                <a:cs typeface="Arial"/>
              </a:rPr>
              <a:t>–</a:t>
            </a:r>
            <a:r>
              <a:rPr sz="1881" spc="-13" dirty="0">
                <a:latin typeface="Calibri"/>
                <a:cs typeface="Calibri"/>
              </a:rPr>
              <a:t>Rotation </a:t>
            </a:r>
            <a:r>
              <a:rPr sz="1881" spc="-4" dirty="0">
                <a:latin typeface="Calibri"/>
                <a:cs typeface="Calibri"/>
              </a:rPr>
              <a:t>matrices </a:t>
            </a:r>
            <a:r>
              <a:rPr sz="1881" spc="-9" dirty="0">
                <a:latin typeface="Calibri"/>
                <a:cs typeface="Calibri"/>
              </a:rPr>
              <a:t>are orthogonal </a:t>
            </a:r>
            <a:r>
              <a:rPr sz="1881" dirty="0">
                <a:latin typeface="Wingdings"/>
                <a:cs typeface="Wingdings"/>
              </a:rPr>
              <a:t></a:t>
            </a:r>
            <a:r>
              <a:rPr sz="1881" dirty="0">
                <a:latin typeface="Times New Roman"/>
                <a:cs typeface="Times New Roman"/>
              </a:rPr>
              <a:t> </a:t>
            </a:r>
            <a:r>
              <a:rPr sz="1881" spc="-4" dirty="0">
                <a:latin typeface="Calibri"/>
                <a:cs typeface="Calibri"/>
              </a:rPr>
              <a:t>find</a:t>
            </a:r>
            <a:r>
              <a:rPr sz="1881" spc="-47" dirty="0">
                <a:latin typeface="Calibri"/>
                <a:cs typeface="Calibri"/>
              </a:rPr>
              <a:t> </a:t>
            </a:r>
            <a:r>
              <a:rPr sz="1881" dirty="0">
                <a:latin typeface="Calibri"/>
                <a:cs typeface="Calibri"/>
              </a:rPr>
              <a:t>r3</a:t>
            </a:r>
            <a:endParaRPr sz="1881">
              <a:latin typeface="Calibri"/>
              <a:cs typeface="Calibri"/>
            </a:endParaRPr>
          </a:p>
        </p:txBody>
      </p:sp>
      <p:sp>
        <p:nvSpPr>
          <p:cNvPr id="8" name="object 8"/>
          <p:cNvSpPr txBox="1"/>
          <p:nvPr/>
        </p:nvSpPr>
        <p:spPr>
          <a:xfrm>
            <a:off x="935846" y="1620717"/>
            <a:ext cx="4204394" cy="300404"/>
          </a:xfrm>
          <a:prstGeom prst="rect">
            <a:avLst/>
          </a:prstGeom>
        </p:spPr>
        <p:txBody>
          <a:bodyPr vert="horz" wrap="square" lIns="0" tIns="10860" rIns="0" bIns="0" rtlCol="0">
            <a:spAutoFit/>
          </a:bodyPr>
          <a:lstStyle/>
          <a:p>
            <a:pPr marL="10860">
              <a:spcBef>
                <a:spcPts val="86"/>
              </a:spcBef>
            </a:pPr>
            <a:r>
              <a:rPr sz="1881" dirty="0">
                <a:latin typeface="Calibri"/>
                <a:cs typeface="Calibri"/>
              </a:rPr>
              <a:t>Assume all </a:t>
            </a:r>
            <a:r>
              <a:rPr sz="1881" spc="-9" dirty="0">
                <a:latin typeface="Calibri"/>
                <a:cs typeface="Calibri"/>
              </a:rPr>
              <a:t>points </a:t>
            </a:r>
            <a:r>
              <a:rPr sz="1881" spc="-4" dirty="0">
                <a:latin typeface="Calibri"/>
                <a:cs typeface="Calibri"/>
              </a:rPr>
              <a:t>lie in </a:t>
            </a:r>
            <a:r>
              <a:rPr sz="1881" dirty="0">
                <a:latin typeface="Calibri"/>
                <a:cs typeface="Calibri"/>
              </a:rPr>
              <a:t>one </a:t>
            </a:r>
            <a:r>
              <a:rPr sz="1881" spc="-4" dirty="0">
                <a:latin typeface="Calibri"/>
                <a:cs typeface="Calibri"/>
              </a:rPr>
              <a:t>plane with</a:t>
            </a:r>
            <a:r>
              <a:rPr sz="1881" spc="-60" dirty="0">
                <a:latin typeface="Calibri"/>
                <a:cs typeface="Calibri"/>
              </a:rPr>
              <a:t> </a:t>
            </a:r>
            <a:r>
              <a:rPr sz="1881" dirty="0">
                <a:latin typeface="Calibri"/>
                <a:cs typeface="Calibri"/>
              </a:rPr>
              <a:t>Z=0:</a:t>
            </a:r>
            <a:endParaRPr sz="1881">
              <a:latin typeface="Calibri"/>
              <a:cs typeface="Calibri"/>
            </a:endParaRPr>
          </a:p>
        </p:txBody>
      </p:sp>
      <p:sp>
        <p:nvSpPr>
          <p:cNvPr id="9" name="object 9"/>
          <p:cNvSpPr txBox="1">
            <a:spLocks noGrp="1"/>
          </p:cNvSpPr>
          <p:nvPr>
            <p:ph type="title"/>
          </p:nvPr>
        </p:nvSpPr>
        <p:spPr>
          <a:xfrm>
            <a:off x="537563" y="730411"/>
            <a:ext cx="6743971" cy="688074"/>
          </a:xfrm>
          <a:prstGeom prst="rect">
            <a:avLst/>
          </a:prstGeom>
        </p:spPr>
        <p:txBody>
          <a:bodyPr vert="horz" wrap="square" lIns="0" tIns="10860" rIns="0" bIns="0" rtlCol="0" anchor="ctr">
            <a:spAutoFit/>
          </a:bodyPr>
          <a:lstStyle/>
          <a:p>
            <a:pPr marL="782989">
              <a:lnSpc>
                <a:spcPct val="100000"/>
              </a:lnSpc>
              <a:spcBef>
                <a:spcPts val="86"/>
              </a:spcBef>
            </a:pPr>
            <a:r>
              <a:rPr spc="-13" dirty="0"/>
              <a:t>Camera </a:t>
            </a:r>
            <a:r>
              <a:rPr dirty="0"/>
              <a:t>pose</a:t>
            </a:r>
            <a:r>
              <a:rPr spc="-30" dirty="0"/>
              <a:t> </a:t>
            </a:r>
            <a:r>
              <a:rPr spc="-9" dirty="0"/>
              <a:t>estimation</a:t>
            </a:r>
          </a:p>
        </p:txBody>
      </p:sp>
      <p:sp>
        <p:nvSpPr>
          <p:cNvPr id="2" name="Date Placeholder 1">
            <a:extLst>
              <a:ext uri="{FF2B5EF4-FFF2-40B4-BE49-F238E27FC236}">
                <a16:creationId xmlns:a16="http://schemas.microsoft.com/office/drawing/2014/main" id="{7700F11E-615D-4B19-B1B8-559E374F4E31}"/>
              </a:ext>
            </a:extLst>
          </p:cNvPr>
          <p:cNvSpPr>
            <a:spLocks noGrp="1"/>
          </p:cNvSpPr>
          <p:nvPr>
            <p:ph type="dt" sz="half" idx="10"/>
          </p:nvPr>
        </p:nvSpPr>
        <p:spPr/>
        <p:txBody>
          <a:bodyPr/>
          <a:lstStyle/>
          <a:p>
            <a:r>
              <a:rPr lang="en-US"/>
              <a:t>2/15/2022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3733800"/>
          </a:xfrm>
        </p:spPr>
        <p:txBody>
          <a:bodyPr/>
          <a:lstStyle/>
          <a:p>
            <a:endParaRPr lang="en-US" dirty="0"/>
          </a:p>
        </p:txBody>
      </p:sp>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7" y="75837"/>
            <a:ext cx="8982075" cy="52581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a:extLst>
              <a:ext uri="{FF2B5EF4-FFF2-40B4-BE49-F238E27FC236}">
                <a16:creationId xmlns:a16="http://schemas.microsoft.com/office/drawing/2014/main" id="{EB6F7D07-C84D-4ECE-8639-899439929401}"/>
              </a:ext>
            </a:extLst>
          </p:cNvPr>
          <p:cNvSpPr/>
          <p:nvPr/>
        </p:nvSpPr>
        <p:spPr>
          <a:xfrm>
            <a:off x="543013" y="5619671"/>
            <a:ext cx="6404325" cy="461665"/>
          </a:xfrm>
          <a:prstGeom prst="rect">
            <a:avLst/>
          </a:prstGeom>
        </p:spPr>
        <p:txBody>
          <a:bodyPr wrap="square">
            <a:spAutoFit/>
          </a:bodyPr>
          <a:lstStyle/>
          <a:p>
            <a:r>
              <a:rPr lang="en-US" sz="2400" dirty="0">
                <a:solidFill>
                  <a:srgbClr val="FF0000"/>
                </a:solidFill>
              </a:rPr>
              <a:t>How to write this in a matrix format?</a:t>
            </a:r>
          </a:p>
        </p:txBody>
      </p:sp>
      <p:sp>
        <p:nvSpPr>
          <p:cNvPr id="2" name="Date Placeholder 1">
            <a:extLst>
              <a:ext uri="{FF2B5EF4-FFF2-40B4-BE49-F238E27FC236}">
                <a16:creationId xmlns:a16="http://schemas.microsoft.com/office/drawing/2014/main" id="{6D41C166-9670-4AA1-8AA9-72988F244652}"/>
              </a:ext>
            </a:extLst>
          </p:cNvPr>
          <p:cNvSpPr>
            <a:spLocks noGrp="1"/>
          </p:cNvSpPr>
          <p:nvPr>
            <p:ph type="dt" sz="half" idx="10"/>
          </p:nvPr>
        </p:nvSpPr>
        <p:spPr/>
        <p:txBody>
          <a:bodyPr/>
          <a:lstStyle/>
          <a:p>
            <a:r>
              <a:rPr lang="en-US"/>
              <a:t>2/15/2022</a:t>
            </a:r>
          </a:p>
        </p:txBody>
      </p:sp>
    </p:spTree>
    <p:extLst>
      <p:ext uri="{BB962C8B-B14F-4D97-AF65-F5344CB8AC3E}">
        <p14:creationId xmlns:p14="http://schemas.microsoft.com/office/powerpoint/2010/main" val="1337357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27A44-0475-4246-84E6-9C0A91242E3B}"/>
              </a:ext>
            </a:extLst>
          </p:cNvPr>
          <p:cNvSpPr>
            <a:spLocks noGrp="1"/>
          </p:cNvSpPr>
          <p:nvPr>
            <p:ph type="title"/>
          </p:nvPr>
        </p:nvSpPr>
        <p:spPr>
          <a:xfrm>
            <a:off x="628650" y="365127"/>
            <a:ext cx="7886700" cy="864584"/>
          </a:xfrm>
        </p:spPr>
        <p:txBody>
          <a:bodyPr/>
          <a:lstStyle/>
          <a:p>
            <a:r>
              <a:rPr lang="en-US" dirty="0"/>
              <a:t>Homogeneous coordinates </a:t>
            </a:r>
          </a:p>
        </p:txBody>
      </p:sp>
      <p:sp>
        <p:nvSpPr>
          <p:cNvPr id="3" name="Content Placeholder 2">
            <a:extLst>
              <a:ext uri="{FF2B5EF4-FFF2-40B4-BE49-F238E27FC236}">
                <a16:creationId xmlns:a16="http://schemas.microsoft.com/office/drawing/2014/main" id="{FF6D61C0-C66A-4A56-A244-05DA89FF61FA}"/>
              </a:ext>
            </a:extLst>
          </p:cNvPr>
          <p:cNvSpPr>
            <a:spLocks noGrp="1"/>
          </p:cNvSpPr>
          <p:nvPr>
            <p:ph idx="1"/>
          </p:nvPr>
        </p:nvSpPr>
        <p:spPr>
          <a:xfrm>
            <a:off x="628650" y="1324304"/>
            <a:ext cx="7886700" cy="4897820"/>
          </a:xfrm>
        </p:spPr>
        <p:txBody>
          <a:bodyPr>
            <a:normAutofit lnSpcReduction="10000"/>
          </a:bodyPr>
          <a:lstStyle/>
          <a:p>
            <a:r>
              <a:rPr lang="en-US" dirty="0"/>
              <a:t>The homogeneous coordinates associated with a point in a projective space of dimension n are expressed as an (n + 1), with the additional restriction that any two points whose values are proportional are equivalent</a:t>
            </a:r>
          </a:p>
          <a:p>
            <a:r>
              <a:rPr lang="en-US" dirty="0"/>
              <a:t>In our case, the image plane is the projective space, and it has two dimensions, so we will represent points on that plane as three-dimensional vectors q = (q1, q2, q3)</a:t>
            </a:r>
          </a:p>
          <a:p>
            <a:r>
              <a:rPr lang="en-US" dirty="0"/>
              <a:t>Recalling that all points having proportional values in the projective space are equivalent, we can recover the actual pixel coordinates by dividing through by q3</a:t>
            </a:r>
          </a:p>
          <a:p>
            <a:endParaRPr lang="en-US" dirty="0"/>
          </a:p>
          <a:p>
            <a:endParaRPr lang="en-US" dirty="0"/>
          </a:p>
        </p:txBody>
      </p:sp>
      <p:sp>
        <p:nvSpPr>
          <p:cNvPr id="4" name="Date Placeholder 3">
            <a:extLst>
              <a:ext uri="{FF2B5EF4-FFF2-40B4-BE49-F238E27FC236}">
                <a16:creationId xmlns:a16="http://schemas.microsoft.com/office/drawing/2014/main" id="{F812230A-02B4-4FE5-9FC3-AE25D17AD225}"/>
              </a:ext>
            </a:extLst>
          </p:cNvPr>
          <p:cNvSpPr>
            <a:spLocks noGrp="1"/>
          </p:cNvSpPr>
          <p:nvPr>
            <p:ph type="dt" sz="half" idx="10"/>
          </p:nvPr>
        </p:nvSpPr>
        <p:spPr/>
        <p:txBody>
          <a:bodyPr/>
          <a:lstStyle/>
          <a:p>
            <a:r>
              <a:rPr lang="en-US"/>
              <a:t>2/15/2022</a:t>
            </a:r>
          </a:p>
        </p:txBody>
      </p:sp>
    </p:spTree>
    <p:extLst>
      <p:ext uri="{BB962C8B-B14F-4D97-AF65-F5344CB8AC3E}">
        <p14:creationId xmlns:p14="http://schemas.microsoft.com/office/powerpoint/2010/main" val="2032788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8495B-E3C9-49A7-8CC5-007F5D8EF186}"/>
              </a:ext>
            </a:extLst>
          </p:cNvPr>
          <p:cNvSpPr>
            <a:spLocks noGrp="1"/>
          </p:cNvSpPr>
          <p:nvPr>
            <p:ph type="title"/>
          </p:nvPr>
        </p:nvSpPr>
        <p:spPr/>
        <p:txBody>
          <a:bodyPr/>
          <a:lstStyle/>
          <a:p>
            <a:r>
              <a:rPr lang="en-US" dirty="0"/>
              <a:t>Homogenous Coordinates</a:t>
            </a:r>
          </a:p>
        </p:txBody>
      </p:sp>
      <p:pic>
        <p:nvPicPr>
          <p:cNvPr id="4" name="Content Placeholder 3">
            <a:extLst>
              <a:ext uri="{FF2B5EF4-FFF2-40B4-BE49-F238E27FC236}">
                <a16:creationId xmlns:a16="http://schemas.microsoft.com/office/drawing/2014/main" id="{D33F3EEC-277C-45F3-B8ED-DF92A455B2FF}"/>
              </a:ext>
            </a:extLst>
          </p:cNvPr>
          <p:cNvPicPr>
            <a:picLocks noGrp="1" noChangeAspect="1"/>
          </p:cNvPicPr>
          <p:nvPr>
            <p:ph idx="1"/>
          </p:nvPr>
        </p:nvPicPr>
        <p:blipFill>
          <a:blip r:embed="rId2"/>
          <a:stretch>
            <a:fillRect/>
          </a:stretch>
        </p:blipFill>
        <p:spPr>
          <a:xfrm>
            <a:off x="2171700" y="1877219"/>
            <a:ext cx="4800600" cy="4248150"/>
          </a:xfrm>
          <a:prstGeom prst="rect">
            <a:avLst/>
          </a:prstGeom>
        </p:spPr>
      </p:pic>
      <p:sp>
        <p:nvSpPr>
          <p:cNvPr id="5" name="TextBox 4">
            <a:extLst>
              <a:ext uri="{FF2B5EF4-FFF2-40B4-BE49-F238E27FC236}">
                <a16:creationId xmlns:a16="http://schemas.microsoft.com/office/drawing/2014/main" id="{74F491DA-B211-4F47-986A-8ACD9D28B3BE}"/>
              </a:ext>
            </a:extLst>
          </p:cNvPr>
          <p:cNvSpPr txBox="1"/>
          <p:nvPr/>
        </p:nvSpPr>
        <p:spPr>
          <a:xfrm>
            <a:off x="7239657" y="6308208"/>
            <a:ext cx="1904343" cy="369332"/>
          </a:xfrm>
          <a:prstGeom prst="rect">
            <a:avLst/>
          </a:prstGeom>
          <a:noFill/>
        </p:spPr>
        <p:txBody>
          <a:bodyPr wrap="square" rtlCol="0">
            <a:spAutoFit/>
          </a:bodyPr>
          <a:lstStyle/>
          <a:p>
            <a:r>
              <a:rPr lang="en-US" dirty="0"/>
              <a:t>[Peter </a:t>
            </a:r>
            <a:r>
              <a:rPr lang="en-US" dirty="0" err="1"/>
              <a:t>Corke</a:t>
            </a:r>
            <a:r>
              <a:rPr lang="en-US" dirty="0"/>
              <a:t>]</a:t>
            </a:r>
          </a:p>
        </p:txBody>
      </p:sp>
      <p:sp>
        <p:nvSpPr>
          <p:cNvPr id="3" name="Date Placeholder 2">
            <a:extLst>
              <a:ext uri="{FF2B5EF4-FFF2-40B4-BE49-F238E27FC236}">
                <a16:creationId xmlns:a16="http://schemas.microsoft.com/office/drawing/2014/main" id="{ABFEB2F0-615E-4ABD-B827-ACD4C45AA265}"/>
              </a:ext>
            </a:extLst>
          </p:cNvPr>
          <p:cNvSpPr>
            <a:spLocks noGrp="1"/>
          </p:cNvSpPr>
          <p:nvPr>
            <p:ph type="dt" sz="half" idx="10"/>
          </p:nvPr>
        </p:nvSpPr>
        <p:spPr/>
        <p:txBody>
          <a:bodyPr/>
          <a:lstStyle/>
          <a:p>
            <a:r>
              <a:rPr lang="en-US"/>
              <a:t>2/15/2022</a:t>
            </a:r>
          </a:p>
        </p:txBody>
      </p:sp>
      <p:cxnSp>
        <p:nvCxnSpPr>
          <p:cNvPr id="8" name="Straight Arrow Connector 7">
            <a:extLst>
              <a:ext uri="{FF2B5EF4-FFF2-40B4-BE49-F238E27FC236}">
                <a16:creationId xmlns:a16="http://schemas.microsoft.com/office/drawing/2014/main" id="{DD249C92-ECDE-4781-AB71-D6B5901DE918}"/>
              </a:ext>
            </a:extLst>
          </p:cNvPr>
          <p:cNvCxnSpPr/>
          <p:nvPr/>
        </p:nvCxnSpPr>
        <p:spPr>
          <a:xfrm flipH="1">
            <a:off x="6567948" y="2241755"/>
            <a:ext cx="1425678" cy="540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C8B98F61-AAB7-4D22-A78D-3839962BD48A}"/>
              </a:ext>
            </a:extLst>
          </p:cNvPr>
          <p:cNvSpPr/>
          <p:nvPr/>
        </p:nvSpPr>
        <p:spPr>
          <a:xfrm>
            <a:off x="7551174" y="1690689"/>
            <a:ext cx="1130710" cy="492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 just (a)</a:t>
            </a:r>
          </a:p>
        </p:txBody>
      </p:sp>
    </p:spTree>
    <p:extLst>
      <p:ext uri="{BB962C8B-B14F-4D97-AF65-F5344CB8AC3E}">
        <p14:creationId xmlns:p14="http://schemas.microsoft.com/office/powerpoint/2010/main" val="4152333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51B427-9EA9-442B-AC55-E846EB6F9610}"/>
              </a:ext>
            </a:extLst>
          </p:cNvPr>
          <p:cNvSpPr>
            <a:spLocks noGrp="1"/>
          </p:cNvSpPr>
          <p:nvPr>
            <p:ph type="dt" sz="half" idx="10"/>
          </p:nvPr>
        </p:nvSpPr>
        <p:spPr/>
        <p:txBody>
          <a:bodyPr/>
          <a:lstStyle/>
          <a:p>
            <a:r>
              <a:rPr lang="en-US"/>
              <a:t>2/15/2022</a:t>
            </a:r>
          </a:p>
        </p:txBody>
      </p:sp>
      <p:pic>
        <p:nvPicPr>
          <p:cNvPr id="7" name="Picture 2">
            <a:extLst>
              <a:ext uri="{FF2B5EF4-FFF2-40B4-BE49-F238E27FC236}">
                <a16:creationId xmlns:a16="http://schemas.microsoft.com/office/drawing/2014/main" id="{4E38AAB2-F783-4959-B863-50024E2D2F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12" y="136524"/>
            <a:ext cx="8867775" cy="624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2814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81002"/>
            <a:ext cx="8229600" cy="5891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Date Placeholder 1">
            <a:extLst>
              <a:ext uri="{FF2B5EF4-FFF2-40B4-BE49-F238E27FC236}">
                <a16:creationId xmlns:a16="http://schemas.microsoft.com/office/drawing/2014/main" id="{F2BB782A-8D50-48D0-9AE9-F4896BB0A1CF}"/>
              </a:ext>
            </a:extLst>
          </p:cNvPr>
          <p:cNvSpPr>
            <a:spLocks noGrp="1"/>
          </p:cNvSpPr>
          <p:nvPr>
            <p:ph type="dt" sz="half" idx="10"/>
          </p:nvPr>
        </p:nvSpPr>
        <p:spPr/>
        <p:txBody>
          <a:bodyPr/>
          <a:lstStyle/>
          <a:p>
            <a:r>
              <a:rPr lang="en-US"/>
              <a:t>2/15/2022</a:t>
            </a:r>
          </a:p>
        </p:txBody>
      </p:sp>
    </p:spTree>
    <p:extLst>
      <p:ext uri="{BB962C8B-B14F-4D97-AF65-F5344CB8AC3E}">
        <p14:creationId xmlns:p14="http://schemas.microsoft.com/office/powerpoint/2010/main" val="2671955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381000"/>
            <a:ext cx="8820150" cy="571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Date Placeholder 1">
            <a:extLst>
              <a:ext uri="{FF2B5EF4-FFF2-40B4-BE49-F238E27FC236}">
                <a16:creationId xmlns:a16="http://schemas.microsoft.com/office/drawing/2014/main" id="{4DFBE200-4C59-4E53-9FAF-449D7B9DCAA5}"/>
              </a:ext>
            </a:extLst>
          </p:cNvPr>
          <p:cNvSpPr>
            <a:spLocks noGrp="1"/>
          </p:cNvSpPr>
          <p:nvPr>
            <p:ph type="dt" sz="half" idx="10"/>
          </p:nvPr>
        </p:nvSpPr>
        <p:spPr/>
        <p:txBody>
          <a:bodyPr/>
          <a:lstStyle/>
          <a:p>
            <a:r>
              <a:rPr lang="en-US"/>
              <a:t>2/15/2022</a:t>
            </a:r>
          </a:p>
        </p:txBody>
      </p:sp>
    </p:spTree>
    <p:extLst>
      <p:ext uri="{BB962C8B-B14F-4D97-AF65-F5344CB8AC3E}">
        <p14:creationId xmlns:p14="http://schemas.microsoft.com/office/powerpoint/2010/main" val="2915708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5" y="222697"/>
            <a:ext cx="8286750" cy="6315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Date Placeholder 1">
            <a:extLst>
              <a:ext uri="{FF2B5EF4-FFF2-40B4-BE49-F238E27FC236}">
                <a16:creationId xmlns:a16="http://schemas.microsoft.com/office/drawing/2014/main" id="{55FE3945-9BB8-447F-80EE-DCF3107C0593}"/>
              </a:ext>
            </a:extLst>
          </p:cNvPr>
          <p:cNvSpPr>
            <a:spLocks noGrp="1"/>
          </p:cNvSpPr>
          <p:nvPr>
            <p:ph type="dt" sz="half" idx="10"/>
          </p:nvPr>
        </p:nvSpPr>
        <p:spPr/>
        <p:txBody>
          <a:bodyPr/>
          <a:lstStyle/>
          <a:p>
            <a:r>
              <a:rPr lang="en-US"/>
              <a:t>2/15/2022</a:t>
            </a:r>
          </a:p>
        </p:txBody>
      </p:sp>
      <p:sp>
        <p:nvSpPr>
          <p:cNvPr id="4" name="Rectangle 3">
            <a:extLst>
              <a:ext uri="{FF2B5EF4-FFF2-40B4-BE49-F238E27FC236}">
                <a16:creationId xmlns:a16="http://schemas.microsoft.com/office/drawing/2014/main" id="{F01528B9-FA4E-4160-A180-F75D824DB530}"/>
              </a:ext>
            </a:extLst>
          </p:cNvPr>
          <p:cNvSpPr/>
          <p:nvPr/>
        </p:nvSpPr>
        <p:spPr>
          <a:xfrm>
            <a:off x="5525730" y="1828800"/>
            <a:ext cx="3435452" cy="907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i="0" dirty="0">
                <a:solidFill>
                  <a:schemeClr val="bg1"/>
                </a:solidFill>
                <a:effectLst/>
                <a:latin typeface="Lora"/>
              </a:rPr>
              <a:t>pixel magnification factors along the </a:t>
            </a:r>
            <a:r>
              <a:rPr lang="en-US" b="0" i="0" dirty="0">
                <a:solidFill>
                  <a:schemeClr val="bg1"/>
                </a:solidFill>
                <a:effectLst/>
                <a:latin typeface="MJXc-TeX-math-I"/>
              </a:rPr>
              <a:t>x</a:t>
            </a:r>
            <a:r>
              <a:rPr lang="en-US" b="0" i="0" dirty="0">
                <a:solidFill>
                  <a:schemeClr val="bg1"/>
                </a:solidFill>
                <a:effectLst/>
                <a:latin typeface="Lora"/>
              </a:rPr>
              <a:t> and </a:t>
            </a:r>
            <a:r>
              <a:rPr lang="en-US" b="0" i="0" dirty="0">
                <a:solidFill>
                  <a:schemeClr val="bg1"/>
                </a:solidFill>
                <a:effectLst/>
                <a:latin typeface="MJXc-TeX-math-I"/>
              </a:rPr>
              <a:t>y</a:t>
            </a:r>
            <a:r>
              <a:rPr lang="en-US" b="0" i="0" dirty="0">
                <a:solidFill>
                  <a:schemeClr val="bg1"/>
                </a:solidFill>
                <a:effectLst/>
                <a:latin typeface="Lora"/>
              </a:rPr>
              <a:t> axes respectively</a:t>
            </a:r>
            <a:endParaRPr lang="en-US" dirty="0">
              <a:solidFill>
                <a:schemeClr val="bg1"/>
              </a:solidFill>
            </a:endParaRPr>
          </a:p>
        </p:txBody>
      </p:sp>
      <p:cxnSp>
        <p:nvCxnSpPr>
          <p:cNvPr id="6" name="Straight Arrow Connector 5">
            <a:extLst>
              <a:ext uri="{FF2B5EF4-FFF2-40B4-BE49-F238E27FC236}">
                <a16:creationId xmlns:a16="http://schemas.microsoft.com/office/drawing/2014/main" id="{7E1C2479-6748-411E-A3A3-D534058BA618}"/>
              </a:ext>
            </a:extLst>
          </p:cNvPr>
          <p:cNvCxnSpPr>
            <a:cxnSpLocks/>
            <a:stCxn id="4" idx="2"/>
          </p:cNvCxnSpPr>
          <p:nvPr/>
        </p:nvCxnSpPr>
        <p:spPr>
          <a:xfrm flipH="1">
            <a:off x="1907460" y="2735929"/>
            <a:ext cx="5335996" cy="229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49235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def\matrx #1#2{\left[&#10;    \begin{array}{#1} #2&#10;    \end{array} \right]} % real matrix (square brackets)&#10;\def\Rm{{\bf R}} % rotation matrix&#10;\[&#10; \matrx{c}{x'_i \\ y'_i \\ 1} \cong&#10; \matrx{cccc}{h_{00} &amp; h_{01} &amp; h_{02} \\&#10;       h_{10} &amp; h_{11} &amp; h_{12} \\&#10;       h_{20} &amp; h_{21} &amp; h_{22}}&#10; \matrx{c}{x_i \\ y_i \\  1}&#10;\]&#10;\end{document}&#10;"/>
  <p:tag name="EXTERNALNAME" val="Edittex"/>
  <p:tag name="BLEND" val="False"/>
  <p:tag name="TRANSPARENT" val="False"/>
  <p:tag name="BITMAPFORMAT" val="bmpmono"/>
  <p:tag name="DEBUGINTERACTIVE" val="True"/>
  <p:tag name="ORIGWIDTH" val="1161.875"/>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def\matrx #1#2{\left[&#10;    \begin{array}{#1} #2&#10;    \end{array} \right]} % real matrix (square brackets)&#10;\def\Rm{{\bf R}} % rotation matrix&#10;\begin{eqnarray*}&#10;x'_i &amp;=&amp; \frac{&#10;h_{00} x_i + h_{01} y_i  + h_{02}&#10;}{&#10;h_{20} x_i + h_{21} y_i  + h_{22} \quad&#10;} \\&#10;\\&#10;y'_i  &amp;=&amp; \frac{&#10;h_{10} x_i + h_{11} y_i  + h_{12}&#10;}{&#10;h_{20} x_i + h_{21} y_i  + h_{22} \quad&#10;}&#10;\end{eqnarray*}&#10;\end{document}&#10;"/>
  <p:tag name="EXTERNALNAME" val="Edittex"/>
  <p:tag name="BLEND" val="False"/>
  <p:tag name="TRANSPARENT" val="False"/>
  <p:tag name="BITMAPFORMAT" val="bmpmono"/>
  <p:tag name="DEBUGINTERACTIVE" val="True"/>
  <p:tag name="ORIGWIDTH" val="1083.625"/>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def\matrx #1#2{\left[&#10;    \begin{array}{#1} #2&#10;    \end{array} \right]} % real matrix (square brackets)&#10;\def\Rm{{\bf R}} % rotation matrix&#10;\begin{eqnarray*}&#10;x'_i (&#10;h_{20} x_i + h_{21} y_i  + h_{22}) &amp; = &amp; h_{00} x_i +h_{01} y_i +  h_{02} \\&#10;y'_i (&#10;h_{20} x_i + h_{21} y_i  + h_{22}) &amp; = &amp; &#10;h_{10} x_i + h_{11} y_i + h_{12}&#10;\end{eqnarray*}&#10;\end{document}&#10;"/>
  <p:tag name="EXTERNALNAME" val="Edittex"/>
  <p:tag name="BLEND" val="False"/>
  <p:tag name="TRANSPARENT" val="False"/>
  <p:tag name="BITMAPFORMAT" val="bmpmono"/>
  <p:tag name="DEBUGINTERACTIVE" val="True"/>
  <p:tag name="ORIGWIDTH" val="1773"/>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def\matrx #1#2{\left[&#10;    \begin{array}{#1} #2&#10;    \end{array} \right]} % real matrix (square brackets)&#10;\def\Rm{{\bf R}} % rotation matrix&#10;\[ &#10;\matrx{ccccccccc}{x_i &amp; y_i &amp; 1 &amp; 0 &amp; 0 &amp; 0 &amp; -x'_i x_i &amp; -x'_i y_i  &amp; -x'_i \\&#10;0 &amp; 0 &amp; 0 &amp; x_i &amp; y_i &amp; 1 &amp;  -y'_i x_i &amp; -y'_i y_i  &amp; -y'_i}&#10;\matrx{c}{ h_{00} \\ h_{01} \\ h_{02}  \\ h_{10} \\ h_{11} \\ h_{12} \\  h_{20} \\ h_{21} \\ h_{22} } =&#10; \matrx{c}{0 \\0}&#10;\]&#10;\end{document}&#10;"/>
  <p:tag name="EXTERNALNAME" val="Edittex"/>
  <p:tag name="BLEND" val="False"/>
  <p:tag name="TRANSPARENT" val="False"/>
  <p:tag name="BITMAPFORMAT" val="bmpmono"/>
  <p:tag name="DEBUGINTERACTIVE" val="True"/>
  <p:tag name="ORIGWIDTH" val="2039.375"/>
</p:tagLst>
</file>

<file path=ppt/tags/tag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def\matrx #1#2{\left[&#10;    \begin{array}{#1} #2&#10;    \end{array} \right]} % real matrix (square brackets)&#10;\def\Rm{{\bf R}} % rotation matrix&#10;\[ &#10;\matrx{ccccccccc}{x_1 &amp; y_1 &amp; 1 &amp; 0 &amp; 0 &amp; 0 &amp; -x'_1 x_1 &amp; -x'_1 y_1  &amp; -x'_1 \\&#10;0 &amp; 0 &amp; 0 &amp; x_1 &amp; y_1 &amp; 1 &amp;  -y'_1 x_1 &amp; -y'_1 y_1  &amp; -y'_1 \\&#10;\multicolumn{9}{c}{\vdots} \\&#10;x_n &amp; y_n &amp; 1 &amp; 0 &amp; 0 &amp; 0 &amp; -x'_n x_n &amp; -x'_n y_n  &amp; -x'_n \\&#10;0 &amp; 0 &amp; 0 &amp; x_n &amp; y_n &amp; 1 &amp;  -y'_n x_n &amp; -y'_n y_n  &amp; -y'_n \\&#10;}&#10;\matrx{c}{ h_{00} \\ h_{01} \\ h_{02}  \\ h_{10} \\ h_{11} \\ h_{12} \\  h_{20} \\ h_{21} \\ h_{22} } =&#10; \matrx{c}{0 \\0 \\ \vdots \\0 \\ 0}&#10;\]&#10;\end{document}&#10;"/>
  <p:tag name="EXTERNALNAME" val="Edittex"/>
  <p:tag name="BLEND" val="False"/>
  <p:tag name="TRANSPARENT" val="False"/>
  <p:tag name="BITMAPFORMAT" val="bmpmono"/>
  <p:tag name="DEBUGINTERACTIVE" val="True"/>
  <p:tag name="ORIGWIDTH" val="2215.75"/>
</p:tagLst>
</file>

<file path=ppt/tags/tag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def\matrx #1#2{\left[&#10;    \begin{array}{#1} #2&#10;    \end{array} \right]} % real matrix (square brackets)&#10;\def\Rm{{\bf R}} % rotation matrix&#10;\[&#10;\|{\bf A} {\bf \hat{h}}\|^2 = ( {\bf A} {\bf \hat{h}})^T {\bf A \hat{h}} = {\bf \hat{h}}^T {\bf A}^T {\bf A \hat{h}}&#10;\]&#10;\end{document}&#10;"/>
  <p:tag name="EXTERNALNAME" val="Edittex"/>
  <p:tag name="BLEND" val="False"/>
  <p:tag name="TRANSPARENT" val="False"/>
  <p:tag name="BITMAPFORMAT" val="bmpmono"/>
  <p:tag name="DEBUGINTERACTIVE" val="True"/>
  <p:tag name="ORIGWIDTH" val="1135.75"/>
</p:tagLst>
</file>

<file path=ppt/tags/tag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def\matrx #1#2{\left[&#10;    \begin{array}{#1} #2&#10;    \end{array} \right]} % real matrix (square brackets)&#10;\def\Rm{{\bf R}} % rotation matrix&#10;\[&#10;\|{\bf A} {\bf \hat{h}}\|^2&#10;\]&#10;\end{document}&#10;"/>
  <p:tag name="EXTERNALNAME" val="Edittex"/>
  <p:tag name="BLEND" val="False"/>
  <p:tag name="TRANSPARENT" val="False"/>
  <p:tag name="BITMAPFORMAT" val="bmpmono"/>
  <p:tag name="DEBUGINTERACTIVE" val="True"/>
  <p:tag name="ORIGWIDTH" val="220.5"/>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1099</Words>
  <Application>Microsoft Office PowerPoint</Application>
  <PresentationFormat>On-screen Show (4:3)</PresentationFormat>
  <Paragraphs>180</Paragraphs>
  <Slides>26</Slides>
  <Notes>9</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6" baseType="lpstr">
      <vt:lpstr>Arial</vt:lpstr>
      <vt:lpstr>Calibri</vt:lpstr>
      <vt:lpstr>Calibri Light</vt:lpstr>
      <vt:lpstr>Lora</vt:lpstr>
      <vt:lpstr>MJXc-TeX-math-I</vt:lpstr>
      <vt:lpstr>Symbol</vt:lpstr>
      <vt:lpstr>Times New Roman</vt:lpstr>
      <vt:lpstr>Wingdings</vt:lpstr>
      <vt:lpstr>Office Theme</vt:lpstr>
      <vt:lpstr>Photo Editor Photo</vt:lpstr>
      <vt:lpstr>Homography Estimation </vt:lpstr>
      <vt:lpstr>Projection </vt:lpstr>
      <vt:lpstr>PowerPoint Presentation</vt:lpstr>
      <vt:lpstr>Homogeneous coordinates </vt:lpstr>
      <vt:lpstr>Homogenous Coordinates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2D Homography (Projective Transformation)</vt:lpstr>
      <vt:lpstr>General Homography</vt:lpstr>
      <vt:lpstr>Other Geometrical Transformations  - Isometry</vt:lpstr>
      <vt:lpstr>Similarity transformation</vt:lpstr>
      <vt:lpstr>Homographies in Computer Vision</vt:lpstr>
      <vt:lpstr>Example rectification </vt:lpstr>
      <vt:lpstr>unwarping</vt:lpstr>
      <vt:lpstr>Homographies in Computer Vision</vt:lpstr>
      <vt:lpstr>Find Homography Between Two Scenes</vt:lpstr>
      <vt:lpstr>Solving for Homographies</vt:lpstr>
      <vt:lpstr>Solving For Homographies</vt:lpstr>
      <vt:lpstr>Scale invariant </vt:lpstr>
      <vt:lpstr>Camera pose estimation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Homography Estimation</dc:title>
  <dc:creator>Samer Charifa</dc:creator>
  <cp:lastModifiedBy>Samer Charifa</cp:lastModifiedBy>
  <cp:revision>16</cp:revision>
  <dcterms:created xsi:type="dcterms:W3CDTF">2020-02-11T03:40:35Z</dcterms:created>
  <dcterms:modified xsi:type="dcterms:W3CDTF">2022-02-15T03:52:05Z</dcterms:modified>
</cp:coreProperties>
</file>