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6" r:id="rId2"/>
    <p:sldId id="271" r:id="rId3"/>
    <p:sldId id="279" r:id="rId4"/>
    <p:sldId id="281" r:id="rId5"/>
    <p:sldId id="280" r:id="rId6"/>
    <p:sldId id="257" r:id="rId7"/>
    <p:sldId id="276"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6"/>
            <p14:sldId id="284"/>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67" d="100"/>
          <a:sy n="67" d="100"/>
        </p:scale>
        <p:origin x="644"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B778D3-DCFC-F327-7378-0744E528EED3}"/>
              </a:ext>
            </a:extLst>
          </p:cNvPr>
          <p:cNvSpPr txBox="1">
            <a:spLocks/>
          </p:cNvSpPr>
          <p:nvPr/>
        </p:nvSpPr>
        <p:spPr>
          <a:xfrm>
            <a:off x="1524000" y="1333500"/>
            <a:ext cx="9144000" cy="1790700"/>
          </a:xfrm>
          <a:prstGeom prst="rect">
            <a:avLst/>
          </a:prstGeom>
        </p:spPr>
        <p:txBody>
          <a:bodyPr vert="horz" lIns="91440" tIns="0" rIns="91440" bIns="0" rtlCol="0" anchor="t" anchorCtr="0">
            <a:noAutofit/>
          </a:bodyPr>
          <a:lstStyle>
            <a:lvl1pPr algn="l" defTabSz="914400" rtl="0" eaLnBrk="1" latinLnBrk="0" hangingPunct="1">
              <a:lnSpc>
                <a:spcPct val="100000"/>
              </a:lnSpc>
              <a:spcBef>
                <a:spcPct val="0"/>
              </a:spcBef>
              <a:buNone/>
              <a:defRPr lang="en-US" sz="480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a:ln>
                  <a:noFill/>
                </a:ln>
                <a:solidFill>
                  <a:sysClr val="window" lastClr="FFFFFF"/>
                </a:solidFill>
                <a:effectLst/>
                <a:uLnTx/>
                <a:uFillTx/>
                <a:latin typeface="Segoe UI Light"/>
                <a:ea typeface="+mj-ea"/>
                <a:cs typeface="+mj-cs"/>
              </a:rPr>
              <a:t>DHCP Reservation Application</a:t>
            </a:r>
          </a:p>
        </p:txBody>
      </p:sp>
      <p:sp>
        <p:nvSpPr>
          <p:cNvPr id="11" name="Subtitle 2">
            <a:extLst>
              <a:ext uri="{FF2B5EF4-FFF2-40B4-BE49-F238E27FC236}">
                <a16:creationId xmlns:a16="http://schemas.microsoft.com/office/drawing/2014/main" id="{6FFC565F-9668-3560-0329-A173F993101B}"/>
              </a:ext>
            </a:extLst>
          </p:cNvPr>
          <p:cNvSpPr txBox="1">
            <a:spLocks/>
          </p:cNvSpPr>
          <p:nvPr/>
        </p:nvSpPr>
        <p:spPr>
          <a:xfrm>
            <a:off x="1524000" y="31280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 lastClr="FFFFFF"/>
                </a:solidFill>
                <a:effectLst/>
                <a:uLnTx/>
                <a:uFillTx/>
                <a:latin typeface="Segoe UI Light"/>
                <a:ea typeface="+mn-ea"/>
                <a:cs typeface="+mn-cs"/>
              </a:rPr>
              <a:t>AD Team Automation</a:t>
            </a:r>
          </a:p>
        </p:txBody>
      </p:sp>
      <p:sp>
        <p:nvSpPr>
          <p:cNvPr id="12" name="Title 1">
            <a:extLst>
              <a:ext uri="{FF2B5EF4-FFF2-40B4-BE49-F238E27FC236}">
                <a16:creationId xmlns:a16="http://schemas.microsoft.com/office/drawing/2014/main" id="{1B1F3DA2-C4D0-97C8-BDC3-34A368FE64FA}"/>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prstClr val="white"/>
                </a:solidFill>
                <a:latin typeface="Segoe UI Light"/>
              </a:rPr>
              <a:t>About this deck</a:t>
            </a:r>
          </a:p>
        </p:txBody>
      </p:sp>
      <p:sp>
        <p:nvSpPr>
          <p:cNvPr id="17" name="Subtitle 2">
            <a:extLst>
              <a:ext uri="{FF2B5EF4-FFF2-40B4-BE49-F238E27FC236}">
                <a16:creationId xmlns:a16="http://schemas.microsoft.com/office/drawing/2014/main" id="{1304B3AD-F772-8242-9A8B-8885C122E4E2}"/>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This is all about features, Value-added, Benefits of using  DHCP Reservation application.</a:t>
            </a:r>
          </a:p>
          <a:p>
            <a:endParaRPr lang="en-US" sz="1200" u="sng" dirty="0"/>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910208-57BA-3B66-F7F0-FF4A964A0977}"/>
              </a:ext>
            </a:extLst>
          </p:cNvPr>
          <p:cNvSpPr>
            <a:spLocks noGrp="1"/>
          </p:cNvSpPr>
          <p:nvPr>
            <p:ph type="title"/>
          </p:nvPr>
        </p:nvSpPr>
        <p:spPr>
          <a:xfrm>
            <a:off x="641380" y="446261"/>
            <a:ext cx="10983132" cy="747763"/>
          </a:xfrm>
        </p:spPr>
        <p:txBody>
          <a:bodyPr/>
          <a:lstStyle/>
          <a:p>
            <a:r>
              <a:rPr lang="en-US" dirty="0"/>
              <a:t>Menus</a:t>
            </a:r>
          </a:p>
        </p:txBody>
      </p:sp>
      <p:sp>
        <p:nvSpPr>
          <p:cNvPr id="9" name="Text Placeholder 5" descr="2D Slides">
            <a:extLst>
              <a:ext uri="{FF2B5EF4-FFF2-40B4-BE49-F238E27FC236}">
                <a16:creationId xmlns:a16="http://schemas.microsoft.com/office/drawing/2014/main" id="{DE66C001-726E-53A3-9F0F-79A792575DE9}"/>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Icon and Details</a:t>
            </a:r>
          </a:p>
        </p:txBody>
      </p:sp>
      <p:sp>
        <p:nvSpPr>
          <p:cNvPr id="10" name="Text Placeholder 6" descr="3D Models">
            <a:extLst>
              <a:ext uri="{FF2B5EF4-FFF2-40B4-BE49-F238E27FC236}">
                <a16:creationId xmlns:a16="http://schemas.microsoft.com/office/drawing/2014/main" id="{2FEC15F2-C652-3C80-92E1-020185187F62}"/>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DHCP Reservation App Menu</a:t>
            </a:r>
          </a:p>
        </p:txBody>
      </p:sp>
      <p:pic>
        <p:nvPicPr>
          <p:cNvPr id="11" name="Grid" descr="grid plane">
            <a:extLst>
              <a:ext uri="{FF2B5EF4-FFF2-40B4-BE49-F238E27FC236}">
                <a16:creationId xmlns:a16="http://schemas.microsoft.com/office/drawing/2014/main" id="{2AEC3025-655E-04EE-41A5-B032B38670D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pic>
        <p:nvPicPr>
          <p:cNvPr id="17" name="Picture 16">
            <a:extLst>
              <a:ext uri="{FF2B5EF4-FFF2-40B4-BE49-F238E27FC236}">
                <a16:creationId xmlns:a16="http://schemas.microsoft.com/office/drawing/2014/main" id="{94F8B72C-C117-E0A5-CD46-7BC50A96649C}"/>
              </a:ext>
            </a:extLst>
          </p:cNvPr>
          <p:cNvPicPr>
            <a:picLocks noChangeAspect="1"/>
          </p:cNvPicPr>
          <p:nvPr/>
        </p:nvPicPr>
        <p:blipFill>
          <a:blip r:embed="rId3"/>
          <a:stretch>
            <a:fillRect/>
          </a:stretch>
        </p:blipFill>
        <p:spPr>
          <a:xfrm>
            <a:off x="538162" y="2013067"/>
            <a:ext cx="4945635" cy="3587749"/>
          </a:xfrm>
          <a:prstGeom prst="rect">
            <a:avLst/>
          </a:prstGeom>
        </p:spPr>
      </p:pic>
      <p:pic>
        <p:nvPicPr>
          <p:cNvPr id="19" name="Picture 18">
            <a:extLst>
              <a:ext uri="{FF2B5EF4-FFF2-40B4-BE49-F238E27FC236}">
                <a16:creationId xmlns:a16="http://schemas.microsoft.com/office/drawing/2014/main" id="{447449B3-A211-52AC-267C-A5200F794EA8}"/>
              </a:ext>
            </a:extLst>
          </p:cNvPr>
          <p:cNvPicPr>
            <a:picLocks noChangeAspect="1"/>
          </p:cNvPicPr>
          <p:nvPr/>
        </p:nvPicPr>
        <p:blipFill>
          <a:blip r:embed="rId4"/>
          <a:stretch>
            <a:fillRect/>
          </a:stretch>
        </p:blipFill>
        <p:spPr>
          <a:xfrm>
            <a:off x="5750209" y="2013067"/>
            <a:ext cx="5874303" cy="402907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51A435F-E4EA-3273-81C9-6866DD093DD0}"/>
              </a:ext>
            </a:extLst>
          </p:cNvPr>
          <p:cNvSpPr>
            <a:spLocks noGrp="1"/>
          </p:cNvSpPr>
          <p:nvPr>
            <p:ph type="title"/>
          </p:nvPr>
        </p:nvSpPr>
        <p:spPr>
          <a:xfrm>
            <a:off x="604434" y="448628"/>
            <a:ext cx="10983132" cy="747763"/>
          </a:xfrm>
        </p:spPr>
        <p:txBody>
          <a:bodyPr/>
          <a:lstStyle/>
          <a:p>
            <a:pPr marL="0" indent="0">
              <a:buNone/>
            </a:pPr>
            <a:r>
              <a:rPr lang="en-US" sz="2800" dirty="0">
                <a:latin typeface="+mj-lt"/>
                <a:ea typeface="+mj-ea"/>
                <a:cs typeface="+mj-cs"/>
              </a:rPr>
              <a:t>DHCP Reservation App Menu</a:t>
            </a:r>
          </a:p>
        </p:txBody>
      </p:sp>
      <p:pic>
        <p:nvPicPr>
          <p:cNvPr id="14" name="Picture 13">
            <a:extLst>
              <a:ext uri="{FF2B5EF4-FFF2-40B4-BE49-F238E27FC236}">
                <a16:creationId xmlns:a16="http://schemas.microsoft.com/office/drawing/2014/main" id="{C833E2E9-F67F-1B8B-0EFF-83F66DEE65BE}"/>
              </a:ext>
            </a:extLst>
          </p:cNvPr>
          <p:cNvPicPr>
            <a:picLocks noChangeAspect="1"/>
          </p:cNvPicPr>
          <p:nvPr/>
        </p:nvPicPr>
        <p:blipFill>
          <a:blip r:embed="rId2"/>
          <a:stretch>
            <a:fillRect/>
          </a:stretch>
        </p:blipFill>
        <p:spPr>
          <a:xfrm>
            <a:off x="701959" y="1927342"/>
            <a:ext cx="5874303" cy="4029075"/>
          </a:xfrm>
          <a:prstGeom prst="rect">
            <a:avLst/>
          </a:prstGeom>
        </p:spPr>
      </p:pic>
      <p:cxnSp>
        <p:nvCxnSpPr>
          <p:cNvPr id="28" name="Straight Arrow Connector 27">
            <a:extLst>
              <a:ext uri="{FF2B5EF4-FFF2-40B4-BE49-F238E27FC236}">
                <a16:creationId xmlns:a16="http://schemas.microsoft.com/office/drawing/2014/main" id="{5C1D9932-AF6E-9CAF-726F-EF2874688ED0}"/>
              </a:ext>
            </a:extLst>
          </p:cNvPr>
          <p:cNvCxnSpPr/>
          <p:nvPr/>
        </p:nvCxnSpPr>
        <p:spPr>
          <a:xfrm>
            <a:off x="5629275" y="2457450"/>
            <a:ext cx="2133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561313D8-915D-1F52-5258-24F64346E7D9}"/>
              </a:ext>
            </a:extLst>
          </p:cNvPr>
          <p:cNvCxnSpPr/>
          <p:nvPr/>
        </p:nvCxnSpPr>
        <p:spPr>
          <a:xfrm>
            <a:off x="5648325" y="2762250"/>
            <a:ext cx="2133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40">
            <a:extLst>
              <a:ext uri="{FF2B5EF4-FFF2-40B4-BE49-F238E27FC236}">
                <a16:creationId xmlns:a16="http://schemas.microsoft.com/office/drawing/2014/main" id="{0E8957D9-A9BB-CD4E-B8F4-071E5C2E6B31}"/>
              </a:ext>
            </a:extLst>
          </p:cNvPr>
          <p:cNvCxnSpPr/>
          <p:nvPr/>
        </p:nvCxnSpPr>
        <p:spPr>
          <a:xfrm>
            <a:off x="5629275" y="3314700"/>
            <a:ext cx="2133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id="{26FCE4E9-1834-DA9E-0012-9046EE2BE388}"/>
              </a:ext>
            </a:extLst>
          </p:cNvPr>
          <p:cNvCxnSpPr/>
          <p:nvPr/>
        </p:nvCxnSpPr>
        <p:spPr>
          <a:xfrm>
            <a:off x="5648325" y="3648075"/>
            <a:ext cx="2133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F6D7B444-FA95-A923-9DE7-B57C4E336322}"/>
              </a:ext>
            </a:extLst>
          </p:cNvPr>
          <p:cNvCxnSpPr/>
          <p:nvPr/>
        </p:nvCxnSpPr>
        <p:spPr>
          <a:xfrm>
            <a:off x="5648325" y="3941879"/>
            <a:ext cx="2133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990FF7E9-3BB0-8EFE-ECA0-A6D1ADF4FDCC}"/>
              </a:ext>
            </a:extLst>
          </p:cNvPr>
          <p:cNvCxnSpPr/>
          <p:nvPr/>
        </p:nvCxnSpPr>
        <p:spPr>
          <a:xfrm>
            <a:off x="5648325" y="4618154"/>
            <a:ext cx="2133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94DC4BA0-EF78-D845-D10D-DF70D66E5881}"/>
              </a:ext>
            </a:extLst>
          </p:cNvPr>
          <p:cNvCxnSpPr/>
          <p:nvPr/>
        </p:nvCxnSpPr>
        <p:spPr>
          <a:xfrm>
            <a:off x="5648325" y="4865804"/>
            <a:ext cx="2133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6385B2AA-2FDB-825C-622B-9FACF7F79F69}"/>
              </a:ext>
            </a:extLst>
          </p:cNvPr>
          <p:cNvCxnSpPr>
            <a:cxnSpLocks/>
          </p:cNvCxnSpPr>
          <p:nvPr/>
        </p:nvCxnSpPr>
        <p:spPr>
          <a:xfrm>
            <a:off x="3733800" y="5391150"/>
            <a:ext cx="0" cy="800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4C711116-3559-B07B-6533-6C41C78E38DE}"/>
              </a:ext>
            </a:extLst>
          </p:cNvPr>
          <p:cNvCxnSpPr>
            <a:cxnSpLocks/>
          </p:cNvCxnSpPr>
          <p:nvPr/>
        </p:nvCxnSpPr>
        <p:spPr>
          <a:xfrm>
            <a:off x="4514850" y="5400675"/>
            <a:ext cx="0" cy="800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a:extLst>
              <a:ext uri="{FF2B5EF4-FFF2-40B4-BE49-F238E27FC236}">
                <a16:creationId xmlns:a16="http://schemas.microsoft.com/office/drawing/2014/main" id="{2AAB81FF-C0EF-B0B5-DE02-A383855AD6CD}"/>
              </a:ext>
            </a:extLst>
          </p:cNvPr>
          <p:cNvCxnSpPr>
            <a:cxnSpLocks/>
          </p:cNvCxnSpPr>
          <p:nvPr/>
        </p:nvCxnSpPr>
        <p:spPr>
          <a:xfrm>
            <a:off x="5305425" y="5391150"/>
            <a:ext cx="0" cy="800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3" name="TextBox 52">
            <a:extLst>
              <a:ext uri="{FF2B5EF4-FFF2-40B4-BE49-F238E27FC236}">
                <a16:creationId xmlns:a16="http://schemas.microsoft.com/office/drawing/2014/main" id="{DCAB16D2-45B2-83F7-7715-EC855FD82B35}"/>
              </a:ext>
            </a:extLst>
          </p:cNvPr>
          <p:cNvSpPr txBox="1"/>
          <p:nvPr/>
        </p:nvSpPr>
        <p:spPr>
          <a:xfrm>
            <a:off x="7781925" y="2280464"/>
            <a:ext cx="2790825" cy="276999"/>
          </a:xfrm>
          <a:prstGeom prst="rect">
            <a:avLst/>
          </a:prstGeom>
          <a:noFill/>
        </p:spPr>
        <p:txBody>
          <a:bodyPr wrap="square" rtlCol="0">
            <a:spAutoFit/>
          </a:bodyPr>
          <a:lstStyle/>
          <a:p>
            <a:r>
              <a:rPr lang="en-US" sz="1200" dirty="0"/>
              <a:t>DHCP Server Ip Address</a:t>
            </a:r>
          </a:p>
        </p:txBody>
      </p:sp>
      <p:sp>
        <p:nvSpPr>
          <p:cNvPr id="54" name="TextBox 53">
            <a:extLst>
              <a:ext uri="{FF2B5EF4-FFF2-40B4-BE49-F238E27FC236}">
                <a16:creationId xmlns:a16="http://schemas.microsoft.com/office/drawing/2014/main" id="{05A56D11-B3D0-6571-EFE9-93C7863E9CF3}"/>
              </a:ext>
            </a:extLst>
          </p:cNvPr>
          <p:cNvSpPr txBox="1"/>
          <p:nvPr/>
        </p:nvSpPr>
        <p:spPr>
          <a:xfrm>
            <a:off x="7781925" y="2623750"/>
            <a:ext cx="2790825" cy="276999"/>
          </a:xfrm>
          <a:prstGeom prst="rect">
            <a:avLst/>
          </a:prstGeom>
          <a:noFill/>
        </p:spPr>
        <p:txBody>
          <a:bodyPr wrap="square" rtlCol="0">
            <a:spAutoFit/>
          </a:bodyPr>
          <a:lstStyle/>
          <a:p>
            <a:r>
              <a:rPr lang="en-US" sz="1200" dirty="0"/>
              <a:t>Enter IP Address to be reserved</a:t>
            </a:r>
          </a:p>
        </p:txBody>
      </p:sp>
      <p:sp>
        <p:nvSpPr>
          <p:cNvPr id="56" name="TextBox 55">
            <a:extLst>
              <a:ext uri="{FF2B5EF4-FFF2-40B4-BE49-F238E27FC236}">
                <a16:creationId xmlns:a16="http://schemas.microsoft.com/office/drawing/2014/main" id="{26BB8C87-D59E-D19D-B75B-6E0FA2B327B0}"/>
              </a:ext>
            </a:extLst>
          </p:cNvPr>
          <p:cNvSpPr txBox="1"/>
          <p:nvPr/>
        </p:nvSpPr>
        <p:spPr>
          <a:xfrm>
            <a:off x="7781924" y="3509575"/>
            <a:ext cx="3200401" cy="276999"/>
          </a:xfrm>
          <a:prstGeom prst="rect">
            <a:avLst/>
          </a:prstGeom>
          <a:noFill/>
        </p:spPr>
        <p:txBody>
          <a:bodyPr wrap="square" rtlCol="0">
            <a:spAutoFit/>
          </a:bodyPr>
          <a:lstStyle/>
          <a:p>
            <a:r>
              <a:rPr lang="en-US" sz="1200" dirty="0"/>
              <a:t>Provide the Scope ID for the mentioned IP</a:t>
            </a:r>
          </a:p>
        </p:txBody>
      </p:sp>
      <p:sp>
        <p:nvSpPr>
          <p:cNvPr id="57" name="TextBox 56">
            <a:extLst>
              <a:ext uri="{FF2B5EF4-FFF2-40B4-BE49-F238E27FC236}">
                <a16:creationId xmlns:a16="http://schemas.microsoft.com/office/drawing/2014/main" id="{4363A7D9-57D9-4066-6954-290F080E2E2B}"/>
              </a:ext>
            </a:extLst>
          </p:cNvPr>
          <p:cNvSpPr txBox="1"/>
          <p:nvPr/>
        </p:nvSpPr>
        <p:spPr>
          <a:xfrm>
            <a:off x="7781924" y="3803379"/>
            <a:ext cx="2790825" cy="276999"/>
          </a:xfrm>
          <a:prstGeom prst="rect">
            <a:avLst/>
          </a:prstGeom>
          <a:noFill/>
        </p:spPr>
        <p:txBody>
          <a:bodyPr wrap="square" rtlCol="0">
            <a:spAutoFit/>
          </a:bodyPr>
          <a:lstStyle/>
          <a:p>
            <a:r>
              <a:rPr lang="en-US" sz="1200" dirty="0"/>
              <a:t>Enter the MAC address to be reserved</a:t>
            </a:r>
          </a:p>
        </p:txBody>
      </p:sp>
      <p:sp>
        <p:nvSpPr>
          <p:cNvPr id="59" name="TextBox 58">
            <a:extLst>
              <a:ext uri="{FF2B5EF4-FFF2-40B4-BE49-F238E27FC236}">
                <a16:creationId xmlns:a16="http://schemas.microsoft.com/office/drawing/2014/main" id="{7C61A672-F15F-03FA-7E7D-43A028C1D4CE}"/>
              </a:ext>
            </a:extLst>
          </p:cNvPr>
          <p:cNvSpPr txBox="1"/>
          <p:nvPr/>
        </p:nvSpPr>
        <p:spPr>
          <a:xfrm>
            <a:off x="7762872" y="4479654"/>
            <a:ext cx="3448053" cy="276999"/>
          </a:xfrm>
          <a:prstGeom prst="rect">
            <a:avLst/>
          </a:prstGeom>
          <a:noFill/>
        </p:spPr>
        <p:txBody>
          <a:bodyPr wrap="square" rtlCol="0">
            <a:spAutoFit/>
          </a:bodyPr>
          <a:lstStyle/>
          <a:p>
            <a:r>
              <a:rPr lang="en-US" sz="1200" dirty="0"/>
              <a:t>Enter the data to be updated in description field</a:t>
            </a:r>
          </a:p>
        </p:txBody>
      </p:sp>
      <p:sp>
        <p:nvSpPr>
          <p:cNvPr id="66" name="Arrow: Bent 65">
            <a:extLst>
              <a:ext uri="{FF2B5EF4-FFF2-40B4-BE49-F238E27FC236}">
                <a16:creationId xmlns:a16="http://schemas.microsoft.com/office/drawing/2014/main" id="{33A36E52-77E4-CEC3-311B-F908DA7CBFD9}"/>
              </a:ext>
            </a:extLst>
          </p:cNvPr>
          <p:cNvSpPr/>
          <p:nvPr/>
        </p:nvSpPr>
        <p:spPr>
          <a:xfrm>
            <a:off x="2905125" y="1682984"/>
            <a:ext cx="4876799" cy="1217765"/>
          </a:xfrm>
          <a:prstGeom prst="bentArrow">
            <a:avLst>
              <a:gd name="adj1" fmla="val 25000"/>
              <a:gd name="adj2" fmla="val 1327"/>
              <a:gd name="adj3" fmla="val 25000"/>
              <a:gd name="adj4" fmla="val 1937"/>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a:extLst>
              <a:ext uri="{FF2B5EF4-FFF2-40B4-BE49-F238E27FC236}">
                <a16:creationId xmlns:a16="http://schemas.microsoft.com/office/drawing/2014/main" id="{734353BA-F683-AF76-854F-119FD3CCBA48}"/>
              </a:ext>
            </a:extLst>
          </p:cNvPr>
          <p:cNvSpPr txBox="1"/>
          <p:nvPr/>
        </p:nvSpPr>
        <p:spPr>
          <a:xfrm>
            <a:off x="7762873" y="1544486"/>
            <a:ext cx="2790825" cy="461665"/>
          </a:xfrm>
          <a:prstGeom prst="rect">
            <a:avLst/>
          </a:prstGeom>
          <a:noFill/>
        </p:spPr>
        <p:txBody>
          <a:bodyPr wrap="square" rtlCol="0">
            <a:spAutoFit/>
          </a:bodyPr>
          <a:lstStyle/>
          <a:p>
            <a:r>
              <a:rPr lang="en-US" sz="1200" dirty="0"/>
              <a:t>Clicking it will update Server Role and Scope ID field automatically</a:t>
            </a:r>
          </a:p>
        </p:txBody>
      </p:sp>
      <p:sp>
        <p:nvSpPr>
          <p:cNvPr id="68" name="TextBox 67">
            <a:extLst>
              <a:ext uri="{FF2B5EF4-FFF2-40B4-BE49-F238E27FC236}">
                <a16:creationId xmlns:a16="http://schemas.microsoft.com/office/drawing/2014/main" id="{BF14BFDB-4EB1-3F09-E211-0F61F7EF6C3E}"/>
              </a:ext>
            </a:extLst>
          </p:cNvPr>
          <p:cNvSpPr txBox="1"/>
          <p:nvPr/>
        </p:nvSpPr>
        <p:spPr>
          <a:xfrm>
            <a:off x="7781924" y="3175062"/>
            <a:ext cx="2933701" cy="276999"/>
          </a:xfrm>
          <a:prstGeom prst="rect">
            <a:avLst/>
          </a:prstGeom>
          <a:noFill/>
        </p:spPr>
        <p:txBody>
          <a:bodyPr wrap="square" rtlCol="0">
            <a:spAutoFit/>
          </a:bodyPr>
          <a:lstStyle/>
          <a:p>
            <a:r>
              <a:rPr lang="en-US" sz="1200" dirty="0"/>
              <a:t>Provide FQDN and Role of DHCP Server</a:t>
            </a:r>
          </a:p>
        </p:txBody>
      </p:sp>
      <p:cxnSp>
        <p:nvCxnSpPr>
          <p:cNvPr id="69" name="Straight Arrow Connector 68">
            <a:extLst>
              <a:ext uri="{FF2B5EF4-FFF2-40B4-BE49-F238E27FC236}">
                <a16:creationId xmlns:a16="http://schemas.microsoft.com/office/drawing/2014/main" id="{529AA28C-150C-5DAC-2E33-672FF88A6F11}"/>
              </a:ext>
            </a:extLst>
          </p:cNvPr>
          <p:cNvCxnSpPr>
            <a:cxnSpLocks/>
          </p:cNvCxnSpPr>
          <p:nvPr/>
        </p:nvCxnSpPr>
        <p:spPr>
          <a:xfrm>
            <a:off x="4442662" y="4246679"/>
            <a:ext cx="333926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A07D7280-D1B9-0ADC-E931-622434D78EC4}"/>
              </a:ext>
            </a:extLst>
          </p:cNvPr>
          <p:cNvSpPr txBox="1"/>
          <p:nvPr/>
        </p:nvSpPr>
        <p:spPr>
          <a:xfrm>
            <a:off x="7762872" y="4094415"/>
            <a:ext cx="3962403" cy="461665"/>
          </a:xfrm>
          <a:prstGeom prst="rect">
            <a:avLst/>
          </a:prstGeom>
          <a:noFill/>
        </p:spPr>
        <p:txBody>
          <a:bodyPr wrap="square" rtlCol="0">
            <a:spAutoFit/>
          </a:bodyPr>
          <a:lstStyle/>
          <a:p>
            <a:r>
              <a:rPr lang="en-US" sz="1200" dirty="0"/>
              <a:t>Click this to validate if IP and MAC are available for reservation or not</a:t>
            </a:r>
          </a:p>
        </p:txBody>
      </p:sp>
      <p:sp>
        <p:nvSpPr>
          <p:cNvPr id="73" name="TextBox 72">
            <a:extLst>
              <a:ext uri="{FF2B5EF4-FFF2-40B4-BE49-F238E27FC236}">
                <a16:creationId xmlns:a16="http://schemas.microsoft.com/office/drawing/2014/main" id="{C5A7C9F3-B19F-D929-00E6-A13687061441}"/>
              </a:ext>
            </a:extLst>
          </p:cNvPr>
          <p:cNvSpPr txBox="1"/>
          <p:nvPr/>
        </p:nvSpPr>
        <p:spPr>
          <a:xfrm>
            <a:off x="7762872" y="4727142"/>
            <a:ext cx="3448053" cy="276999"/>
          </a:xfrm>
          <a:prstGeom prst="rect">
            <a:avLst/>
          </a:prstGeom>
          <a:noFill/>
        </p:spPr>
        <p:txBody>
          <a:bodyPr wrap="square" rtlCol="0">
            <a:spAutoFit/>
          </a:bodyPr>
          <a:lstStyle/>
          <a:p>
            <a:r>
              <a:rPr lang="en-US" sz="1200" dirty="0"/>
              <a:t>Enter the Hostname/Device Name</a:t>
            </a:r>
          </a:p>
        </p:txBody>
      </p:sp>
      <p:sp>
        <p:nvSpPr>
          <p:cNvPr id="75" name="TextBox 74">
            <a:extLst>
              <a:ext uri="{FF2B5EF4-FFF2-40B4-BE49-F238E27FC236}">
                <a16:creationId xmlns:a16="http://schemas.microsoft.com/office/drawing/2014/main" id="{7A79E209-CEF4-69D2-1669-6198D2559F09}"/>
              </a:ext>
            </a:extLst>
          </p:cNvPr>
          <p:cNvSpPr txBox="1"/>
          <p:nvPr/>
        </p:nvSpPr>
        <p:spPr>
          <a:xfrm>
            <a:off x="2752729" y="6140296"/>
            <a:ext cx="1428746" cy="461665"/>
          </a:xfrm>
          <a:prstGeom prst="rect">
            <a:avLst/>
          </a:prstGeom>
          <a:noFill/>
        </p:spPr>
        <p:txBody>
          <a:bodyPr wrap="square" rtlCol="0">
            <a:spAutoFit/>
          </a:bodyPr>
          <a:lstStyle/>
          <a:p>
            <a:pPr algn="ctr"/>
            <a:r>
              <a:rPr lang="en-US" sz="1200" dirty="0"/>
              <a:t>Will Reset all fields for fresh use</a:t>
            </a:r>
          </a:p>
        </p:txBody>
      </p:sp>
      <p:sp>
        <p:nvSpPr>
          <p:cNvPr id="76" name="TextBox 75">
            <a:extLst>
              <a:ext uri="{FF2B5EF4-FFF2-40B4-BE49-F238E27FC236}">
                <a16:creationId xmlns:a16="http://schemas.microsoft.com/office/drawing/2014/main" id="{03934317-1CDA-1DAA-D242-71E5AF113CAA}"/>
              </a:ext>
            </a:extLst>
          </p:cNvPr>
          <p:cNvSpPr txBox="1"/>
          <p:nvPr/>
        </p:nvSpPr>
        <p:spPr>
          <a:xfrm>
            <a:off x="4914902" y="6146076"/>
            <a:ext cx="1428746" cy="461665"/>
          </a:xfrm>
          <a:prstGeom prst="rect">
            <a:avLst/>
          </a:prstGeom>
          <a:noFill/>
        </p:spPr>
        <p:txBody>
          <a:bodyPr wrap="square" rtlCol="0">
            <a:spAutoFit/>
          </a:bodyPr>
          <a:lstStyle/>
          <a:p>
            <a:pPr algn="ctr"/>
            <a:r>
              <a:rPr lang="en-US" sz="1200" dirty="0"/>
              <a:t>Click to Cancel Anytime</a:t>
            </a:r>
          </a:p>
        </p:txBody>
      </p:sp>
      <p:sp>
        <p:nvSpPr>
          <p:cNvPr id="77" name="TextBox 76">
            <a:extLst>
              <a:ext uri="{FF2B5EF4-FFF2-40B4-BE49-F238E27FC236}">
                <a16:creationId xmlns:a16="http://schemas.microsoft.com/office/drawing/2014/main" id="{B532633E-ABC7-E57F-C43E-CBAB8E8CE97C}"/>
              </a:ext>
            </a:extLst>
          </p:cNvPr>
          <p:cNvSpPr txBox="1"/>
          <p:nvPr/>
        </p:nvSpPr>
        <p:spPr>
          <a:xfrm>
            <a:off x="3950123" y="6145059"/>
            <a:ext cx="1197391" cy="461665"/>
          </a:xfrm>
          <a:prstGeom prst="rect">
            <a:avLst/>
          </a:prstGeom>
          <a:noFill/>
        </p:spPr>
        <p:txBody>
          <a:bodyPr wrap="square" rtlCol="0">
            <a:spAutoFit/>
          </a:bodyPr>
          <a:lstStyle/>
          <a:p>
            <a:pPr algn="ctr"/>
            <a:r>
              <a:rPr lang="en-US" sz="1200" dirty="0"/>
              <a:t>Click to Reserve IP</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B92DC4AE-1F1B-9DD5-2868-8F20CEF9E947}"/>
              </a:ext>
            </a:extLst>
          </p:cNvPr>
          <p:cNvSpPr>
            <a:spLocks noGrp="1"/>
          </p:cNvSpPr>
          <p:nvPr>
            <p:ph type="title"/>
          </p:nvPr>
        </p:nvSpPr>
        <p:spPr>
          <a:xfrm>
            <a:off x="604434" y="448628"/>
            <a:ext cx="10983132" cy="747763"/>
          </a:xfrm>
        </p:spPr>
        <p:txBody>
          <a:bodyPr/>
          <a:lstStyle/>
          <a:p>
            <a:r>
              <a:rPr lang="en-US" dirty="0"/>
              <a:t>Main Menu Features</a:t>
            </a:r>
          </a:p>
        </p:txBody>
      </p:sp>
      <p:pic>
        <p:nvPicPr>
          <p:cNvPr id="15" name="Picture 14">
            <a:extLst>
              <a:ext uri="{FF2B5EF4-FFF2-40B4-BE49-F238E27FC236}">
                <a16:creationId xmlns:a16="http://schemas.microsoft.com/office/drawing/2014/main" id="{06064BD7-C919-4064-F6A4-D4AFC73175F4}"/>
              </a:ext>
            </a:extLst>
          </p:cNvPr>
          <p:cNvPicPr>
            <a:picLocks noChangeAspect="1"/>
          </p:cNvPicPr>
          <p:nvPr/>
        </p:nvPicPr>
        <p:blipFill>
          <a:blip r:embed="rId2"/>
          <a:stretch>
            <a:fillRect/>
          </a:stretch>
        </p:blipFill>
        <p:spPr>
          <a:xfrm>
            <a:off x="781050" y="1649699"/>
            <a:ext cx="8124825" cy="3477502"/>
          </a:xfrm>
          <a:prstGeom prst="rect">
            <a:avLst/>
          </a:prstGeom>
        </p:spPr>
      </p:pic>
      <p:sp>
        <p:nvSpPr>
          <p:cNvPr id="17" name="Oval 16">
            <a:extLst>
              <a:ext uri="{FF2B5EF4-FFF2-40B4-BE49-F238E27FC236}">
                <a16:creationId xmlns:a16="http://schemas.microsoft.com/office/drawing/2014/main" id="{F65297CE-81EE-840E-72C4-B238951D96FF}"/>
              </a:ext>
            </a:extLst>
          </p:cNvPr>
          <p:cNvSpPr/>
          <p:nvPr/>
        </p:nvSpPr>
        <p:spPr>
          <a:xfrm>
            <a:off x="4852987" y="2196450"/>
            <a:ext cx="476250" cy="381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0C9381-664A-314A-98ED-EB0510EB18C6}"/>
              </a:ext>
            </a:extLst>
          </p:cNvPr>
          <p:cNvSpPr/>
          <p:nvPr/>
        </p:nvSpPr>
        <p:spPr>
          <a:xfrm>
            <a:off x="4843462" y="3238500"/>
            <a:ext cx="476250" cy="381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7E8D8D2-9FFC-3D86-899C-BFA32E113FD8}"/>
              </a:ext>
            </a:extLst>
          </p:cNvPr>
          <p:cNvCxnSpPr>
            <a:cxnSpLocks/>
          </p:cNvCxnSpPr>
          <p:nvPr/>
        </p:nvCxnSpPr>
        <p:spPr>
          <a:xfrm>
            <a:off x="5329237" y="2386950"/>
            <a:ext cx="3900488" cy="8515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1006D7-8C14-2D53-33C8-A83551982A96}"/>
              </a:ext>
            </a:extLst>
          </p:cNvPr>
          <p:cNvCxnSpPr>
            <a:cxnSpLocks/>
          </p:cNvCxnSpPr>
          <p:nvPr/>
        </p:nvCxnSpPr>
        <p:spPr>
          <a:xfrm flipV="1">
            <a:off x="5319712" y="3388450"/>
            <a:ext cx="3910013" cy="405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A7BD345-BFFA-A2E9-88B0-5273AE0AA3F8}"/>
              </a:ext>
            </a:extLst>
          </p:cNvPr>
          <p:cNvSpPr txBox="1"/>
          <p:nvPr/>
        </p:nvSpPr>
        <p:spPr>
          <a:xfrm>
            <a:off x="9229725" y="2423825"/>
            <a:ext cx="2533650" cy="2862322"/>
          </a:xfrm>
          <a:prstGeom prst="rect">
            <a:avLst/>
          </a:prstGeom>
          <a:noFill/>
        </p:spPr>
        <p:txBody>
          <a:bodyPr wrap="square" rtlCol="0">
            <a:spAutoFit/>
          </a:bodyPr>
          <a:lstStyle/>
          <a:p>
            <a:r>
              <a:rPr lang="en-US" dirty="0"/>
              <a:t>This shows that Both IP and Mac Address are already reserved. In Such cases It will automatically Provide the reservation details for both separately and also provide free IP address which can be used to reserve further.</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3D9F126F-C605-F87C-500A-DB5EF5EBA934}"/>
              </a:ext>
            </a:extLst>
          </p:cNvPr>
          <p:cNvSpPr>
            <a:spLocks noGrp="1"/>
          </p:cNvSpPr>
          <p:nvPr>
            <p:ph type="title"/>
          </p:nvPr>
        </p:nvSpPr>
        <p:spPr>
          <a:xfrm>
            <a:off x="604434" y="448628"/>
            <a:ext cx="10983132" cy="747763"/>
          </a:xfrm>
        </p:spPr>
        <p:txBody>
          <a:bodyPr/>
          <a:lstStyle/>
          <a:p>
            <a:r>
              <a:rPr lang="en-US" dirty="0"/>
              <a:t>Main Menu Features</a:t>
            </a:r>
          </a:p>
        </p:txBody>
      </p:sp>
      <p:pic>
        <p:nvPicPr>
          <p:cNvPr id="19" name="Picture 18">
            <a:extLst>
              <a:ext uri="{FF2B5EF4-FFF2-40B4-BE49-F238E27FC236}">
                <a16:creationId xmlns:a16="http://schemas.microsoft.com/office/drawing/2014/main" id="{ED2ED7C6-A39A-38BF-8575-E4288882672B}"/>
              </a:ext>
            </a:extLst>
          </p:cNvPr>
          <p:cNvPicPr>
            <a:picLocks noChangeAspect="1"/>
          </p:cNvPicPr>
          <p:nvPr/>
        </p:nvPicPr>
        <p:blipFill>
          <a:blip r:embed="rId2"/>
          <a:stretch>
            <a:fillRect/>
          </a:stretch>
        </p:blipFill>
        <p:spPr>
          <a:xfrm>
            <a:off x="785812" y="1381125"/>
            <a:ext cx="7648575" cy="5334000"/>
          </a:xfrm>
          <a:prstGeom prst="rect">
            <a:avLst/>
          </a:prstGeom>
        </p:spPr>
      </p:pic>
      <p:sp>
        <p:nvSpPr>
          <p:cNvPr id="22" name="Oval 21">
            <a:extLst>
              <a:ext uri="{FF2B5EF4-FFF2-40B4-BE49-F238E27FC236}">
                <a16:creationId xmlns:a16="http://schemas.microsoft.com/office/drawing/2014/main" id="{364B7908-C958-4F3B-55A7-20A1A7A17CF3}"/>
              </a:ext>
            </a:extLst>
          </p:cNvPr>
          <p:cNvSpPr/>
          <p:nvPr/>
        </p:nvSpPr>
        <p:spPr>
          <a:xfrm>
            <a:off x="7067550" y="2371725"/>
            <a:ext cx="476250" cy="381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3FCB538-8198-D725-56B5-691BD676A2B6}"/>
              </a:ext>
            </a:extLst>
          </p:cNvPr>
          <p:cNvSpPr/>
          <p:nvPr/>
        </p:nvSpPr>
        <p:spPr>
          <a:xfrm>
            <a:off x="7067550" y="3857625"/>
            <a:ext cx="476250" cy="381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B2A5DA3C-DE50-1CFC-0393-FA4041D923D5}"/>
              </a:ext>
            </a:extLst>
          </p:cNvPr>
          <p:cNvCxnSpPr>
            <a:stCxn id="22" idx="6"/>
          </p:cNvCxnSpPr>
          <p:nvPr/>
        </p:nvCxnSpPr>
        <p:spPr>
          <a:xfrm>
            <a:off x="7543800" y="2562225"/>
            <a:ext cx="1857375" cy="8667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B0D4D32-F291-F255-CDC0-874BE87AB666}"/>
              </a:ext>
            </a:extLst>
          </p:cNvPr>
          <p:cNvCxnSpPr/>
          <p:nvPr/>
        </p:nvCxnSpPr>
        <p:spPr>
          <a:xfrm flipV="1">
            <a:off x="7543800" y="3613734"/>
            <a:ext cx="1857375" cy="491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44013AA-ACF6-F57E-4FAD-D1B59D604225}"/>
              </a:ext>
            </a:extLst>
          </p:cNvPr>
          <p:cNvSpPr txBox="1"/>
          <p:nvPr/>
        </p:nvSpPr>
        <p:spPr>
          <a:xfrm>
            <a:off x="9401175" y="2876550"/>
            <a:ext cx="2295525" cy="1477328"/>
          </a:xfrm>
          <a:prstGeom prst="rect">
            <a:avLst/>
          </a:prstGeom>
          <a:noFill/>
        </p:spPr>
        <p:txBody>
          <a:bodyPr wrap="square" rtlCol="0">
            <a:spAutoFit/>
          </a:bodyPr>
          <a:lstStyle/>
          <a:p>
            <a:r>
              <a:rPr lang="en-US" dirty="0"/>
              <a:t>If Both IP address and MAC Address is available, then we can continue with reservation. </a:t>
            </a: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Segoe UI Light" panose="020B0502040204020203" pitchFamily="34" charset="0"/>
                <a:cs typeface="Segoe UI Light" panose="020B0502040204020203" pitchFamily="34" charset="0"/>
              </a:rPr>
              <a:t>Power</a:t>
            </a:r>
            <a:r>
              <a:rPr lang="en-US" dirty="0">
                <a:latin typeface="Segoe UI Light" panose="020B0502040204020203" pitchFamily="34" charset="0"/>
                <a:cs typeface="Segoe UI Light" panose="020B0502040204020203" pitchFamily="34" charset="0"/>
              </a:rPr>
              <a:t> Shelling</a:t>
            </a:r>
          </a:p>
        </p:txBody>
      </p:sp>
      <p:sp>
        <p:nvSpPr>
          <p:cNvPr id="8" name="TextBox 7">
            <a:extLst>
              <a:ext uri="{FF2B5EF4-FFF2-40B4-BE49-F238E27FC236}">
                <a16:creationId xmlns:a16="http://schemas.microsoft.com/office/drawing/2014/main" id="{A5D791B9-CF93-628D-64BC-6D6AC81B9998}"/>
              </a:ext>
            </a:extLst>
          </p:cNvPr>
          <p:cNvSpPr txBox="1"/>
          <p:nvPr/>
        </p:nvSpPr>
        <p:spPr>
          <a:xfrm>
            <a:off x="600074" y="1447800"/>
            <a:ext cx="1071562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Graphic User Interfacing the script</a:t>
            </a:r>
            <a:br>
              <a:rPr lang="en-US" dirty="0"/>
            </a:br>
            <a:r>
              <a:rPr lang="en-US" dirty="0"/>
              <a:t>	Load Forms Assembly</a:t>
            </a:r>
            <a:br>
              <a:rPr lang="en-US" dirty="0"/>
            </a:br>
            <a:r>
              <a:rPr lang="en-US" dirty="0"/>
              <a:t>	Define Form properties</a:t>
            </a:r>
            <a:br>
              <a:rPr lang="en-US" dirty="0"/>
            </a:br>
            <a:r>
              <a:rPr lang="en-US" dirty="0"/>
              <a:t>	Define Label Boxes, Text Boxes, Buttons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Logic Part</a:t>
            </a:r>
            <a:br>
              <a:rPr lang="en-US" dirty="0"/>
            </a:br>
            <a:r>
              <a:rPr lang="en-US" dirty="0"/>
              <a:t>	Logic for Feeding Server Role and Scope ID on click of Button</a:t>
            </a:r>
            <a:br>
              <a:rPr lang="en-US" dirty="0"/>
            </a:br>
            <a:r>
              <a:rPr lang="en-US" dirty="0"/>
              <a:t>	Logic for Validate Button to validate if IP and MAC are available for binding</a:t>
            </a:r>
            <a:br>
              <a:rPr lang="en-US" dirty="0"/>
            </a:br>
            <a:r>
              <a:rPr lang="en-US" dirty="0"/>
              <a:t>	Logic for OK Button to perform reservation and replicate Scope in partner Server</a:t>
            </a:r>
            <a:br>
              <a:rPr lang="en-US" dirty="0"/>
            </a:br>
            <a:r>
              <a:rPr lang="en-US" dirty="0"/>
              <a:t>	Logic for Cancel Button</a:t>
            </a:r>
            <a:br>
              <a:rPr lang="en-US" dirty="0"/>
            </a:br>
            <a:r>
              <a:rPr lang="en-US" dirty="0"/>
              <a:t>	Logic for Reset Button</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pic>
        <p:nvPicPr>
          <p:cNvPr id="3" name="Picture 2">
            <a:extLst>
              <a:ext uri="{FF2B5EF4-FFF2-40B4-BE49-F238E27FC236}">
                <a16:creationId xmlns:a16="http://schemas.microsoft.com/office/drawing/2014/main" id="{87AB80EE-E745-B06E-96B3-E2CD0B018B5C}"/>
              </a:ext>
            </a:extLst>
          </p:cNvPr>
          <p:cNvPicPr>
            <a:picLocks noChangeAspect="1"/>
          </p:cNvPicPr>
          <p:nvPr/>
        </p:nvPicPr>
        <p:blipFill>
          <a:blip r:embed="rId2"/>
          <a:stretch>
            <a:fillRect/>
          </a:stretch>
        </p:blipFill>
        <p:spPr>
          <a:xfrm>
            <a:off x="521208" y="1352550"/>
            <a:ext cx="8632318" cy="5235302"/>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5398" y="3985168"/>
            <a:ext cx="2738492" cy="2566106"/>
          </a:xfrm>
          <a:prstGeom prst="rect">
            <a:avLst/>
          </a:prstGeom>
        </p:spPr>
      </p:pic>
      <p:sp>
        <p:nvSpPr>
          <p:cNvPr id="12" name="Rectangle 11"/>
          <p:cNvSpPr/>
          <p:nvPr/>
        </p:nvSpPr>
        <p:spPr>
          <a:xfrm>
            <a:off x="4079294" y="2967335"/>
            <a:ext cx="421814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 !!</a:t>
            </a:r>
          </a:p>
        </p:txBody>
      </p:sp>
    </p:spTree>
    <p:extLst>
      <p:ext uri="{BB962C8B-B14F-4D97-AF65-F5344CB8AC3E}">
        <p14:creationId xmlns:p14="http://schemas.microsoft.com/office/powerpoint/2010/main" val="409699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122</TotalTime>
  <Words>281</Words>
  <Application>Microsoft Office PowerPoint</Application>
  <PresentationFormat>Widescreen</PresentationFormat>
  <Paragraphs>32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WelcomeDoc</vt:lpstr>
      <vt:lpstr>PowerPoint Presentation</vt:lpstr>
      <vt:lpstr>Menus</vt:lpstr>
      <vt:lpstr>DHCP Reservation App Menu</vt:lpstr>
      <vt:lpstr>Main Menu Features</vt:lpstr>
      <vt:lpstr>Main Menu Features</vt:lpstr>
      <vt:lpstr>Power Shelling</vt:lpstr>
      <vt:lpstr>Explore without leaving your slides</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Apoorva</dc:creator>
  <cp:keywords/>
  <cp:lastModifiedBy>Karan Apoorva</cp:lastModifiedBy>
  <cp:revision>1</cp:revision>
  <dcterms:created xsi:type="dcterms:W3CDTF">2022-09-01T22:49:36Z</dcterms:created>
  <dcterms:modified xsi:type="dcterms:W3CDTF">2022-09-02T00:52:26Z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bc9a2ebb-6a79-4acb-93e4-edd9019ef8fc</vt:lpwstr>
  </property>
  <property fmtid="{D5CDD505-2E9C-101B-9397-08002B2CF9AE}" pid="3" name="HCLClassification">
    <vt:lpwstr>HCL_Cla5s_C0nf1dent1al</vt:lpwstr>
  </property>
</Properties>
</file>