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sldIdLst>
    <p:sldId id="256" r:id="rId5"/>
    <p:sldId id="257" r:id="rId6"/>
    <p:sldId id="258" r:id="rId7"/>
    <p:sldId id="259" r:id="rId8"/>
    <p:sldId id="260" r:id="rId9"/>
    <p:sldId id="261"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9/2/2022</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SPECIAL ID Creation Application</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AD Team Automation</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About this deck</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This is all about features, Value-added, Benefits of using  Special ID Creation Application for creating SID, GID, FTP ID, KIOSK ID.</a:t>
            </a:r>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41380" y="446261"/>
            <a:ext cx="10983132" cy="747763"/>
          </a:xfrm>
        </p:spPr>
        <p:txBody>
          <a:bodyPr/>
          <a:lstStyle/>
          <a:p>
            <a:r>
              <a:rPr lang="en-US" dirty="0"/>
              <a:t>Menus</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Main Menu</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ID Creation Menu</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pic>
        <p:nvPicPr>
          <p:cNvPr id="33" name="Picture 32"/>
          <p:cNvPicPr>
            <a:picLocks noChangeAspect="1"/>
          </p:cNvPicPr>
          <p:nvPr/>
        </p:nvPicPr>
        <p:blipFill>
          <a:blip r:embed="rId3"/>
          <a:stretch>
            <a:fillRect/>
          </a:stretch>
        </p:blipFill>
        <p:spPr>
          <a:xfrm>
            <a:off x="1056638" y="2028097"/>
            <a:ext cx="4343551" cy="3608172"/>
          </a:xfrm>
          <a:prstGeom prst="rect">
            <a:avLst/>
          </a:prstGeom>
        </p:spPr>
      </p:pic>
      <p:pic>
        <p:nvPicPr>
          <p:cNvPr id="34" name="Picture 33"/>
          <p:cNvPicPr>
            <a:picLocks noChangeAspect="1"/>
          </p:cNvPicPr>
          <p:nvPr/>
        </p:nvPicPr>
        <p:blipFill>
          <a:blip r:embed="rId4"/>
          <a:stretch>
            <a:fillRect/>
          </a:stretch>
        </p:blipFill>
        <p:spPr>
          <a:xfrm>
            <a:off x="6065814" y="2028097"/>
            <a:ext cx="5419261" cy="3608172"/>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Main Menu Features</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1090862" y="1507068"/>
            <a:ext cx="3192379" cy="4669896"/>
          </a:xfrm>
        </p:spPr>
        <p:txBody>
          <a:bodyPr/>
          <a:lstStyle/>
          <a:p>
            <a:pPr lvl="0"/>
            <a:r>
              <a:rPr lang="en-US" dirty="0"/>
              <a:t>Simple Choose option Menu providing smooth selection of Type of Special Id which is required with just a click of the desired Button. One can select anyone of the shown 4 special ids and navigate to respective ID creation Menu.</a:t>
            </a:r>
          </a:p>
          <a:p>
            <a:pPr lvl="0"/>
            <a:r>
              <a:rPr lang="en-US" dirty="0"/>
              <a:t>One can also opt for Help in worst scenarios which will be very rare. User can share their Suggestion/Feedback or any improvement by clicking Help/Suggestion/Feedback button and we will reach out with best possible solution.</a:t>
            </a:r>
          </a:p>
        </p:txBody>
      </p:sp>
      <p:pic>
        <p:nvPicPr>
          <p:cNvPr id="7" name="Picture 6"/>
          <p:cNvPicPr>
            <a:picLocks noChangeAspect="1"/>
          </p:cNvPicPr>
          <p:nvPr/>
        </p:nvPicPr>
        <p:blipFill>
          <a:blip r:embed="rId2"/>
          <a:stretch>
            <a:fillRect/>
          </a:stretch>
        </p:blipFill>
        <p:spPr>
          <a:xfrm>
            <a:off x="6068652" y="1507068"/>
            <a:ext cx="5518914" cy="4584542"/>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ID Creation Menu</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0"/>
            <a:ext cx="4712634" cy="5138335"/>
          </a:xfrm>
        </p:spPr>
        <p:txBody>
          <a:bodyPr>
            <a:normAutofit lnSpcReduction="10000"/>
          </a:bodyPr>
          <a:lstStyle/>
          <a:p>
            <a:r>
              <a:rPr lang="en-US" sz="1400" b="1" u="sng" dirty="0"/>
              <a:t>Features:</a:t>
            </a:r>
          </a:p>
          <a:p>
            <a:pPr marL="409575" lvl="1" indent="0">
              <a:lnSpc>
                <a:spcPct val="100000"/>
              </a:lnSpc>
              <a:spcBef>
                <a:spcPts val="0"/>
              </a:spcBef>
              <a:spcAft>
                <a:spcPts val="600"/>
              </a:spcAft>
              <a:buNone/>
            </a:pPr>
            <a:r>
              <a:rPr lang="en-US" b="1" dirty="0">
                <a:latin typeface="Calibri" panose="020F0502020204030204" pitchFamily="34" charset="0"/>
                <a:cs typeface="Calibri" panose="020F0502020204030204" pitchFamily="34" charset="0"/>
              </a:rPr>
              <a:t>Enter Net id/Logon Name:  </a:t>
            </a:r>
            <a:r>
              <a:rPr lang="en-US" dirty="0">
                <a:latin typeface="Calibri" panose="020F0502020204030204" pitchFamily="34" charset="0"/>
                <a:cs typeface="Calibri" panose="020F0502020204030204" pitchFamily="34" charset="0"/>
              </a:rPr>
              <a:t>Provide the new Id to be created</a:t>
            </a:r>
          </a:p>
          <a:p>
            <a:pPr marL="409575" lvl="1" indent="0">
              <a:lnSpc>
                <a:spcPct val="100000"/>
              </a:lnSpc>
              <a:spcBef>
                <a:spcPts val="0"/>
              </a:spcBef>
              <a:spcAft>
                <a:spcPts val="600"/>
              </a:spcAft>
              <a:buNone/>
            </a:pPr>
            <a:r>
              <a:rPr lang="en-US" b="1" dirty="0">
                <a:latin typeface="Calibri" panose="020F0502020204030204" pitchFamily="34" charset="0"/>
                <a:cs typeface="Calibri" panose="020F0502020204030204" pitchFamily="34" charset="0"/>
              </a:rPr>
              <a:t>Enter the User Description: </a:t>
            </a:r>
            <a:r>
              <a:rPr lang="en-US" dirty="0">
                <a:latin typeface="Calibri" panose="020F0502020204030204" pitchFamily="34" charset="0"/>
                <a:cs typeface="Calibri" panose="020F0502020204030204" pitchFamily="34" charset="0"/>
              </a:rPr>
              <a:t>Provide Desired Description of ID</a:t>
            </a:r>
          </a:p>
          <a:p>
            <a:pPr marL="409575" lvl="1" indent="0">
              <a:lnSpc>
                <a:spcPct val="100000"/>
              </a:lnSpc>
              <a:spcBef>
                <a:spcPts val="0"/>
              </a:spcBef>
              <a:spcAft>
                <a:spcPts val="600"/>
              </a:spcAft>
              <a:buNone/>
            </a:pPr>
            <a:r>
              <a:rPr lang="en-US" b="1" dirty="0">
                <a:latin typeface="Calibri" panose="020F0502020204030204" pitchFamily="34" charset="0"/>
                <a:cs typeface="Calibri" panose="020F0502020204030204" pitchFamily="34" charset="0"/>
              </a:rPr>
              <a:t>Enter Task Number: </a:t>
            </a:r>
            <a:r>
              <a:rPr lang="en-US" dirty="0">
                <a:latin typeface="Calibri" panose="020F0502020204030204" pitchFamily="34" charset="0"/>
                <a:cs typeface="Calibri" panose="020F0502020204030204" pitchFamily="34" charset="0"/>
              </a:rPr>
              <a:t>Provide the Request Number details</a:t>
            </a:r>
          </a:p>
          <a:p>
            <a:pPr marL="409575" lvl="1" indent="0">
              <a:lnSpc>
                <a:spcPct val="100000"/>
              </a:lnSpc>
              <a:spcBef>
                <a:spcPts val="0"/>
              </a:spcBef>
              <a:spcAft>
                <a:spcPts val="600"/>
              </a:spcAft>
              <a:buNone/>
            </a:pPr>
            <a:r>
              <a:rPr lang="en-US" b="1" dirty="0">
                <a:latin typeface="Calibri" panose="020F0502020204030204" pitchFamily="34" charset="0"/>
                <a:cs typeface="Calibri" panose="020F0502020204030204" pitchFamily="34" charset="0"/>
              </a:rPr>
              <a:t>List of Machines Separated with (,) </a:t>
            </a:r>
            <a:r>
              <a:rPr lang="en-US" dirty="0">
                <a:latin typeface="Calibri" panose="020F0502020204030204" pitchFamily="34" charset="0"/>
                <a:cs typeface="Calibri" panose="020F0502020204030204" pitchFamily="34" charset="0"/>
              </a:rPr>
              <a:t>: Provide the PC/ Machine names for which log to access is needed for the Special Id.</a:t>
            </a:r>
          </a:p>
          <a:p>
            <a:pPr marL="409575" lvl="1" indent="0">
              <a:lnSpc>
                <a:spcPct val="100000"/>
              </a:lnSpc>
              <a:spcBef>
                <a:spcPts val="0"/>
              </a:spcBef>
              <a:spcAft>
                <a:spcPts val="600"/>
              </a:spcAft>
              <a:buNone/>
            </a:pPr>
            <a:r>
              <a:rPr lang="en-US" b="1" dirty="0">
                <a:latin typeface="Calibri" panose="020F0502020204030204" pitchFamily="34" charset="0"/>
                <a:cs typeface="Calibri" panose="020F0502020204030204" pitchFamily="34" charset="0"/>
              </a:rPr>
              <a:t>Enter Owner’s Net id: </a:t>
            </a:r>
            <a:r>
              <a:rPr lang="en-US" dirty="0">
                <a:latin typeface="Calibri" panose="020F0502020204030204" pitchFamily="34" charset="0"/>
                <a:cs typeface="Calibri" panose="020F0502020204030204" pitchFamily="34" charset="0"/>
              </a:rPr>
              <a:t>Details will update the Manager of the account.</a:t>
            </a:r>
          </a:p>
          <a:p>
            <a:pPr marL="409575" lvl="1" indent="0">
              <a:lnSpc>
                <a:spcPct val="100000"/>
              </a:lnSpc>
              <a:spcBef>
                <a:spcPts val="0"/>
              </a:spcBef>
              <a:spcAft>
                <a:spcPts val="600"/>
              </a:spcAft>
              <a:buNone/>
            </a:pPr>
            <a:r>
              <a:rPr lang="en-US" b="1" dirty="0">
                <a:latin typeface="Calibri" panose="020F0502020204030204" pitchFamily="34" charset="0"/>
                <a:cs typeface="Calibri" panose="020F0502020204030204" pitchFamily="34" charset="0"/>
              </a:rPr>
              <a:t>Enter any 8 Char Complex Password: </a:t>
            </a:r>
            <a:r>
              <a:rPr lang="en-US" dirty="0">
                <a:latin typeface="Calibri" panose="020F0502020204030204" pitchFamily="34" charset="0"/>
                <a:cs typeface="Calibri" panose="020F0502020204030204" pitchFamily="34" charset="0"/>
              </a:rPr>
              <a:t>Provide any 8 char complex password.</a:t>
            </a:r>
          </a:p>
          <a:p>
            <a:pPr marL="409575" lvl="1" indent="0">
              <a:lnSpc>
                <a:spcPct val="100000"/>
              </a:lnSpc>
              <a:spcBef>
                <a:spcPts val="0"/>
              </a:spcBef>
              <a:spcAft>
                <a:spcPts val="600"/>
              </a:spcAft>
              <a:buNone/>
            </a:pPr>
            <a:r>
              <a:rPr lang="en-US" i="1" dirty="0">
                <a:latin typeface="Calibri" panose="020F0502020204030204" pitchFamily="34" charset="0"/>
                <a:cs typeface="Calibri" panose="020F0502020204030204" pitchFamily="34" charset="0"/>
              </a:rPr>
              <a:t>“If one wants the password to get auto-generated then one can click on Random button and voila!! It will suggest one the best and strongest password.”</a:t>
            </a:r>
          </a:p>
          <a:p>
            <a:pPr marL="409575" lvl="1" indent="0">
              <a:lnSpc>
                <a:spcPct val="100000"/>
              </a:lnSpc>
              <a:spcBef>
                <a:spcPts val="0"/>
              </a:spcBef>
              <a:spcAft>
                <a:spcPts val="600"/>
              </a:spcAft>
              <a:buNone/>
            </a:pPr>
            <a:endParaRPr lang="en-US" i="1" dirty="0">
              <a:latin typeface="Calibri" panose="020F0502020204030204" pitchFamily="34" charset="0"/>
              <a:cs typeface="Calibri" panose="020F0502020204030204" pitchFamily="34" charset="0"/>
            </a:endParaRPr>
          </a:p>
          <a:p>
            <a:pPr marL="409575" lvl="1" indent="0">
              <a:lnSpc>
                <a:spcPct val="100000"/>
              </a:lnSpc>
              <a:spcBef>
                <a:spcPts val="0"/>
              </a:spcBef>
              <a:spcAft>
                <a:spcPts val="600"/>
              </a:spcAft>
              <a:buNone/>
            </a:pPr>
            <a:r>
              <a:rPr lang="en-US" b="1" dirty="0">
                <a:latin typeface="Calibri" panose="020F0502020204030204" pitchFamily="34" charset="0"/>
                <a:cs typeface="Calibri" panose="020F0502020204030204" pitchFamily="34" charset="0"/>
              </a:rPr>
              <a:t>Validate Button: </a:t>
            </a:r>
            <a:r>
              <a:rPr lang="en-US" dirty="0">
                <a:latin typeface="Calibri" panose="020F0502020204030204" pitchFamily="34" charset="0"/>
                <a:cs typeface="Calibri" panose="020F0502020204030204" pitchFamily="34" charset="0"/>
              </a:rPr>
              <a:t>It will validate all the information i.e. let you know if the New id enter is already existing or not, Check if Owner net id is valid or not, Check if Password entered meet the password criteria or not.</a:t>
            </a:r>
          </a:p>
          <a:p>
            <a:pPr marL="409575" lvl="1" indent="0">
              <a:lnSpc>
                <a:spcPct val="100000"/>
              </a:lnSpc>
              <a:spcBef>
                <a:spcPts val="0"/>
              </a:spcBef>
              <a:spcAft>
                <a:spcPts val="600"/>
              </a:spcAft>
              <a:buNone/>
            </a:pPr>
            <a:r>
              <a:rPr lang="en-US" b="1" dirty="0">
                <a:latin typeface="Calibri" panose="020F0502020204030204" pitchFamily="34" charset="0"/>
                <a:cs typeface="Calibri" panose="020F0502020204030204" pitchFamily="34" charset="0"/>
              </a:rPr>
              <a:t>Ok Button/ Send Email Button: </a:t>
            </a:r>
            <a:r>
              <a:rPr lang="en-US" dirty="0">
                <a:latin typeface="Calibri" panose="020F0502020204030204" pitchFamily="34" charset="0"/>
                <a:cs typeface="Calibri" panose="020F0502020204030204" pitchFamily="34" charset="0"/>
              </a:rPr>
              <a:t>Ok Button will create the Requested Special Id and Send Email Button will send Email containing Password with the Owner of the Special Id. </a:t>
            </a:r>
          </a:p>
          <a:p>
            <a:pPr marL="409575" lvl="1" indent="0">
              <a:lnSpc>
                <a:spcPct val="100000"/>
              </a:lnSpc>
              <a:spcBef>
                <a:spcPts val="0"/>
              </a:spcBef>
              <a:spcAft>
                <a:spcPts val="600"/>
              </a:spcAft>
              <a:buNone/>
            </a:pPr>
            <a:r>
              <a:rPr lang="en-US" b="1" dirty="0">
                <a:latin typeface="Calibri" panose="020F0502020204030204" pitchFamily="34" charset="0"/>
                <a:cs typeface="Calibri" panose="020F0502020204030204" pitchFamily="34" charset="0"/>
              </a:rPr>
              <a:t>Reset Button</a:t>
            </a:r>
            <a:r>
              <a:rPr lang="en-US" dirty="0">
                <a:latin typeface="Calibri" panose="020F0502020204030204" pitchFamily="34" charset="0"/>
                <a:cs typeface="Calibri" panose="020F0502020204030204" pitchFamily="34" charset="0"/>
              </a:rPr>
              <a:t>: It will reset all the fields so that one can re-use for creating multiple Special ids without closing and re-opening the app.</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98572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748257" y="3949207"/>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83166" y="469694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83166" y="548830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1" name="Picture 10"/>
          <p:cNvPicPr>
            <a:picLocks noChangeAspect="1"/>
          </p:cNvPicPr>
          <p:nvPr/>
        </p:nvPicPr>
        <p:blipFill>
          <a:blip r:embed="rId2"/>
          <a:stretch>
            <a:fillRect/>
          </a:stretch>
        </p:blipFill>
        <p:spPr>
          <a:xfrm>
            <a:off x="5317068" y="1856508"/>
            <a:ext cx="6460950" cy="3609109"/>
          </a:xfrm>
          <a:prstGeom prst="rect">
            <a:avLst/>
          </a:prstGeom>
        </p:spPr>
      </p:pic>
      <p:sp>
        <p:nvSpPr>
          <p:cNvPr id="21" name="Oval 20">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72382" y="604080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Help/Suggestions/Feedback</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This Menu Allows users to share their thoughts, If they got stuck somewhere then they can always take necessary help, If they have any ideas on improving this application then also they can provide the details in the same.</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589639" y="289658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2896586"/>
            <a:ext cx="3671989" cy="71800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 Giant Textbox allows users to provide data in as much details as they need.</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589639" y="384290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1065001" y="384290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All you need to do is click Send Email Button and your responses will reach out to us. We will certainly check that and reach out to users with the best that we can offer.</a:t>
            </a:r>
            <a:endParaRPr lang="en-US" dirty="0">
              <a:solidFill>
                <a:prstClr val="black">
                  <a:lumMod val="75000"/>
                  <a:lumOff val="25000"/>
                </a:prstClr>
              </a:solidFill>
              <a:cs typeface="Segoe UI"/>
            </a:endParaRPr>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7" name="Picture 16"/>
          <p:cNvPicPr>
            <a:picLocks noChangeAspect="1"/>
          </p:cNvPicPr>
          <p:nvPr/>
        </p:nvPicPr>
        <p:blipFill>
          <a:blip r:embed="rId2"/>
          <a:stretch>
            <a:fillRect/>
          </a:stretch>
        </p:blipFill>
        <p:spPr>
          <a:xfrm>
            <a:off x="5371898" y="1354086"/>
            <a:ext cx="6111635" cy="3461233"/>
          </a:xfrm>
          <a:prstGeom prst="rect">
            <a:avLst/>
          </a:prstGeom>
        </p:spPr>
      </p:pic>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Advantages of using Special ID Creation app (VALUE_ADDED)</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30366" y="158628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157758" y="1545341"/>
            <a:ext cx="5621089" cy="12255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No need to worry about the authenticity of provided details as with just clicking “</a:t>
            </a:r>
            <a:r>
              <a:rPr lang="en-US" b="1" dirty="0">
                <a:solidFill>
                  <a:prstClr val="black">
                    <a:lumMod val="75000"/>
                    <a:lumOff val="25000"/>
                  </a:prstClr>
                </a:solidFill>
                <a:latin typeface="Segoe UI" panose="020B0502040204020203" pitchFamily="34" charset="0"/>
                <a:cs typeface="Segoe UI" panose="020B0502040204020203" pitchFamily="34" charset="0"/>
              </a:rPr>
              <a:t>VALIDATE</a:t>
            </a:r>
            <a:r>
              <a:rPr lang="en-US" dirty="0">
                <a:solidFill>
                  <a:prstClr val="black">
                    <a:lumMod val="75000"/>
                    <a:lumOff val="25000"/>
                  </a:prstClr>
                </a:solidFill>
                <a:latin typeface="Segoe UI" panose="020B0502040204020203" pitchFamily="34" charset="0"/>
                <a:cs typeface="Segoe UI" panose="020B0502040204020203" pitchFamily="34" charset="0"/>
              </a:rPr>
              <a:t>” Button one can validate the entered details and be assured about below:</a:t>
            </a:r>
          </a:p>
          <a:p>
            <a:pPr>
              <a:lnSpc>
                <a:spcPct val="100000"/>
              </a:lnSpc>
              <a:spcBef>
                <a:spcPts val="0"/>
              </a:spcBef>
              <a:spcAft>
                <a:spcPts val="0"/>
              </a:spcAft>
            </a:pPr>
            <a:r>
              <a:rPr lang="en-US" dirty="0">
                <a:solidFill>
                  <a:prstClr val="black">
                    <a:lumMod val="75000"/>
                    <a:lumOff val="25000"/>
                  </a:prstClr>
                </a:solidFill>
                <a:latin typeface="Segoe UI" panose="020B0502040204020203" pitchFamily="34" charset="0"/>
                <a:cs typeface="Segoe UI" panose="020B0502040204020203" pitchFamily="34" charset="0"/>
              </a:rPr>
              <a:t>If the id which is going to be created is already existing or not</a:t>
            </a:r>
          </a:p>
          <a:p>
            <a:pPr>
              <a:lnSpc>
                <a:spcPct val="100000"/>
              </a:lnSpc>
              <a:spcBef>
                <a:spcPts val="0"/>
              </a:spcBef>
              <a:spcAft>
                <a:spcPts val="0"/>
              </a:spcAft>
            </a:pPr>
            <a:r>
              <a:rPr lang="en-US" dirty="0">
                <a:solidFill>
                  <a:prstClr val="black">
                    <a:lumMod val="75000"/>
                    <a:lumOff val="25000"/>
                  </a:prstClr>
                </a:solidFill>
                <a:latin typeface="Segoe UI" panose="020B0502040204020203" pitchFamily="34" charset="0"/>
                <a:cs typeface="Segoe UI" panose="020B0502040204020203" pitchFamily="34" charset="0"/>
              </a:rPr>
              <a:t>If the net id of the owner is valid or not.</a:t>
            </a:r>
          </a:p>
          <a:p>
            <a:pPr>
              <a:lnSpc>
                <a:spcPct val="100000"/>
              </a:lnSpc>
              <a:spcBef>
                <a:spcPts val="0"/>
              </a:spcBef>
              <a:spcAft>
                <a:spcPts val="0"/>
              </a:spcAft>
            </a:pPr>
            <a:r>
              <a:rPr lang="en-US" dirty="0">
                <a:solidFill>
                  <a:prstClr val="black">
                    <a:lumMod val="75000"/>
                    <a:lumOff val="25000"/>
                  </a:prstClr>
                </a:solidFill>
                <a:latin typeface="Segoe UI" panose="020B0502040204020203" pitchFamily="34" charset="0"/>
                <a:cs typeface="Segoe UI" panose="020B0502040204020203" pitchFamily="34" charset="0"/>
              </a:rPr>
              <a:t>If the Password entered meet the standard password criteria or not.</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7836" y="277513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157758" y="2714449"/>
            <a:ext cx="5760278" cy="149733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b="1" i="1" u="sng" dirty="0">
                <a:solidFill>
                  <a:schemeClr val="accent6">
                    <a:lumMod val="50000"/>
                  </a:schemeClr>
                </a:solidFill>
                <a:latin typeface="Segoe UI" panose="020B0502040204020203" pitchFamily="34" charset="0"/>
                <a:cs typeface="Segoe UI" panose="020B0502040204020203" pitchFamily="34" charset="0"/>
              </a:rPr>
              <a:t>Saves almost around 20 minutes of time in creating each Special Id </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chemeClr val="accent2"/>
                </a:solidFill>
                <a:latin typeface="Segoe UI" panose="020B0502040204020203" pitchFamily="34" charset="0"/>
                <a:cs typeface="Segoe UI" panose="020B0502040204020203" pitchFamily="34" charset="0"/>
              </a:rPr>
              <a:t>Easy textbox entry with no hustle to navigate to ADUC</a:t>
            </a:r>
            <a:r>
              <a:rPr lang="en-US" dirty="0">
                <a:solidFill>
                  <a:schemeClr val="accent1"/>
                </a:solidFill>
                <a:latin typeface="Segoe UI" panose="020B0502040204020203" pitchFamily="34" charset="0"/>
                <a:cs typeface="Segoe UI" panose="020B0502040204020203" pitchFamily="34" charset="0"/>
              </a:rPr>
              <a:t>, Find and Select appropriate OU</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chemeClr val="accent6"/>
                </a:solidFill>
                <a:latin typeface="Segoe UI" panose="020B0502040204020203" pitchFamily="34" charset="0"/>
                <a:cs typeface="Segoe UI" panose="020B0502040204020203" pitchFamily="34" charset="0"/>
              </a:rPr>
              <a:t>Fill out each and every fields</a:t>
            </a:r>
            <a:r>
              <a:rPr lang="en-US" dirty="0">
                <a:solidFill>
                  <a:srgbClr val="00B0F0"/>
                </a:solidFill>
                <a:latin typeface="Segoe UI" panose="020B0502040204020203" pitchFamily="34" charset="0"/>
                <a:cs typeface="Segoe UI" panose="020B0502040204020203" pitchFamily="34" charset="0"/>
              </a:rPr>
              <a:t>, Type strong passwords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FF0000"/>
                </a:solidFill>
                <a:latin typeface="Segoe UI" panose="020B0502040204020203" pitchFamily="34" charset="0"/>
                <a:cs typeface="Segoe UI" panose="020B0502040204020203" pitchFamily="34" charset="0"/>
              </a:rPr>
              <a:t>Add necessary groups with respect to the type of Special ID</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7030A0"/>
                </a:solidFill>
                <a:latin typeface="Segoe UI" panose="020B0502040204020203" pitchFamily="34" charset="0"/>
                <a:cs typeface="Segoe UI" panose="020B0502040204020203" pitchFamily="34" charset="0"/>
              </a:rPr>
              <a:t>Select if user should change password/ password never expires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002060"/>
                </a:solidFill>
                <a:latin typeface="Segoe UI" panose="020B0502040204020203" pitchFamily="34" charset="0"/>
                <a:cs typeface="Segoe UI" panose="020B0502040204020203" pitchFamily="34" charset="0"/>
              </a:rPr>
              <a:t>Update owner/ description /manager</a:t>
            </a:r>
            <a:r>
              <a:rPr lang="en-US" dirty="0">
                <a:solidFill>
                  <a:prstClr val="black">
                    <a:lumMod val="75000"/>
                    <a:lumOff val="25000"/>
                  </a:prstClr>
                </a:solidFill>
                <a:latin typeface="Segoe UI" panose="020B0502040204020203" pitchFamily="34" charset="0"/>
                <a:cs typeface="Segoe UI" panose="020B0502040204020203" pitchFamily="34" charset="0"/>
              </a:rPr>
              <a:t> and many other options.</a:t>
            </a:r>
          </a:p>
          <a:p>
            <a:pPr marL="0" indent="0">
              <a:lnSpc>
                <a:spcPct val="100000"/>
              </a:lnSpc>
              <a:spcBef>
                <a:spcPts val="600"/>
              </a:spcBef>
              <a:spcAft>
                <a:spcPts val="600"/>
              </a:spcAft>
              <a:buNone/>
            </a:pPr>
            <a:r>
              <a:rPr lang="en-US" b="1" dirty="0">
                <a:solidFill>
                  <a:schemeClr val="accent6">
                    <a:lumMod val="75000"/>
                  </a:schemeClr>
                </a:solidFill>
                <a:latin typeface="Segoe UI" panose="020B0502040204020203" pitchFamily="34" charset="0"/>
                <a:cs typeface="Segoe UI" panose="020B0502040204020203" pitchFamily="34" charset="0"/>
              </a:rPr>
              <a:t>IT does all the above Job with just a click of button.</a:t>
            </a:r>
          </a:p>
        </p:txBody>
      </p:sp>
      <mc:AlternateContent xmlns:mc="http://schemas.openxmlformats.org/markup-compatibility/2006">
        <mc:Choice xmlns:am3d="http://schemas.microsoft.com/office/drawing/2017/model3d" Requires="am3d">
          <p:graphicFrame>
            <p:nvGraphicFramePr>
              <p:cNvPr id="37" name="3D Model 36" descr="3D image of a parrot">
                <a:extLst>
                  <a:ext uri="{FF2B5EF4-FFF2-40B4-BE49-F238E27FC236}">
                    <a16:creationId xmlns:a16="http://schemas.microsoft.com/office/drawing/2014/main" id="{4483D506-2C3F-4711-94B1-0CC3F8D8F3E9}"/>
                  </a:ext>
                </a:extLst>
              </p:cNvPr>
              <p:cNvGraphicFramePr>
                <a:graphicFrameLocks noChangeAspect="1"/>
              </p:cNvGraphicFramePr>
              <p:nvPr>
                <p:extLst>
                  <p:ext uri="{D42A27DB-BD31-4B8C-83A1-F6EECF244321}">
                    <p14:modId xmlns:p14="http://schemas.microsoft.com/office/powerpoint/2010/main" val="3254579348"/>
                  </p:ext>
                </p:extLst>
              </p:nvPr>
            </p:nvGraphicFramePr>
            <p:xfrm>
              <a:off x="8134006" y="1431342"/>
              <a:ext cx="1552272" cy="4866325"/>
            </p:xfrm>
            <a:graphic>
              <a:graphicData uri="http://schemas.microsoft.com/office/drawing/2017/model3d">
                <am3d:model3d r:embed="rId2">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3"/>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7" name="3D Model 36" descr="3D image of a parrot">
                <a:extLst>
                  <a:ext uri="{FF2B5EF4-FFF2-40B4-BE49-F238E27FC236}">
                    <a16:creationId xmlns:a16="http://schemas.microsoft.com/office/drawing/2014/main" id="{4483D506-2C3F-4711-94B1-0CC3F8D8F3E9}"/>
                  </a:ext>
                </a:extLst>
              </p:cNvPr>
              <p:cNvPicPr>
                <a:picLocks noGrp="1" noRot="1" noChangeAspect="1" noMove="1" noResize="1" noEditPoints="1" noAdjustHandles="1" noChangeArrowheads="1" noChangeShapeType="1" noCrop="1"/>
              </p:cNvPicPr>
              <p:nvPr/>
            </p:nvPicPr>
            <p:blipFill>
              <a:blip r:embed="rId3"/>
              <a:stretch>
                <a:fillRect/>
              </a:stretch>
            </p:blipFill>
            <p:spPr>
              <a:xfrm>
                <a:off x="8134006" y="1431342"/>
                <a:ext cx="1552272" cy="4866325"/>
              </a:xfrm>
              <a:prstGeom prst="rect">
                <a:avLst/>
              </a:prstGeom>
            </p:spPr>
          </p:pic>
        </mc:Fallback>
      </mc:AlternateContent>
      <p:sp>
        <p:nvSpPr>
          <p:cNvPr id="38" name="Step 2 Number" descr="Method 2:">
            <a:extLst>
              <a:ext uri="{FF2B5EF4-FFF2-40B4-BE49-F238E27FC236}">
                <a16:creationId xmlns:a16="http://schemas.microsoft.com/office/drawing/2014/main" id="{9A5A9B9F-B0C0-4A76-B9C7-3C6ED0008BC9}"/>
              </a:ext>
            </a:extLst>
          </p:cNvPr>
          <p:cNvSpPr/>
          <p:nvPr/>
        </p:nvSpPr>
        <p:spPr bwMode="blackWhite">
          <a:xfrm>
            <a:off x="627836" y="421178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39"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153116" y="4147130"/>
            <a:ext cx="5760278" cy="7666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No need to draft email and copy paste the password and owner details. The app’s “</a:t>
            </a:r>
            <a:r>
              <a:rPr lang="en-US" b="1" dirty="0">
                <a:solidFill>
                  <a:prstClr val="black">
                    <a:lumMod val="75000"/>
                    <a:lumOff val="25000"/>
                  </a:prstClr>
                </a:solidFill>
                <a:latin typeface="Segoe UI" panose="020B0502040204020203" pitchFamily="34" charset="0"/>
                <a:cs typeface="Segoe UI" panose="020B0502040204020203" pitchFamily="34" charset="0"/>
              </a:rPr>
              <a:t>Send Email</a:t>
            </a:r>
            <a:r>
              <a:rPr lang="en-US" dirty="0">
                <a:solidFill>
                  <a:prstClr val="black">
                    <a:lumMod val="75000"/>
                    <a:lumOff val="25000"/>
                  </a:prstClr>
                </a:solidFill>
                <a:latin typeface="Segoe UI" panose="020B0502040204020203" pitchFamily="34" charset="0"/>
                <a:cs typeface="Segoe UI" panose="020B0502040204020203" pitchFamily="34" charset="0"/>
              </a:rPr>
              <a:t>” Button will take care of sending email containing password information with the owner of the Special ID created.</a:t>
            </a:r>
          </a:p>
        </p:txBody>
      </p:sp>
      <p:sp>
        <p:nvSpPr>
          <p:cNvPr id="40" name="Step 2 Number" descr="Method 2:">
            <a:extLst>
              <a:ext uri="{FF2B5EF4-FFF2-40B4-BE49-F238E27FC236}">
                <a16:creationId xmlns:a16="http://schemas.microsoft.com/office/drawing/2014/main" id="{9A5A9B9F-B0C0-4A76-B9C7-3C6ED0008BC9}"/>
              </a:ext>
            </a:extLst>
          </p:cNvPr>
          <p:cNvSpPr/>
          <p:nvPr/>
        </p:nvSpPr>
        <p:spPr bwMode="blackWhite">
          <a:xfrm>
            <a:off x="627836" y="49154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41"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153116" y="4882468"/>
            <a:ext cx="5760278" cy="7666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No need of closing and re-opening the app to create another Special Id again and again. One can clear all the textboxes with just a click of “</a:t>
            </a:r>
            <a:r>
              <a:rPr lang="en-US" b="1" dirty="0">
                <a:solidFill>
                  <a:prstClr val="black">
                    <a:lumMod val="75000"/>
                    <a:lumOff val="25000"/>
                  </a:prstClr>
                </a:solidFill>
                <a:latin typeface="Segoe UI" panose="020B0502040204020203" pitchFamily="34" charset="0"/>
                <a:cs typeface="Segoe UI" panose="020B0502040204020203" pitchFamily="34" charset="0"/>
              </a:rPr>
              <a:t>RESET</a:t>
            </a:r>
            <a:r>
              <a:rPr lang="en-US" dirty="0">
                <a:solidFill>
                  <a:prstClr val="black">
                    <a:lumMod val="75000"/>
                    <a:lumOff val="25000"/>
                  </a:prstClr>
                </a:solidFill>
                <a:latin typeface="Segoe UI" panose="020B0502040204020203" pitchFamily="34" charset="0"/>
                <a:cs typeface="Segoe UI" panose="020B0502040204020203" pitchFamily="34" charset="0"/>
              </a:rPr>
              <a:t>” Button and re-use the menu to create another Special Id.</a:t>
            </a:r>
          </a:p>
        </p:txBody>
      </p:sp>
      <p:sp>
        <p:nvSpPr>
          <p:cNvPr id="42" name="Step 2 Number" descr="Method 2:">
            <a:extLst>
              <a:ext uri="{FF2B5EF4-FFF2-40B4-BE49-F238E27FC236}">
                <a16:creationId xmlns:a16="http://schemas.microsoft.com/office/drawing/2014/main" id="{9A5A9B9F-B0C0-4A76-B9C7-3C6ED0008BC9}"/>
              </a:ext>
            </a:extLst>
          </p:cNvPr>
          <p:cNvSpPr/>
          <p:nvPr/>
        </p:nvSpPr>
        <p:spPr bwMode="blackWhite">
          <a:xfrm>
            <a:off x="627836" y="564842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sp>
        <p:nvSpPr>
          <p:cNvPr id="43"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153116" y="5583393"/>
            <a:ext cx="5760278" cy="7666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app also create a “</a:t>
            </a:r>
            <a:r>
              <a:rPr lang="en-US" b="1" dirty="0">
                <a:solidFill>
                  <a:prstClr val="black">
                    <a:lumMod val="75000"/>
                    <a:lumOff val="25000"/>
                  </a:prstClr>
                </a:solidFill>
                <a:latin typeface="Segoe UI" panose="020B0502040204020203" pitchFamily="34" charset="0"/>
                <a:cs typeface="Segoe UI" panose="020B0502040204020203" pitchFamily="34" charset="0"/>
              </a:rPr>
              <a:t>LOG”</a:t>
            </a:r>
            <a:r>
              <a:rPr lang="en-US" dirty="0">
                <a:solidFill>
                  <a:prstClr val="black">
                    <a:lumMod val="75000"/>
                    <a:lumOff val="25000"/>
                  </a:prstClr>
                </a:solidFill>
                <a:latin typeface="Segoe UI" panose="020B0502040204020203" pitchFamily="34" charset="0"/>
                <a:cs typeface="Segoe UI" panose="020B0502040204020203" pitchFamily="34" charset="0"/>
              </a:rPr>
              <a:t> of all the activities performed so that we can no longer worry about auditing.</a:t>
            </a: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5398" y="3985168"/>
            <a:ext cx="2738492" cy="2566106"/>
          </a:xfrm>
          <a:prstGeom prst="rect">
            <a:avLst/>
          </a:prstGeom>
        </p:spPr>
      </p:pic>
      <p:sp>
        <p:nvSpPr>
          <p:cNvPr id="12" name="Rectangle 11"/>
          <p:cNvSpPr/>
          <p:nvPr/>
        </p:nvSpPr>
        <p:spPr>
          <a:xfrm>
            <a:off x="4079294" y="2967335"/>
            <a:ext cx="421814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 !!</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2.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90717D-CB20-4004-8DD0-01756D9D039A}">
  <ds:schemaRefs>
    <ds:schemaRef ds:uri="71af3243-3dd4-4a8d-8c0d-dd76da1f02a5"/>
    <ds:schemaRef ds:uri="http://schemas.microsoft.com/office/2006/documentManagement/types"/>
    <ds:schemaRef ds:uri="http://purl.org/dc/terms/"/>
    <ds:schemaRef ds:uri="http://schemas.openxmlformats.org/package/2006/metadata/core-properties"/>
    <ds:schemaRef ds:uri="http://purl.org/dc/dcmitype/"/>
    <ds:schemaRef ds:uri="16c05727-aa75-4e4a-9b5f-8a80a1165891"/>
    <ds:schemaRef ds:uri="http://schemas.microsoft.com/office/2006/metadata/properties"/>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745</Words>
  <Application>Microsoft Office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Segoe UI Light</vt:lpstr>
      <vt:lpstr>Segoe UI Semibold</vt:lpstr>
      <vt:lpstr>Get Started with 3D</vt:lpstr>
      <vt:lpstr>SPECIAL ID Creation Application</vt:lpstr>
      <vt:lpstr>Menus</vt:lpstr>
      <vt:lpstr>Main Menu Features</vt:lpstr>
      <vt:lpstr>ID Creation Menu</vt:lpstr>
      <vt:lpstr>Help/Suggestions/Feedback</vt:lpstr>
      <vt:lpstr>Advantages of using Special ID Creation app (VALUE_ADDED)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2022-04-12T00:43:42Z</dcterms:created>
  <dcterms:modified xsi:type="dcterms:W3CDTF">2022-09-01T22:48:56Z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7547c634-d245-4091-b614-9ac5c973cf3b</vt:lpwstr>
  </property>
  <property fmtid="{D5CDD505-2E9C-101B-9397-08002B2CF9AE}" pid="4" name="HCLClassification">
    <vt:lpwstr>HCL_Cla5s_C0nf1dent1al</vt:lpwstr>
  </property>
  <property fmtid="{D5CDD505-2E9C-101B-9397-08002B2CF9AE}" pid="5" name="HCLClassD6">
    <vt:lpwstr>False</vt:lpwstr>
  </property>
</Properties>
</file>