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70" r:id="rId12"/>
    <p:sldId id="269" r:id="rId13"/>
    <p:sldId id="263" r:id="rId14"/>
    <p:sldId id="264" r:id="rId15"/>
    <p:sldId id="271" r:id="rId16"/>
    <p:sldId id="265" r:id="rId17"/>
    <p:sldId id="266" r:id="rId18"/>
    <p:sldId id="277" r:id="rId19"/>
    <p:sldId id="267" r:id="rId20"/>
    <p:sldId id="268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1" autoAdjust="0"/>
    <p:restoredTop sz="94660"/>
  </p:normalViewPr>
  <p:slideViewPr>
    <p:cSldViewPr snapToGrid="0">
      <p:cViewPr>
        <p:scale>
          <a:sx n="100" d="100"/>
          <a:sy n="100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3F8A33-9480-4C49-B742-F00931701EE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7BBD9D-87E1-473E-98CF-D0D1AAF07D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column ‘city’ has high cardinality</a:t>
          </a:r>
        </a:p>
      </dgm:t>
    </dgm:pt>
    <dgm:pt modelId="{AF63A586-46BF-408B-AA00-3898E79A793D}" type="parTrans" cxnId="{FA072C41-3893-463A-AE01-5949B4FB13F7}">
      <dgm:prSet/>
      <dgm:spPr/>
      <dgm:t>
        <a:bodyPr/>
        <a:lstStyle/>
        <a:p>
          <a:endParaRPr lang="en-US"/>
        </a:p>
      </dgm:t>
    </dgm:pt>
    <dgm:pt modelId="{D934CA29-B1A3-4B8A-ABA6-B911D2489BA0}" type="sibTrans" cxnId="{FA072C41-3893-463A-AE01-5949B4FB13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962348-C758-467B-A472-314E6AAA3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126 unique values in the column</a:t>
          </a:r>
        </a:p>
      </dgm:t>
    </dgm:pt>
    <dgm:pt modelId="{EE6722CE-300C-4941-B465-AEE15F7FC9AD}" type="parTrans" cxnId="{4DB311CE-AE4D-4579-B8E4-26B27D2691FD}">
      <dgm:prSet/>
      <dgm:spPr/>
      <dgm:t>
        <a:bodyPr/>
        <a:lstStyle/>
        <a:p>
          <a:endParaRPr lang="en-US"/>
        </a:p>
      </dgm:t>
    </dgm:pt>
    <dgm:pt modelId="{8133A16B-E2CB-4F32-B8A1-B5262BF3507B}" type="sibTrans" cxnId="{4DB311CE-AE4D-4579-B8E4-26B27D2691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729391-3FC9-488B-A02C-9D80B388A1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solve this problem using PCA</a:t>
          </a:r>
        </a:p>
      </dgm:t>
    </dgm:pt>
    <dgm:pt modelId="{8B72E507-5F8C-4A54-92AD-AF5371ECF449}" type="parTrans" cxnId="{B929E31D-66E2-4FEA-B379-08FAEFE3355C}">
      <dgm:prSet/>
      <dgm:spPr/>
      <dgm:t>
        <a:bodyPr/>
        <a:lstStyle/>
        <a:p>
          <a:endParaRPr lang="en-US"/>
        </a:p>
      </dgm:t>
    </dgm:pt>
    <dgm:pt modelId="{99E9DBC0-1C6B-44B0-BB3A-9AF4B86B2E81}" type="sibTrans" cxnId="{B929E31D-66E2-4FEA-B379-08FAEFE335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EC95EF-05B0-4602-BA2A-5EF8F4F050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preserved 85% of the variance explained by these 126 columns by using only 33 components</a:t>
          </a:r>
        </a:p>
      </dgm:t>
    </dgm:pt>
    <dgm:pt modelId="{2FFD7267-B120-4F66-BE67-F78FEBB181A9}" type="parTrans" cxnId="{64FFC94A-97AE-401C-BAFE-477393A124DC}">
      <dgm:prSet/>
      <dgm:spPr/>
      <dgm:t>
        <a:bodyPr/>
        <a:lstStyle/>
        <a:p>
          <a:endParaRPr lang="en-US"/>
        </a:p>
      </dgm:t>
    </dgm:pt>
    <dgm:pt modelId="{61A663C4-55A2-4CD5-A1CE-A73EEACD0CA7}" type="sibTrans" cxnId="{64FFC94A-97AE-401C-BAFE-477393A124DC}">
      <dgm:prSet/>
      <dgm:spPr/>
      <dgm:t>
        <a:bodyPr/>
        <a:lstStyle/>
        <a:p>
          <a:endParaRPr lang="en-US"/>
        </a:p>
      </dgm:t>
    </dgm:pt>
    <dgm:pt modelId="{DED90029-23E1-4395-9B67-8D3AA868A6C9}" type="pres">
      <dgm:prSet presAssocID="{363F8A33-9480-4C49-B742-F00931701EE1}" presName="root" presStyleCnt="0">
        <dgm:presLayoutVars>
          <dgm:dir/>
          <dgm:resizeHandles val="exact"/>
        </dgm:presLayoutVars>
      </dgm:prSet>
      <dgm:spPr/>
    </dgm:pt>
    <dgm:pt modelId="{CDCAF5CD-7299-45F3-BDCF-4321D2752717}" type="pres">
      <dgm:prSet presAssocID="{363F8A33-9480-4C49-B742-F00931701EE1}" presName="container" presStyleCnt="0">
        <dgm:presLayoutVars>
          <dgm:dir/>
          <dgm:resizeHandles val="exact"/>
        </dgm:presLayoutVars>
      </dgm:prSet>
      <dgm:spPr/>
    </dgm:pt>
    <dgm:pt modelId="{01F7DFB2-1343-4974-97D2-84C6FF9A8B9B}" type="pres">
      <dgm:prSet presAssocID="{C27BBD9D-87E1-473E-98CF-D0D1AAF07DE0}" presName="compNode" presStyleCnt="0"/>
      <dgm:spPr/>
    </dgm:pt>
    <dgm:pt modelId="{04745C5C-C4B1-4230-A330-7BD3F1654AF1}" type="pres">
      <dgm:prSet presAssocID="{C27BBD9D-87E1-473E-98CF-D0D1AAF07DE0}" presName="iconBgRect" presStyleLbl="bgShp" presStyleIdx="0" presStyleCnt="4"/>
      <dgm:spPr/>
    </dgm:pt>
    <dgm:pt modelId="{FB482615-D6DD-45DA-B302-E3B23500D9A3}" type="pres">
      <dgm:prSet presAssocID="{C27BBD9D-87E1-473E-98CF-D0D1AAF07D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A06F349-C59D-47A4-9FB9-3E74B7CCA9BF}" type="pres">
      <dgm:prSet presAssocID="{C27BBD9D-87E1-473E-98CF-D0D1AAF07DE0}" presName="spaceRect" presStyleCnt="0"/>
      <dgm:spPr/>
    </dgm:pt>
    <dgm:pt modelId="{1656751C-0721-48DB-927E-9D2C5859F005}" type="pres">
      <dgm:prSet presAssocID="{C27BBD9D-87E1-473E-98CF-D0D1AAF07DE0}" presName="textRect" presStyleLbl="revTx" presStyleIdx="0" presStyleCnt="4">
        <dgm:presLayoutVars>
          <dgm:chMax val="1"/>
          <dgm:chPref val="1"/>
        </dgm:presLayoutVars>
      </dgm:prSet>
      <dgm:spPr/>
    </dgm:pt>
    <dgm:pt modelId="{8EB270C1-85B9-4758-8B91-86E4AED40F1C}" type="pres">
      <dgm:prSet presAssocID="{D934CA29-B1A3-4B8A-ABA6-B911D2489BA0}" presName="sibTrans" presStyleLbl="sibTrans2D1" presStyleIdx="0" presStyleCnt="0"/>
      <dgm:spPr/>
    </dgm:pt>
    <dgm:pt modelId="{2558DB2B-81E4-4349-BB56-A72FFE7A40EA}" type="pres">
      <dgm:prSet presAssocID="{0B962348-C758-467B-A472-314E6AAA310E}" presName="compNode" presStyleCnt="0"/>
      <dgm:spPr/>
    </dgm:pt>
    <dgm:pt modelId="{A70E7CD3-D58E-4420-9346-D381C5241DF8}" type="pres">
      <dgm:prSet presAssocID="{0B962348-C758-467B-A472-314E6AAA310E}" presName="iconBgRect" presStyleLbl="bgShp" presStyleIdx="1" presStyleCnt="4"/>
      <dgm:spPr/>
    </dgm:pt>
    <dgm:pt modelId="{89D67B9B-83EB-4B81-B947-4F03F9D2364D}" type="pres">
      <dgm:prSet presAssocID="{0B962348-C758-467B-A472-314E6AAA3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50F065-69FF-4222-AAC1-5F1F04A5BB7A}" type="pres">
      <dgm:prSet presAssocID="{0B962348-C758-467B-A472-314E6AAA310E}" presName="spaceRect" presStyleCnt="0"/>
      <dgm:spPr/>
    </dgm:pt>
    <dgm:pt modelId="{0ACF153A-5C0C-42D6-9BCA-C8D62D5F778C}" type="pres">
      <dgm:prSet presAssocID="{0B962348-C758-467B-A472-314E6AAA310E}" presName="textRect" presStyleLbl="revTx" presStyleIdx="1" presStyleCnt="4">
        <dgm:presLayoutVars>
          <dgm:chMax val="1"/>
          <dgm:chPref val="1"/>
        </dgm:presLayoutVars>
      </dgm:prSet>
      <dgm:spPr/>
    </dgm:pt>
    <dgm:pt modelId="{9BC77EB1-BA34-47AA-8552-CEFD33568D48}" type="pres">
      <dgm:prSet presAssocID="{8133A16B-E2CB-4F32-B8A1-B5262BF3507B}" presName="sibTrans" presStyleLbl="sibTrans2D1" presStyleIdx="0" presStyleCnt="0"/>
      <dgm:spPr/>
    </dgm:pt>
    <dgm:pt modelId="{6CBA5A52-2F11-4A0C-A295-86140AA6C5B9}" type="pres">
      <dgm:prSet presAssocID="{EF729391-3FC9-488B-A02C-9D80B388A1C4}" presName="compNode" presStyleCnt="0"/>
      <dgm:spPr/>
    </dgm:pt>
    <dgm:pt modelId="{4EEC7F3F-4969-4C72-B658-20ED4619FF43}" type="pres">
      <dgm:prSet presAssocID="{EF729391-3FC9-488B-A02C-9D80B388A1C4}" presName="iconBgRect" presStyleLbl="bgShp" presStyleIdx="2" presStyleCnt="4"/>
      <dgm:spPr/>
    </dgm:pt>
    <dgm:pt modelId="{BF98993C-70D9-404B-96F2-E65864CF33B9}" type="pres">
      <dgm:prSet presAssocID="{EF729391-3FC9-488B-A02C-9D80B388A1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0521A1D-C200-44DB-A45D-64E833D4BF99}" type="pres">
      <dgm:prSet presAssocID="{EF729391-3FC9-488B-A02C-9D80B388A1C4}" presName="spaceRect" presStyleCnt="0"/>
      <dgm:spPr/>
    </dgm:pt>
    <dgm:pt modelId="{C6D8B096-3748-406D-8A88-8284A9FB1FFE}" type="pres">
      <dgm:prSet presAssocID="{EF729391-3FC9-488B-A02C-9D80B388A1C4}" presName="textRect" presStyleLbl="revTx" presStyleIdx="2" presStyleCnt="4">
        <dgm:presLayoutVars>
          <dgm:chMax val="1"/>
          <dgm:chPref val="1"/>
        </dgm:presLayoutVars>
      </dgm:prSet>
      <dgm:spPr/>
    </dgm:pt>
    <dgm:pt modelId="{E8E3B835-E0DE-4B6C-9EC9-3BFE73258B1F}" type="pres">
      <dgm:prSet presAssocID="{99E9DBC0-1C6B-44B0-BB3A-9AF4B86B2E81}" presName="sibTrans" presStyleLbl="sibTrans2D1" presStyleIdx="0" presStyleCnt="0"/>
      <dgm:spPr/>
    </dgm:pt>
    <dgm:pt modelId="{899C57B0-2412-4015-8F94-3E7FA3D22386}" type="pres">
      <dgm:prSet presAssocID="{23EC95EF-05B0-4602-BA2A-5EF8F4F05055}" presName="compNode" presStyleCnt="0"/>
      <dgm:spPr/>
    </dgm:pt>
    <dgm:pt modelId="{B1F21777-074B-4566-B625-2339F94F3201}" type="pres">
      <dgm:prSet presAssocID="{23EC95EF-05B0-4602-BA2A-5EF8F4F05055}" presName="iconBgRect" presStyleLbl="bgShp" presStyleIdx="3" presStyleCnt="4"/>
      <dgm:spPr/>
    </dgm:pt>
    <dgm:pt modelId="{A5E77D99-319C-49A6-AA38-F152BDCEB3F8}" type="pres">
      <dgm:prSet presAssocID="{23EC95EF-05B0-4602-BA2A-5EF8F4F050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DC5779D-2B28-4B02-8746-E4E61223267B}" type="pres">
      <dgm:prSet presAssocID="{23EC95EF-05B0-4602-BA2A-5EF8F4F05055}" presName="spaceRect" presStyleCnt="0"/>
      <dgm:spPr/>
    </dgm:pt>
    <dgm:pt modelId="{10C40A17-84DC-4AFA-8BD3-7B198FC53574}" type="pres">
      <dgm:prSet presAssocID="{23EC95EF-05B0-4602-BA2A-5EF8F4F0505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929E31D-66E2-4FEA-B379-08FAEFE3355C}" srcId="{363F8A33-9480-4C49-B742-F00931701EE1}" destId="{EF729391-3FC9-488B-A02C-9D80B388A1C4}" srcOrd="2" destOrd="0" parTransId="{8B72E507-5F8C-4A54-92AD-AF5371ECF449}" sibTransId="{99E9DBC0-1C6B-44B0-BB3A-9AF4B86B2E81}"/>
    <dgm:cxn modelId="{A634F61F-9583-48E2-AD33-3978D6128852}" type="presOf" srcId="{D934CA29-B1A3-4B8A-ABA6-B911D2489BA0}" destId="{8EB270C1-85B9-4758-8B91-86E4AED40F1C}" srcOrd="0" destOrd="0" presId="urn:microsoft.com/office/officeart/2018/2/layout/IconCircleList"/>
    <dgm:cxn modelId="{5F5CCD35-BACB-4B34-BDE4-F1360A4393D6}" type="presOf" srcId="{99E9DBC0-1C6B-44B0-BB3A-9AF4B86B2E81}" destId="{E8E3B835-E0DE-4B6C-9EC9-3BFE73258B1F}" srcOrd="0" destOrd="0" presId="urn:microsoft.com/office/officeart/2018/2/layout/IconCircleList"/>
    <dgm:cxn modelId="{FA072C41-3893-463A-AE01-5949B4FB13F7}" srcId="{363F8A33-9480-4C49-B742-F00931701EE1}" destId="{C27BBD9D-87E1-473E-98CF-D0D1AAF07DE0}" srcOrd="0" destOrd="0" parTransId="{AF63A586-46BF-408B-AA00-3898E79A793D}" sibTransId="{D934CA29-B1A3-4B8A-ABA6-B911D2489BA0}"/>
    <dgm:cxn modelId="{64FFC94A-97AE-401C-BAFE-477393A124DC}" srcId="{363F8A33-9480-4C49-B742-F00931701EE1}" destId="{23EC95EF-05B0-4602-BA2A-5EF8F4F05055}" srcOrd="3" destOrd="0" parTransId="{2FFD7267-B120-4F66-BE67-F78FEBB181A9}" sibTransId="{61A663C4-55A2-4CD5-A1CE-A73EEACD0CA7}"/>
    <dgm:cxn modelId="{7C09EA91-D7A8-4F61-98E0-268B18587A81}" type="presOf" srcId="{23EC95EF-05B0-4602-BA2A-5EF8F4F05055}" destId="{10C40A17-84DC-4AFA-8BD3-7B198FC53574}" srcOrd="0" destOrd="0" presId="urn:microsoft.com/office/officeart/2018/2/layout/IconCircleList"/>
    <dgm:cxn modelId="{E85E9294-80D2-4D81-B470-98E91FFDC812}" type="presOf" srcId="{EF729391-3FC9-488B-A02C-9D80B388A1C4}" destId="{C6D8B096-3748-406D-8A88-8284A9FB1FFE}" srcOrd="0" destOrd="0" presId="urn:microsoft.com/office/officeart/2018/2/layout/IconCircleList"/>
    <dgm:cxn modelId="{5949DA9A-ECF7-4C6A-9825-B743A260F4CB}" type="presOf" srcId="{0B962348-C758-467B-A472-314E6AAA310E}" destId="{0ACF153A-5C0C-42D6-9BCA-C8D62D5F778C}" srcOrd="0" destOrd="0" presId="urn:microsoft.com/office/officeart/2018/2/layout/IconCircleList"/>
    <dgm:cxn modelId="{DCAE17A7-C802-48A9-B1FF-1CF7F018312A}" type="presOf" srcId="{363F8A33-9480-4C49-B742-F00931701EE1}" destId="{DED90029-23E1-4395-9B67-8D3AA868A6C9}" srcOrd="0" destOrd="0" presId="urn:microsoft.com/office/officeart/2018/2/layout/IconCircleList"/>
    <dgm:cxn modelId="{4DB311CE-AE4D-4579-B8E4-26B27D2691FD}" srcId="{363F8A33-9480-4C49-B742-F00931701EE1}" destId="{0B962348-C758-467B-A472-314E6AAA310E}" srcOrd="1" destOrd="0" parTransId="{EE6722CE-300C-4941-B465-AEE15F7FC9AD}" sibTransId="{8133A16B-E2CB-4F32-B8A1-B5262BF3507B}"/>
    <dgm:cxn modelId="{316D48EA-C6C7-4B02-A457-2EA177FC437C}" type="presOf" srcId="{8133A16B-E2CB-4F32-B8A1-B5262BF3507B}" destId="{9BC77EB1-BA34-47AA-8552-CEFD33568D48}" srcOrd="0" destOrd="0" presId="urn:microsoft.com/office/officeart/2018/2/layout/IconCircleList"/>
    <dgm:cxn modelId="{E03778F2-7719-4312-9CB5-37C9C8251E4E}" type="presOf" srcId="{C27BBD9D-87E1-473E-98CF-D0D1AAF07DE0}" destId="{1656751C-0721-48DB-927E-9D2C5859F005}" srcOrd="0" destOrd="0" presId="urn:microsoft.com/office/officeart/2018/2/layout/IconCircleList"/>
    <dgm:cxn modelId="{D155A18D-8ACB-427B-A907-1D814662A9B5}" type="presParOf" srcId="{DED90029-23E1-4395-9B67-8D3AA868A6C9}" destId="{CDCAF5CD-7299-45F3-BDCF-4321D2752717}" srcOrd="0" destOrd="0" presId="urn:microsoft.com/office/officeart/2018/2/layout/IconCircleList"/>
    <dgm:cxn modelId="{36083B6F-3142-4B02-B12F-E845EE17F71F}" type="presParOf" srcId="{CDCAF5CD-7299-45F3-BDCF-4321D2752717}" destId="{01F7DFB2-1343-4974-97D2-84C6FF9A8B9B}" srcOrd="0" destOrd="0" presId="urn:microsoft.com/office/officeart/2018/2/layout/IconCircleList"/>
    <dgm:cxn modelId="{FF3025E8-C50E-4A05-AC0B-AB1DBC117B13}" type="presParOf" srcId="{01F7DFB2-1343-4974-97D2-84C6FF9A8B9B}" destId="{04745C5C-C4B1-4230-A330-7BD3F1654AF1}" srcOrd="0" destOrd="0" presId="urn:microsoft.com/office/officeart/2018/2/layout/IconCircleList"/>
    <dgm:cxn modelId="{D7B45F5F-3167-4F15-BF8A-072DD9CC31F8}" type="presParOf" srcId="{01F7DFB2-1343-4974-97D2-84C6FF9A8B9B}" destId="{FB482615-D6DD-45DA-B302-E3B23500D9A3}" srcOrd="1" destOrd="0" presId="urn:microsoft.com/office/officeart/2018/2/layout/IconCircleList"/>
    <dgm:cxn modelId="{FCE0C6B1-5E76-4550-B04D-E9DA138DE8F8}" type="presParOf" srcId="{01F7DFB2-1343-4974-97D2-84C6FF9A8B9B}" destId="{2A06F349-C59D-47A4-9FB9-3E74B7CCA9BF}" srcOrd="2" destOrd="0" presId="urn:microsoft.com/office/officeart/2018/2/layout/IconCircleList"/>
    <dgm:cxn modelId="{3B34A3EF-9E25-4C1B-94D3-339B4F8410E1}" type="presParOf" srcId="{01F7DFB2-1343-4974-97D2-84C6FF9A8B9B}" destId="{1656751C-0721-48DB-927E-9D2C5859F005}" srcOrd="3" destOrd="0" presId="urn:microsoft.com/office/officeart/2018/2/layout/IconCircleList"/>
    <dgm:cxn modelId="{006E9D60-EE65-437F-82E0-5E917B2987C4}" type="presParOf" srcId="{CDCAF5CD-7299-45F3-BDCF-4321D2752717}" destId="{8EB270C1-85B9-4758-8B91-86E4AED40F1C}" srcOrd="1" destOrd="0" presId="urn:microsoft.com/office/officeart/2018/2/layout/IconCircleList"/>
    <dgm:cxn modelId="{442D0048-4194-4E73-8F40-8DB8E1706E25}" type="presParOf" srcId="{CDCAF5CD-7299-45F3-BDCF-4321D2752717}" destId="{2558DB2B-81E4-4349-BB56-A72FFE7A40EA}" srcOrd="2" destOrd="0" presId="urn:microsoft.com/office/officeart/2018/2/layout/IconCircleList"/>
    <dgm:cxn modelId="{3A3AB71C-173C-48B3-AE16-2CF16B530C82}" type="presParOf" srcId="{2558DB2B-81E4-4349-BB56-A72FFE7A40EA}" destId="{A70E7CD3-D58E-4420-9346-D381C5241DF8}" srcOrd="0" destOrd="0" presId="urn:microsoft.com/office/officeart/2018/2/layout/IconCircleList"/>
    <dgm:cxn modelId="{F8FFAA66-BF1B-4370-B34E-3A8C3262E4F4}" type="presParOf" srcId="{2558DB2B-81E4-4349-BB56-A72FFE7A40EA}" destId="{89D67B9B-83EB-4B81-B947-4F03F9D2364D}" srcOrd="1" destOrd="0" presId="urn:microsoft.com/office/officeart/2018/2/layout/IconCircleList"/>
    <dgm:cxn modelId="{AB06EE28-4C7E-4B28-A6B3-D4F20AFAEC70}" type="presParOf" srcId="{2558DB2B-81E4-4349-BB56-A72FFE7A40EA}" destId="{B650F065-69FF-4222-AAC1-5F1F04A5BB7A}" srcOrd="2" destOrd="0" presId="urn:microsoft.com/office/officeart/2018/2/layout/IconCircleList"/>
    <dgm:cxn modelId="{7551D69B-23E8-44F3-BF55-7FAC21A9A24D}" type="presParOf" srcId="{2558DB2B-81E4-4349-BB56-A72FFE7A40EA}" destId="{0ACF153A-5C0C-42D6-9BCA-C8D62D5F778C}" srcOrd="3" destOrd="0" presId="urn:microsoft.com/office/officeart/2018/2/layout/IconCircleList"/>
    <dgm:cxn modelId="{C3E58034-A1FE-4D28-A9EE-468AC8D729F4}" type="presParOf" srcId="{CDCAF5CD-7299-45F3-BDCF-4321D2752717}" destId="{9BC77EB1-BA34-47AA-8552-CEFD33568D48}" srcOrd="3" destOrd="0" presId="urn:microsoft.com/office/officeart/2018/2/layout/IconCircleList"/>
    <dgm:cxn modelId="{A95BDA46-8863-4599-A4C3-4ED60BD09C5B}" type="presParOf" srcId="{CDCAF5CD-7299-45F3-BDCF-4321D2752717}" destId="{6CBA5A52-2F11-4A0C-A295-86140AA6C5B9}" srcOrd="4" destOrd="0" presId="urn:microsoft.com/office/officeart/2018/2/layout/IconCircleList"/>
    <dgm:cxn modelId="{B1F635D5-A48C-49F1-959E-0A462C76C661}" type="presParOf" srcId="{6CBA5A52-2F11-4A0C-A295-86140AA6C5B9}" destId="{4EEC7F3F-4969-4C72-B658-20ED4619FF43}" srcOrd="0" destOrd="0" presId="urn:microsoft.com/office/officeart/2018/2/layout/IconCircleList"/>
    <dgm:cxn modelId="{67C16F20-F13F-43A1-A6CD-93930578A8A6}" type="presParOf" srcId="{6CBA5A52-2F11-4A0C-A295-86140AA6C5B9}" destId="{BF98993C-70D9-404B-96F2-E65864CF33B9}" srcOrd="1" destOrd="0" presId="urn:microsoft.com/office/officeart/2018/2/layout/IconCircleList"/>
    <dgm:cxn modelId="{A5E5F625-B4C9-4D44-8E9C-33F9FB60FB9D}" type="presParOf" srcId="{6CBA5A52-2F11-4A0C-A295-86140AA6C5B9}" destId="{F0521A1D-C200-44DB-A45D-64E833D4BF99}" srcOrd="2" destOrd="0" presId="urn:microsoft.com/office/officeart/2018/2/layout/IconCircleList"/>
    <dgm:cxn modelId="{3DE8C39C-0994-4F62-B5D7-B381F5CBC2F0}" type="presParOf" srcId="{6CBA5A52-2F11-4A0C-A295-86140AA6C5B9}" destId="{C6D8B096-3748-406D-8A88-8284A9FB1FFE}" srcOrd="3" destOrd="0" presId="urn:microsoft.com/office/officeart/2018/2/layout/IconCircleList"/>
    <dgm:cxn modelId="{2C2CAFCA-3F5D-450B-9483-5CCB40EAB05E}" type="presParOf" srcId="{CDCAF5CD-7299-45F3-BDCF-4321D2752717}" destId="{E8E3B835-E0DE-4B6C-9EC9-3BFE73258B1F}" srcOrd="5" destOrd="0" presId="urn:microsoft.com/office/officeart/2018/2/layout/IconCircleList"/>
    <dgm:cxn modelId="{EFEDAD2D-7E51-404E-A67F-666A0E2CFE0F}" type="presParOf" srcId="{CDCAF5CD-7299-45F3-BDCF-4321D2752717}" destId="{899C57B0-2412-4015-8F94-3E7FA3D22386}" srcOrd="6" destOrd="0" presId="urn:microsoft.com/office/officeart/2018/2/layout/IconCircleList"/>
    <dgm:cxn modelId="{70E4E474-024B-4B01-92FD-8C5433F50454}" type="presParOf" srcId="{899C57B0-2412-4015-8F94-3E7FA3D22386}" destId="{B1F21777-074B-4566-B625-2339F94F3201}" srcOrd="0" destOrd="0" presId="urn:microsoft.com/office/officeart/2018/2/layout/IconCircleList"/>
    <dgm:cxn modelId="{4FA8ABDE-4AB4-45A3-B0EA-CE90FE879BCF}" type="presParOf" srcId="{899C57B0-2412-4015-8F94-3E7FA3D22386}" destId="{A5E77D99-319C-49A6-AA38-F152BDCEB3F8}" srcOrd="1" destOrd="0" presId="urn:microsoft.com/office/officeart/2018/2/layout/IconCircleList"/>
    <dgm:cxn modelId="{0C4BD9E0-EB8D-4F7D-9DC7-09EAB0B536D4}" type="presParOf" srcId="{899C57B0-2412-4015-8F94-3E7FA3D22386}" destId="{1DC5779D-2B28-4B02-8746-E4E61223267B}" srcOrd="2" destOrd="0" presId="urn:microsoft.com/office/officeart/2018/2/layout/IconCircleList"/>
    <dgm:cxn modelId="{E2116578-C255-493F-85B8-258617DB4D4E}" type="presParOf" srcId="{899C57B0-2412-4015-8F94-3E7FA3D22386}" destId="{10C40A17-84DC-4AFA-8BD3-7B198FC535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E9E1E-4766-4DBE-BAAF-6DFBACB853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12EBF7-DDBB-4355-9FF2-C1680B4DAF94}">
      <dgm:prSet custT="1"/>
      <dgm:spPr/>
      <dgm:t>
        <a:bodyPr/>
        <a:lstStyle/>
        <a:p>
          <a:r>
            <a:rPr lang="en-US" sz="3600" dirty="0"/>
            <a:t>The following Machine Learning Models were used</a:t>
          </a:r>
          <a:r>
            <a:rPr lang="en-US" sz="5300" dirty="0"/>
            <a:t>:</a:t>
          </a:r>
        </a:p>
      </dgm:t>
    </dgm:pt>
    <dgm:pt modelId="{1C45E815-01DE-4DA5-9A7A-5F425C584B44}" type="parTrans" cxnId="{5A1F523A-B172-4D4F-B634-A5215D174966}">
      <dgm:prSet/>
      <dgm:spPr/>
      <dgm:t>
        <a:bodyPr/>
        <a:lstStyle/>
        <a:p>
          <a:endParaRPr lang="en-US"/>
        </a:p>
      </dgm:t>
    </dgm:pt>
    <dgm:pt modelId="{D1F7968D-A057-4781-9D31-E2A55C256662}" type="sibTrans" cxnId="{5A1F523A-B172-4D4F-B634-A5215D174966}">
      <dgm:prSet/>
      <dgm:spPr/>
      <dgm:t>
        <a:bodyPr/>
        <a:lstStyle/>
        <a:p>
          <a:endParaRPr lang="en-US"/>
        </a:p>
      </dgm:t>
    </dgm:pt>
    <dgm:pt modelId="{E56C6759-97AF-4876-8104-D4645D565314}">
      <dgm:prSet custT="1"/>
      <dgm:spPr/>
      <dgm:t>
        <a:bodyPr/>
        <a:lstStyle/>
        <a:p>
          <a:r>
            <a:rPr lang="en-US" sz="3600" dirty="0"/>
            <a:t>Logistic Regression</a:t>
          </a:r>
        </a:p>
      </dgm:t>
    </dgm:pt>
    <dgm:pt modelId="{AC40C0F3-A3E2-4F94-84E0-556B50759B1A}" type="parTrans" cxnId="{AAD2010A-EB10-43E5-9003-BFFC3CD27DDB}">
      <dgm:prSet/>
      <dgm:spPr/>
      <dgm:t>
        <a:bodyPr/>
        <a:lstStyle/>
        <a:p>
          <a:endParaRPr lang="en-US"/>
        </a:p>
      </dgm:t>
    </dgm:pt>
    <dgm:pt modelId="{12DC32DC-6CEC-45D5-B06F-04D85DB6675F}" type="sibTrans" cxnId="{AAD2010A-EB10-43E5-9003-BFFC3CD27DDB}">
      <dgm:prSet/>
      <dgm:spPr/>
      <dgm:t>
        <a:bodyPr/>
        <a:lstStyle/>
        <a:p>
          <a:endParaRPr lang="en-US"/>
        </a:p>
      </dgm:t>
    </dgm:pt>
    <dgm:pt modelId="{55C75723-10F9-4FCE-8E24-5928F2C3CF39}">
      <dgm:prSet custT="1"/>
      <dgm:spPr/>
      <dgm:t>
        <a:bodyPr/>
        <a:lstStyle/>
        <a:p>
          <a:r>
            <a:rPr lang="en-US" sz="3600" dirty="0"/>
            <a:t>Random Forest</a:t>
          </a:r>
        </a:p>
      </dgm:t>
    </dgm:pt>
    <dgm:pt modelId="{A4F25316-53B2-4A1B-AEDC-83ADB2911231}" type="parTrans" cxnId="{B7F8467C-93ED-4A9A-AE36-A91AFDD404F9}">
      <dgm:prSet/>
      <dgm:spPr/>
      <dgm:t>
        <a:bodyPr/>
        <a:lstStyle/>
        <a:p>
          <a:endParaRPr lang="en-US"/>
        </a:p>
      </dgm:t>
    </dgm:pt>
    <dgm:pt modelId="{37D9CBF9-3673-4116-90E1-35C38C3A6C0C}" type="sibTrans" cxnId="{B7F8467C-93ED-4A9A-AE36-A91AFDD404F9}">
      <dgm:prSet/>
      <dgm:spPr/>
      <dgm:t>
        <a:bodyPr/>
        <a:lstStyle/>
        <a:p>
          <a:endParaRPr lang="en-US"/>
        </a:p>
      </dgm:t>
    </dgm:pt>
    <dgm:pt modelId="{18B9D56B-FBAC-4DF8-84AE-CC00CB0DFAD6}">
      <dgm:prSet custT="1"/>
      <dgm:spPr/>
      <dgm:t>
        <a:bodyPr/>
        <a:lstStyle/>
        <a:p>
          <a:r>
            <a:rPr lang="en-US" sz="3600" dirty="0"/>
            <a:t>Support Vector Machine</a:t>
          </a:r>
        </a:p>
      </dgm:t>
    </dgm:pt>
    <dgm:pt modelId="{9638051B-59C2-4EDD-927C-CDAEC1C56110}" type="parTrans" cxnId="{58F3FC69-D021-4F2F-8009-43FE2EAE90E8}">
      <dgm:prSet/>
      <dgm:spPr/>
      <dgm:t>
        <a:bodyPr/>
        <a:lstStyle/>
        <a:p>
          <a:endParaRPr lang="en-US"/>
        </a:p>
      </dgm:t>
    </dgm:pt>
    <dgm:pt modelId="{9B8211BE-3408-4698-8A68-246F6FD4BE6B}" type="sibTrans" cxnId="{58F3FC69-D021-4F2F-8009-43FE2EAE90E8}">
      <dgm:prSet/>
      <dgm:spPr/>
      <dgm:t>
        <a:bodyPr/>
        <a:lstStyle/>
        <a:p>
          <a:endParaRPr lang="en-US"/>
        </a:p>
      </dgm:t>
    </dgm:pt>
    <dgm:pt modelId="{E68C2025-0678-43A9-94B0-D1DAD4B0F2D6}">
      <dgm:prSet custT="1"/>
      <dgm:spPr/>
      <dgm:t>
        <a:bodyPr/>
        <a:lstStyle/>
        <a:p>
          <a:r>
            <a:rPr lang="en-US" sz="3600" dirty="0"/>
            <a:t>Gradient Boosting Tree </a:t>
          </a:r>
        </a:p>
      </dgm:t>
    </dgm:pt>
    <dgm:pt modelId="{E1BF7DB7-4744-43B5-A352-385EE4E5EEA5}" type="parTrans" cxnId="{3BD4C428-33E4-4406-BC1E-CF43BC7FE2F9}">
      <dgm:prSet/>
      <dgm:spPr/>
      <dgm:t>
        <a:bodyPr/>
        <a:lstStyle/>
        <a:p>
          <a:endParaRPr lang="en-US"/>
        </a:p>
      </dgm:t>
    </dgm:pt>
    <dgm:pt modelId="{F800F574-E17C-489C-AC96-3F3FD5D09D74}" type="sibTrans" cxnId="{3BD4C428-33E4-4406-BC1E-CF43BC7FE2F9}">
      <dgm:prSet/>
      <dgm:spPr/>
      <dgm:t>
        <a:bodyPr/>
        <a:lstStyle/>
        <a:p>
          <a:endParaRPr lang="en-US"/>
        </a:p>
      </dgm:t>
    </dgm:pt>
    <dgm:pt modelId="{4A22B5C9-967B-4860-B2B8-9BA961844BAE}" type="pres">
      <dgm:prSet presAssocID="{F63E9E1E-4766-4DBE-BAAF-6DFBACB85378}" presName="linear" presStyleCnt="0">
        <dgm:presLayoutVars>
          <dgm:animLvl val="lvl"/>
          <dgm:resizeHandles val="exact"/>
        </dgm:presLayoutVars>
      </dgm:prSet>
      <dgm:spPr/>
    </dgm:pt>
    <dgm:pt modelId="{AB60993A-F103-4943-882C-73E2A446FFA0}" type="pres">
      <dgm:prSet presAssocID="{1E12EBF7-DDBB-4355-9FF2-C1680B4DAF94}" presName="parentText" presStyleLbl="node1" presStyleIdx="0" presStyleCnt="1" custScaleY="81800" custLinFactNeighborY="-12628">
        <dgm:presLayoutVars>
          <dgm:chMax val="0"/>
          <dgm:bulletEnabled val="1"/>
        </dgm:presLayoutVars>
      </dgm:prSet>
      <dgm:spPr/>
    </dgm:pt>
    <dgm:pt modelId="{7AEC7914-9143-49EB-B97D-CED150FA4F0A}" type="pres">
      <dgm:prSet presAssocID="{1E12EBF7-DDBB-4355-9FF2-C1680B4DAF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AD2010A-EB10-43E5-9003-BFFC3CD27DDB}" srcId="{1E12EBF7-DDBB-4355-9FF2-C1680B4DAF94}" destId="{E56C6759-97AF-4876-8104-D4645D565314}" srcOrd="0" destOrd="0" parTransId="{AC40C0F3-A3E2-4F94-84E0-556B50759B1A}" sibTransId="{12DC32DC-6CEC-45D5-B06F-04D85DB6675F}"/>
    <dgm:cxn modelId="{1EEDC71E-D870-451C-BAD1-D5D01CA32265}" type="presOf" srcId="{18B9D56B-FBAC-4DF8-84AE-CC00CB0DFAD6}" destId="{7AEC7914-9143-49EB-B97D-CED150FA4F0A}" srcOrd="0" destOrd="2" presId="urn:microsoft.com/office/officeart/2005/8/layout/vList2"/>
    <dgm:cxn modelId="{3BD4C428-33E4-4406-BC1E-CF43BC7FE2F9}" srcId="{1E12EBF7-DDBB-4355-9FF2-C1680B4DAF94}" destId="{E68C2025-0678-43A9-94B0-D1DAD4B0F2D6}" srcOrd="3" destOrd="0" parTransId="{E1BF7DB7-4744-43B5-A352-385EE4E5EEA5}" sibTransId="{F800F574-E17C-489C-AC96-3F3FD5D09D74}"/>
    <dgm:cxn modelId="{27C46C30-AEF6-411E-9673-125C99348C5D}" type="presOf" srcId="{E68C2025-0678-43A9-94B0-D1DAD4B0F2D6}" destId="{7AEC7914-9143-49EB-B97D-CED150FA4F0A}" srcOrd="0" destOrd="3" presId="urn:microsoft.com/office/officeart/2005/8/layout/vList2"/>
    <dgm:cxn modelId="{5A1F523A-B172-4D4F-B634-A5215D174966}" srcId="{F63E9E1E-4766-4DBE-BAAF-6DFBACB85378}" destId="{1E12EBF7-DDBB-4355-9FF2-C1680B4DAF94}" srcOrd="0" destOrd="0" parTransId="{1C45E815-01DE-4DA5-9A7A-5F425C584B44}" sibTransId="{D1F7968D-A057-4781-9D31-E2A55C256662}"/>
    <dgm:cxn modelId="{A179655E-DD72-4269-8F96-058471B664C2}" type="presOf" srcId="{E56C6759-97AF-4876-8104-D4645D565314}" destId="{7AEC7914-9143-49EB-B97D-CED150FA4F0A}" srcOrd="0" destOrd="0" presId="urn:microsoft.com/office/officeart/2005/8/layout/vList2"/>
    <dgm:cxn modelId="{58F3FC69-D021-4F2F-8009-43FE2EAE90E8}" srcId="{1E12EBF7-DDBB-4355-9FF2-C1680B4DAF94}" destId="{18B9D56B-FBAC-4DF8-84AE-CC00CB0DFAD6}" srcOrd="2" destOrd="0" parTransId="{9638051B-59C2-4EDD-927C-CDAEC1C56110}" sibTransId="{9B8211BE-3408-4698-8A68-246F6FD4BE6B}"/>
    <dgm:cxn modelId="{F1BFAA75-AD10-4510-A4F6-87E1A9AB808D}" type="presOf" srcId="{F63E9E1E-4766-4DBE-BAAF-6DFBACB85378}" destId="{4A22B5C9-967B-4860-B2B8-9BA961844BAE}" srcOrd="0" destOrd="0" presId="urn:microsoft.com/office/officeart/2005/8/layout/vList2"/>
    <dgm:cxn modelId="{B7F8467C-93ED-4A9A-AE36-A91AFDD404F9}" srcId="{1E12EBF7-DDBB-4355-9FF2-C1680B4DAF94}" destId="{55C75723-10F9-4FCE-8E24-5928F2C3CF39}" srcOrd="1" destOrd="0" parTransId="{A4F25316-53B2-4A1B-AEDC-83ADB2911231}" sibTransId="{37D9CBF9-3673-4116-90E1-35C38C3A6C0C}"/>
    <dgm:cxn modelId="{53883BBA-2F5D-42A3-8DBF-AA96790617FA}" type="presOf" srcId="{1E12EBF7-DDBB-4355-9FF2-C1680B4DAF94}" destId="{AB60993A-F103-4943-882C-73E2A446FFA0}" srcOrd="0" destOrd="0" presId="urn:microsoft.com/office/officeart/2005/8/layout/vList2"/>
    <dgm:cxn modelId="{6E28B5E7-F41B-40E3-B862-7790232C17AE}" type="presOf" srcId="{55C75723-10F9-4FCE-8E24-5928F2C3CF39}" destId="{7AEC7914-9143-49EB-B97D-CED150FA4F0A}" srcOrd="0" destOrd="1" presId="urn:microsoft.com/office/officeart/2005/8/layout/vList2"/>
    <dgm:cxn modelId="{87A2ECFA-846B-46FF-A21C-02AA36853FB9}" type="presParOf" srcId="{4A22B5C9-967B-4860-B2B8-9BA961844BAE}" destId="{AB60993A-F103-4943-882C-73E2A446FFA0}" srcOrd="0" destOrd="0" presId="urn:microsoft.com/office/officeart/2005/8/layout/vList2"/>
    <dgm:cxn modelId="{B643CD23-5C5A-4C7B-9D2F-9EAC681ECDCD}" type="presParOf" srcId="{4A22B5C9-967B-4860-B2B8-9BA961844BAE}" destId="{7AEC7914-9143-49EB-B97D-CED150FA4F0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45C5C-C4B1-4230-A330-7BD3F1654AF1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82615-D6DD-45DA-B302-E3B23500D9A3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6751C-0721-48DB-927E-9D2C5859F005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column ‘city’ has high cardinality</a:t>
          </a:r>
        </a:p>
      </dsp:txBody>
      <dsp:txXfrm>
        <a:off x="1834517" y="469890"/>
        <a:ext cx="3148942" cy="1335915"/>
      </dsp:txXfrm>
    </dsp:sp>
    <dsp:sp modelId="{A70E7CD3-D58E-4420-9346-D381C5241DF8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67B9B-83EB-4B81-B947-4F03F9D2364D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F153A-5C0C-42D6-9BCA-C8D62D5F778C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are 126 unique values in the column</a:t>
          </a:r>
        </a:p>
      </dsp:txBody>
      <dsp:txXfrm>
        <a:off x="7154322" y="469890"/>
        <a:ext cx="3148942" cy="1335915"/>
      </dsp:txXfrm>
    </dsp:sp>
    <dsp:sp modelId="{4EEC7F3F-4969-4C72-B658-20ED4619FF43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8993C-70D9-404B-96F2-E65864CF33B9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8B096-3748-406D-8A88-8284A9FB1FF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solve this problem using PCA</a:t>
          </a:r>
        </a:p>
      </dsp:txBody>
      <dsp:txXfrm>
        <a:off x="1834517" y="2545532"/>
        <a:ext cx="3148942" cy="1335915"/>
      </dsp:txXfrm>
    </dsp:sp>
    <dsp:sp modelId="{B1F21777-074B-4566-B625-2339F94F3201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77D99-319C-49A6-AA38-F152BDCEB3F8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40A17-84DC-4AFA-8BD3-7B198FC53574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preserved 85% of the variance explained by these 126 columns by using only 33 components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0993A-F103-4943-882C-73E2A446FFA0}">
      <dsp:nvSpPr>
        <dsp:cNvPr id="0" name=""/>
        <dsp:cNvSpPr/>
      </dsp:nvSpPr>
      <dsp:spPr>
        <a:xfrm>
          <a:off x="0" y="150717"/>
          <a:ext cx="10515600" cy="980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The following Machine Learning Models were used</a:t>
          </a:r>
          <a:r>
            <a:rPr lang="en-US" sz="5300" kern="1200" dirty="0"/>
            <a:t>:</a:t>
          </a:r>
        </a:p>
      </dsp:txBody>
      <dsp:txXfrm>
        <a:off x="47841" y="198558"/>
        <a:ext cx="10419918" cy="884347"/>
      </dsp:txXfrm>
    </dsp:sp>
    <dsp:sp modelId="{7AEC7914-9143-49EB-B97D-CED150FA4F0A}">
      <dsp:nvSpPr>
        <dsp:cNvPr id="0" name=""/>
        <dsp:cNvSpPr/>
      </dsp:nvSpPr>
      <dsp:spPr>
        <a:xfrm>
          <a:off x="0" y="1440243"/>
          <a:ext cx="10515600" cy="245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Logistic Regression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Random Forest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Support Vector Machine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Gradient Boosting Tree </a:t>
          </a:r>
        </a:p>
      </dsp:txBody>
      <dsp:txXfrm>
        <a:off x="0" y="1440243"/>
        <a:ext cx="10515600" cy="245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BA7C-C7C1-48C4-9A98-746BF275E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8323E-8548-4F4A-931A-ADEE649AB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08E0-FBB4-455E-97F5-ABC808A8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88-A86C-4154-AD77-375C2048A62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9C054-70DE-4B52-A642-EF744C56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8733E-E080-4549-B0BA-21919C87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5958-C648-449D-8E22-42D249C84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7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3567-1899-46EF-9DC3-55FF2BFE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7BF39-7962-43D2-AD04-396FBF6A6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32278-2480-4DA9-A5EF-A7E9FB09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88-A86C-4154-AD77-375C2048A62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78ABF-E572-413E-94CD-BB12C55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07DF-AB23-4421-8AA8-9B4BCA7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5958-C648-449D-8E22-42D249C84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C5423-0E70-4F8E-A0D7-0AAC0489A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3B5FB-84F6-4326-A148-10E91F764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C95A7-07B7-45F1-8564-30434F15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88-A86C-4154-AD77-375C2048A62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52F5-BB48-43A3-8035-C0BC08DD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E814-1F3F-40A9-BD1A-F99E429D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5958-C648-449D-8E22-42D249C84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4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C78A-B4C6-4465-A565-143205EC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CBD4-0756-44E8-A219-2B04F624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4E77-F24B-4115-9D78-422479C9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88-A86C-4154-AD77-375C2048A62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82D9F-F138-4915-AD16-95E7110A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111D0-EB34-4835-B66A-1412408A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5958-C648-449D-8E22-42D249C84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C087-E142-4883-83BA-5E6D109E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39F6-8A71-4A00-8379-CDAD2A5B9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0510-AFFE-4061-9119-8E3F39CB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88-A86C-4154-AD77-375C2048A62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B803-DFDD-482B-A18D-B3E23068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2E3B-0CB9-4E0C-9767-0119452E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5958-C648-449D-8E22-42D249C84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2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AA36-85C2-4103-9EEB-E5EAC55F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915A-9B33-4647-AA43-279B9EE3E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59AAE-CCA4-47B2-9CF5-B01120616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50CBC-6CD6-491D-8891-BE322BFF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88-A86C-4154-AD77-375C2048A62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1F4A8-1C75-415C-BB94-91D17768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DA24C-7405-47AB-AA3A-8D54D6B3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5958-C648-449D-8E22-42D249C84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9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622C-6654-4E03-BAAD-8C09088A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FA7A6-7469-48CD-9A32-86D35430E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F7AF-F4DD-4031-B84C-38235FFB3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83B09-A6C7-4FFE-A8FC-124356520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914C4-7DE1-4120-ACD3-B03852C34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E8B70-083C-45D0-9A87-CD5A760F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88-A86C-4154-AD77-375C2048A62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8801A-BD64-48BF-9274-89730292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C168B-318F-4EFC-A729-8C81E0F5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5958-C648-449D-8E22-42D249C84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24F5-5153-4DA3-893D-AD0BF523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7FB7A-7D71-4EC3-8ECD-4C75CC73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88-A86C-4154-AD77-375C2048A62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3A819-A996-4DF9-9627-CAE59E04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EDBAD-1334-475C-BE31-4F6DF5CB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5958-C648-449D-8E22-42D249C84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8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EA9D3-F4BD-4965-9FEF-0B061767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88-A86C-4154-AD77-375C2048A62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5711D-1911-47B8-A6DB-F3A82C04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83C4D-B93B-4282-8C89-1130E1D9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5958-C648-449D-8E22-42D249C84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3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859F-AEB5-49A7-ABE8-7853FD67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7A95-BC5A-4A24-9AC2-9E1E5DDD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50931-3716-4620-B841-F3C41A4CE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66244-AF34-43E1-869D-A779AB12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88-A86C-4154-AD77-375C2048A62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CF405-C5E4-4B60-BE88-9D005D1D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C5D91-775D-48B9-92E8-F39F101B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5958-C648-449D-8E22-42D249C84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6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399E-1FDE-44C8-8946-19C14C5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29DF1-4419-46F7-B9FF-8A5C79401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45965-FAE3-4038-854E-5A6EE63C4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A5F7C-4188-4006-9EA5-5E5DFDCB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88-A86C-4154-AD77-375C2048A62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8D38-A37F-4AFA-8494-19703CF5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C4C78-D95D-4D1F-8D26-497D3B42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5958-C648-449D-8E22-42D249C84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82FB9-374B-4B2F-B572-213E13D3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509FB-77FD-44D8-9B6F-5AB14D755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066D0-BDB8-4959-A27C-185EA5FAD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B988-A86C-4154-AD77-375C2048A62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E8B8-FFCD-4C2D-9135-61A1ACC1E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E7FD7-33B9-44AA-ACAB-AF9A84648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5958-C648-449D-8E22-42D249C84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7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86EB66-C867-4091-BE41-0977C3162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AC298A-B9B9-4BAB-BCF5-45A44E5B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26280"/>
            <a:ext cx="9975273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BF8F48-5FE7-4A46-8BEB-AF2AE44C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051" y="524740"/>
            <a:ext cx="11247895" cy="57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8030A-8CDD-47B0-BF10-53CB4DBFD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031769" cy="2936382"/>
          </a:xfrm>
        </p:spPr>
        <p:txBody>
          <a:bodyPr>
            <a:normAutofit/>
          </a:bodyPr>
          <a:lstStyle/>
          <a:p>
            <a:r>
              <a:rPr lang="en-US" sz="6600"/>
              <a:t>IST707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EE2C6-BEE0-4231-A40C-AE0E1F8A5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297"/>
            <a:ext cx="9031769" cy="1655762"/>
          </a:xfrm>
        </p:spPr>
        <p:txBody>
          <a:bodyPr>
            <a:normAutofit/>
          </a:bodyPr>
          <a:lstStyle/>
          <a:p>
            <a:r>
              <a:rPr lang="en-US" sz="3200"/>
              <a:t>Dhwani Gandhi</a:t>
            </a:r>
          </a:p>
          <a:p>
            <a:r>
              <a:rPr lang="en-US" sz="3200"/>
              <a:t>Karan Ashar</a:t>
            </a:r>
          </a:p>
          <a:p>
            <a:endParaRPr lang="en-US" sz="32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7AB195-E690-4959-B435-3BC469C2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BBA5550-3A7F-41FE-AEC2-85F9CA801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20C75782-E825-4F5C-B9E2-269CD9E69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F6D5B3A-F638-4015-BF3D-202A166FD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C8B81319-436D-4F21-ABCC-A5838F98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6C0516BC-CF7B-4D50-8C67-0665D3FD9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232F28B-582E-441D-A117-D9A1A40EB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E43823E-66CA-4740-95AE-DB53C275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6C1A5BC-53FF-465A-8394-81554FCDA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86AAA0B5-FFC7-499B-9C1B-8DFFB4F2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1B55CB2-2108-462D-B109-4D76D34A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9E620EE3-25FA-4C0B-9F5D-470FF51B9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2A5BDF8-AD17-44D3-B1C9-E165158D9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9672DB-F953-4898-9C52-03A164FA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BF03BEBE-5AB3-4234-9975-887E86FE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77545F09-233F-4039-B88E-8B7EE733B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2">
              <a:extLst>
                <a:ext uri="{FF2B5EF4-FFF2-40B4-BE49-F238E27FC236}">
                  <a16:creationId xmlns:a16="http://schemas.microsoft.com/office/drawing/2014/main" id="{B89D6423-0884-41BE-BAB8-0F8A9851D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2316554F-5550-4E94-BF70-9B1092E2A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B3B986A6-E7CE-46D5-B7C2-E469056C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513E22E1-E1BD-471B-9959-02D382CDB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81396781-D57E-417F-9D99-C69663C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B3DCA897-9502-460C-B0A6-67548D09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009AF730-DCD4-4428-A9E9-D26FAD142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72AF0F75-11D1-432A-969B-1F454307F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23397648-9CC0-48EE-86FE-B819830E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5C7C485C-93D0-46DC-AD54-B0AFDAEA7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BB2C71AA-96A2-4945-BE1C-17FEF965F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1914A3E6-8F60-4CB5-8142-47B57D38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8E36D6EE-E260-44F2-8D0C-B86573A68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A1EDD0E7-0ACC-4782-BB65-179218A5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61301D83-35ED-45D9-808A-4BDADF2B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2">
              <a:extLst>
                <a:ext uri="{FF2B5EF4-FFF2-40B4-BE49-F238E27FC236}">
                  <a16:creationId xmlns:a16="http://schemas.microsoft.com/office/drawing/2014/main" id="{8ED1BB52-7859-46C1-997C-F679C9236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7A5D5BB8-21AD-44D8-8793-CB4924B9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6B17B7F3-3D9C-4459-AF7F-6BCF136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2">
              <a:extLst>
                <a:ext uri="{FF2B5EF4-FFF2-40B4-BE49-F238E27FC236}">
                  <a16:creationId xmlns:a16="http://schemas.microsoft.com/office/drawing/2014/main" id="{03AF9AAC-5EF8-43F6-A71F-CAACB54FF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F0D2C464-1C0A-4D91-9AAA-C053C895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2">
              <a:extLst>
                <a:ext uri="{FF2B5EF4-FFF2-40B4-BE49-F238E27FC236}">
                  <a16:creationId xmlns:a16="http://schemas.microsoft.com/office/drawing/2014/main" id="{4BEDADBB-1E6E-48F0-BBF3-EB9B978FB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A768E058-61D9-41D6-AC45-94D984A8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99718B8A-0078-45EC-9F2C-1B6E96E1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49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7F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35208B1E-CFC8-4B9B-95CA-33C6A03B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980146"/>
            <a:ext cx="5129784" cy="49117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7F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301E1DC-F0AD-4029-9A2A-1BA35EB3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43" y="1327150"/>
            <a:ext cx="552825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532FF-E4E1-42E9-84BF-82FB6426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3CF9-6F2A-45DA-9A8C-1A4ADB5BF8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Feature Scaling </a:t>
            </a:r>
          </a:p>
          <a:p>
            <a:pPr marL="0"/>
            <a:r>
              <a:rPr lang="en-US" sz="2200" dirty="0"/>
              <a:t>The numeric features were scaled using a </a:t>
            </a:r>
            <a:r>
              <a:rPr lang="en-US" sz="2200" dirty="0" err="1"/>
              <a:t>MinMax</a:t>
            </a:r>
            <a:r>
              <a:rPr lang="en-US" sz="2200" dirty="0"/>
              <a:t>() scaler</a:t>
            </a:r>
          </a:p>
          <a:p>
            <a:pPr marL="0"/>
            <a:endParaRPr lang="en-US" sz="2200" dirty="0"/>
          </a:p>
          <a:p>
            <a:r>
              <a:rPr lang="en-US" sz="2200" dirty="0"/>
              <a:t>Encoding </a:t>
            </a:r>
          </a:p>
          <a:p>
            <a:pPr marL="0"/>
            <a:r>
              <a:rPr lang="en-US" sz="2200" dirty="0"/>
              <a:t>The categorical features were converted to dummy variables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143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CEA9-6B20-44B7-9237-66DC5393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Cardinality – City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3F5E6C-4847-48ED-84B9-AB7D55A310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75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482615-D6DD-45DA-B302-E3B23500D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B482615-D6DD-45DA-B302-E3B23500D9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745C5C-C4B1-4230-A330-7BD3F1654A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04745C5C-C4B1-4230-A330-7BD3F1654A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56751C-0721-48DB-927E-9D2C5859F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1656751C-0721-48DB-927E-9D2C5859F0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D67B9B-83EB-4B81-B947-4F03F9D23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89D67B9B-83EB-4B81-B947-4F03F9D236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0E7CD3-D58E-4420-9346-D381C5241D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A70E7CD3-D58E-4420-9346-D381C5241D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CF153A-5C0C-42D6-9BCA-C8D62D5F7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0ACF153A-5C0C-42D6-9BCA-C8D62D5F77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EC7F3F-4969-4C72-B658-20ED4619F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4EEC7F3F-4969-4C72-B658-20ED4619FF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98993C-70D9-404B-96F2-E65864CF33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BF98993C-70D9-404B-96F2-E65864CF33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D8B096-3748-406D-8A88-8284A9FB1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C6D8B096-3748-406D-8A88-8284A9FB1F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F21777-074B-4566-B625-2339F94F32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B1F21777-074B-4566-B625-2339F94F32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E77D99-319C-49A6-AA38-F152BDCE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A5E77D99-319C-49A6-AA38-F152BDCEB3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C40A17-84DC-4AFA-8BD3-7B198FC53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10C40A17-84DC-4AFA-8BD3-7B198FC535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C07D0-0543-4CDE-BCD2-ED848CC2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Feature Selection and Feature Importance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979-EF8B-4CB7-903A-12AB81B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Extra Trees Classifier was used to predict top features</a:t>
            </a:r>
          </a:p>
          <a:p>
            <a:r>
              <a:rPr lang="en-US" sz="1800" dirty="0"/>
              <a:t>The chart below represents the top features of the entire dataset(without PCA)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29C76-D618-46E7-950A-0F28B31BE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590619"/>
            <a:ext cx="11167447" cy="39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7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109738-15F2-4C52-8F7E-2651B2C96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Below is the chart which consists of the top </a:t>
            </a:r>
          </a:p>
          <a:p>
            <a:pPr marL="0" indent="0">
              <a:buNone/>
            </a:pPr>
            <a:r>
              <a:rPr lang="en-US" sz="2200" dirty="0"/>
              <a:t>features after PCA </a:t>
            </a:r>
          </a:p>
          <a:p>
            <a:endParaRPr lang="en-US" sz="2200" dirty="0"/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C810BD9-8BF8-44ED-A13C-F3D2FD3AD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 r="1" b="1"/>
          <a:stretch/>
        </p:blipFill>
        <p:spPr>
          <a:xfrm>
            <a:off x="69115" y="2705100"/>
            <a:ext cx="12025856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2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25EE-CF71-4B9B-86AB-70F7F7E4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C9028A-CC79-4EB4-973C-EEC5991FD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5275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88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122BE-5F80-4217-B413-67482423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Predictive Modeling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0B90-C67C-403B-B4AB-260D780D3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Default models for the dataset with PCA</a:t>
            </a:r>
          </a:p>
          <a:p>
            <a:r>
              <a:rPr lang="en-US" sz="1700"/>
              <a:t>Default models for the dataset with PCA including only top 50 features </a:t>
            </a:r>
          </a:p>
          <a:p>
            <a:r>
              <a:rPr lang="en-US" sz="1700"/>
              <a:t>Hyperparameter Tuning </a:t>
            </a:r>
          </a:p>
          <a:p>
            <a:endParaRPr lang="en-US" sz="170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4BBC498-28E6-47EB-8B73-86327B0F1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853" y="1426546"/>
            <a:ext cx="7607966" cy="376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3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CFE69-0263-421E-B595-AB055F3E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Results from individual models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C40C61-4313-480B-A12E-6E860143B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384211"/>
              </p:ext>
            </p:extLst>
          </p:nvPr>
        </p:nvGraphicFramePr>
        <p:xfrm>
          <a:off x="368300" y="2363785"/>
          <a:ext cx="11537950" cy="38058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73500">
                  <a:extLst>
                    <a:ext uri="{9D8B030D-6E8A-4147-A177-3AD203B41FA5}">
                      <a16:colId xmlns:a16="http://schemas.microsoft.com/office/drawing/2014/main" val="3385241673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3086282309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53810536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58655897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746770449"/>
                    </a:ext>
                  </a:extLst>
                </a:gridCol>
              </a:tblGrid>
              <a:tr h="10142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Precision-</a:t>
                      </a:r>
                    </a:p>
                    <a:p>
                      <a:pPr algn="ctr"/>
                      <a:r>
                        <a:rPr lang="en-US" sz="2800" dirty="0"/>
                        <a:t>Class 0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Accuracy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Log Loss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Area Under ROC</a:t>
                      </a:r>
                    </a:p>
                  </a:txBody>
                  <a:tcPr marL="136896" marR="136896" marT="68448" marB="68448"/>
                </a:tc>
                <a:extLst>
                  <a:ext uri="{0D108BD9-81ED-4DB2-BD59-A6C34878D82A}">
                    <a16:rowId xmlns:a16="http://schemas.microsoft.com/office/drawing/2014/main" val="980179159"/>
                  </a:ext>
                </a:extLst>
              </a:tr>
              <a:tr h="5924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Logistic Regression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0.82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0.79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0.45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0.65</a:t>
                      </a:r>
                    </a:p>
                  </a:txBody>
                  <a:tcPr marL="136896" marR="136896" marT="68448" marB="68448"/>
                </a:tc>
                <a:extLst>
                  <a:ext uri="{0D108BD9-81ED-4DB2-BD59-A6C34878D82A}">
                    <a16:rowId xmlns:a16="http://schemas.microsoft.com/office/drawing/2014/main" val="2666519466"/>
                  </a:ext>
                </a:extLst>
              </a:tr>
              <a:tr h="5924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Random Forest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0.85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0.79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0.44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0.71</a:t>
                      </a:r>
                    </a:p>
                  </a:txBody>
                  <a:tcPr marL="136896" marR="136896" marT="68448" marB="68448"/>
                </a:tc>
                <a:extLst>
                  <a:ext uri="{0D108BD9-81ED-4DB2-BD59-A6C34878D82A}">
                    <a16:rowId xmlns:a16="http://schemas.microsoft.com/office/drawing/2014/main" val="2812696548"/>
                  </a:ext>
                </a:extLst>
              </a:tr>
              <a:tr h="5924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Gradient Boost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0.85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0.80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0.43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0.71</a:t>
                      </a:r>
                    </a:p>
                  </a:txBody>
                  <a:tcPr marL="136896" marR="136896" marT="68448" marB="68448"/>
                </a:tc>
                <a:extLst>
                  <a:ext uri="{0D108BD9-81ED-4DB2-BD59-A6C34878D82A}">
                    <a16:rowId xmlns:a16="http://schemas.microsoft.com/office/drawing/2014/main" val="3173783392"/>
                  </a:ext>
                </a:extLst>
              </a:tr>
              <a:tr h="10142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Support Vector Machine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0.85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0.79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0.46</a:t>
                      </a:r>
                    </a:p>
                  </a:txBody>
                  <a:tcPr marL="136896" marR="136896" marT="68448" marB="684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0.70</a:t>
                      </a:r>
                    </a:p>
                  </a:txBody>
                  <a:tcPr marL="136896" marR="136896" marT="68448" marB="68448"/>
                </a:tc>
                <a:extLst>
                  <a:ext uri="{0D108BD9-81ED-4DB2-BD59-A6C34878D82A}">
                    <a16:rowId xmlns:a16="http://schemas.microsoft.com/office/drawing/2014/main" val="190371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58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6FE2C-6B19-4E45-8DAF-0D666A32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Ensemble Model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383DF1B-082B-48DF-B5FA-AC37BFEB8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48974"/>
            <a:ext cx="6780700" cy="535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53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51021-CA23-4601-BBB9-41C73148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Ensemble Model – 0.5 Threshold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50C638-0013-4F64-9E78-C38B51421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87" y="1675227"/>
            <a:ext cx="853242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1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ECA3B-CDF2-4420-BCFA-A91DC3A0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51" y="794991"/>
            <a:ext cx="5754896" cy="117985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 dirty="0"/>
              <a:t>People’s Analytics</a:t>
            </a:r>
            <a:br>
              <a:rPr lang="en-US" sz="3700" b="1" dirty="0"/>
            </a:br>
            <a:r>
              <a:rPr lang="en-US" sz="3700" b="1" dirty="0"/>
              <a:t> </a:t>
            </a:r>
            <a:br>
              <a:rPr lang="en-US" sz="3700" dirty="0"/>
            </a:br>
            <a:endParaRPr lang="en-US" sz="3700" dirty="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57239143-9CD3-4A50-8F28-E6EC0BB3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030" y="1816526"/>
            <a:ext cx="2515985" cy="25159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EDA2-C4CC-4CD4-BCCA-1F79E184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700" y="2051050"/>
            <a:ext cx="7782698" cy="355230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Problem Statement</a:t>
            </a:r>
          </a:p>
          <a:p>
            <a:pPr marL="0" indent="0">
              <a:buNone/>
            </a:pPr>
            <a:r>
              <a:rPr lang="en-US" dirty="0"/>
              <a:t>Help Predict if a person would continue working in the company after training or not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41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6412E-CE38-4514-9669-880507A1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 Optimum Threshold – Area Under ROC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EE89D86-4E28-4493-AE83-CDFE74C1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007" y="476250"/>
            <a:ext cx="5262738" cy="57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62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9C55C-63E6-40D1-8ACD-05F3DD25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Ensemble Model – Optimum Threshold</a:t>
            </a:r>
          </a:p>
        </p:txBody>
      </p:sp>
      <p:pic>
        <p:nvPicPr>
          <p:cNvPr id="5" name="Content Placeholder 4" descr="A list of numbers&#10;&#10;Description automatically generated with low confidence">
            <a:extLst>
              <a:ext uri="{FF2B5EF4-FFF2-40B4-BE49-F238E27FC236}">
                <a16:creationId xmlns:a16="http://schemas.microsoft.com/office/drawing/2014/main" id="{36D31F29-86C7-4EEA-BE1B-B9509CCAE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00" y="1745078"/>
            <a:ext cx="9454734" cy="399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9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E87B-24CB-4264-8EC7-72E1CE8A3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66507"/>
            <a:ext cx="10509504" cy="28873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 algn="ctr">
              <a:buNone/>
            </a:pPr>
            <a:r>
              <a:rPr lang="en-US" sz="8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7459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75ADA-2377-48D4-A09C-99EF9CA5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863600"/>
            <a:ext cx="7785100" cy="863600"/>
          </a:xfrm>
        </p:spPr>
        <p:txBody>
          <a:bodyPr anchor="b">
            <a:normAutofit/>
          </a:bodyPr>
          <a:lstStyle/>
          <a:p>
            <a:r>
              <a:rPr lang="en-US" sz="3600" dirty="0"/>
              <a:t>Understanding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D64F-56A3-4C6F-9936-0D84AAC9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/>
          </a:bodyPr>
          <a:lstStyle/>
          <a:p>
            <a:r>
              <a:rPr lang="en-US" sz="2400"/>
              <a:t>What is the problem?</a:t>
            </a:r>
          </a:p>
          <a:p>
            <a:endParaRPr lang="en-US" sz="2400"/>
          </a:p>
          <a:p>
            <a:r>
              <a:rPr lang="en-US" sz="2400"/>
              <a:t>How will solving this problem benefit the company?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8DEA0A1F-BFA8-4E2E-B320-EBE381026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79" r="6184" b="-2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3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0BDC2-D3B1-4DC7-9C58-47AF2B1A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E905-3771-445E-B82A-AA2ECCEF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company offers training to individuals which would help them be successful in the field of data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main objective of the company is to train these individuals and hire them once they are up to the company standards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putting all the hours to train the individuals, the company observed that many of them go and work for some other company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loss for the company. They are training the individuals and someone else is reaping the benefits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54ED4-73C8-4D36-A9F3-BACB5FAE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C3FC-C088-4C34-8825-BC85A2E8E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They do not want this to happen. They want to retain the talent they train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Retaining the talent proves to be more profitable to the company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Predicting the outcome would help the company train selective individuals which would stay after the training to benefit the company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369B-13BC-4EC9-AC2B-93C401DE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the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2F9D9-4997-4CC0-85D5-646D738D6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83" y="1901750"/>
            <a:ext cx="4429125" cy="3819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0EA42-53B9-403B-A5B5-BF3540613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886" y="2947987"/>
            <a:ext cx="2133600" cy="962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EB7530-29CE-4322-A858-0668B12ED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364" y="365125"/>
            <a:ext cx="3359809" cy="359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29D40E-65A5-48B1-924F-28D411C5E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739" y="4577930"/>
            <a:ext cx="3905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3FE1-5BD4-4406-9998-7058356E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Data 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34C0-A65B-4DF6-9459-F55E8FFF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400" dirty="0"/>
              <a:t>Dealing with NA </a:t>
            </a:r>
          </a:p>
          <a:p>
            <a:r>
              <a:rPr lang="en-US" sz="2400" dirty="0"/>
              <a:t>We drop all the rows containing more than 3 NA</a:t>
            </a:r>
          </a:p>
          <a:p>
            <a:r>
              <a:rPr lang="en-US" sz="2400" dirty="0"/>
              <a:t>We fill the remaining with ‘Unknown’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DAB43-2739-4308-883D-51D112EDC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"/>
          <a:stretch/>
        </p:blipFill>
        <p:spPr>
          <a:xfrm>
            <a:off x="6508594" y="807593"/>
            <a:ext cx="381386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313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6551F12E-8F97-4ECF-AFD4-BB8385BA0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" y="1684338"/>
            <a:ext cx="4984735" cy="4078288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96B169BE-24D0-400E-A52C-E6375D24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37" y="-6349"/>
            <a:ext cx="4636703" cy="2627968"/>
          </a:xfrm>
          <a:prstGeom prst="rect">
            <a:avLst/>
          </a:prstGeom>
        </p:spPr>
      </p:pic>
      <p:pic>
        <p:nvPicPr>
          <p:cNvPr id="47" name="Picture 46" descr="Chart, pie chart&#10;&#10;Description automatically generated">
            <a:extLst>
              <a:ext uri="{FF2B5EF4-FFF2-40B4-BE49-F238E27FC236}">
                <a16:creationId xmlns:a16="http://schemas.microsoft.com/office/drawing/2014/main" id="{48954325-1505-41EE-A38C-61942B9D4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17" y="2800074"/>
            <a:ext cx="5187156" cy="3734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F957A1-AE62-4F3E-B719-748A2DDF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17845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88219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C38CEEB8-D839-469B-AD5E-C7A47D77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1113"/>
            <a:ext cx="5294716" cy="423577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34D6710-F68D-4EEC-A61A-8A56B9466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238312"/>
            <a:ext cx="5294715" cy="43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4401</TotalTime>
  <Words>417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IST707 </vt:lpstr>
      <vt:lpstr>People’s Analytics   </vt:lpstr>
      <vt:lpstr>Understanding the Problem Statement</vt:lpstr>
      <vt:lpstr>Answers</vt:lpstr>
      <vt:lpstr>Continued…</vt:lpstr>
      <vt:lpstr>Describing the Data </vt:lpstr>
      <vt:lpstr>Data Pre-Processing</vt:lpstr>
      <vt:lpstr>Data Visualizations</vt:lpstr>
      <vt:lpstr>PowerPoint Presentation</vt:lpstr>
      <vt:lpstr>PowerPoint Presentation</vt:lpstr>
      <vt:lpstr>Data Processing</vt:lpstr>
      <vt:lpstr>High Cardinality – City</vt:lpstr>
      <vt:lpstr>Feature Selection and Feature Importance</vt:lpstr>
      <vt:lpstr>PowerPoint Presentation</vt:lpstr>
      <vt:lpstr>Predictive Modeling</vt:lpstr>
      <vt:lpstr>Predictive Modeling</vt:lpstr>
      <vt:lpstr>Results from individual models</vt:lpstr>
      <vt:lpstr>Ensemble Model</vt:lpstr>
      <vt:lpstr>Ensemble Model – 0.5 Threshold</vt:lpstr>
      <vt:lpstr>Finding Optimum Threshold – Area Under ROC</vt:lpstr>
      <vt:lpstr>Ensemble Model – Optimum Threshold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IST707 - Project</dc:title>
  <dc:creator>Karan Puran Ashar</dc:creator>
  <cp:lastModifiedBy>Karan Puran Ashar</cp:lastModifiedBy>
  <cp:revision>27</cp:revision>
  <dcterms:created xsi:type="dcterms:W3CDTF">2021-05-10T15:57:28Z</dcterms:created>
  <dcterms:modified xsi:type="dcterms:W3CDTF">2021-05-18T18:09:06Z</dcterms:modified>
</cp:coreProperties>
</file>