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bb5fc326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bb5fc326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bb5fc326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bb5fc326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bb5fc326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bb5fc326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bb5fc326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bb5fc326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bb5fc326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fbb5fc326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bb5fc326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bb5fc326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bb5fc326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bb5fc326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bb5fc326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bb5fc326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d91961a8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d91961a8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d91961a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d91961a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d91961a8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d91961a8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d91961a8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d91961a8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d91961a8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d91961a8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bb5fc32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bb5fc32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bb5fc326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bb5fc326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bb5fc326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bb5fc326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GNN for Chart Analysis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Task 3 of ICPR ChartInfo-2020 </a:t>
            </a:r>
            <a:r>
              <a:rPr lang="en"/>
              <a:t>challenge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2"/>
          <p:cNvPicPr preferRelativeResize="0"/>
          <p:nvPr/>
        </p:nvPicPr>
        <p:blipFill>
          <a:blip r:embed="rId3">
            <a:alphaModFix/>
          </a:blip>
          <a:stretch>
            <a:fillRect/>
          </a:stretch>
        </p:blipFill>
        <p:spPr>
          <a:xfrm>
            <a:off x="696988" y="1297650"/>
            <a:ext cx="7248525" cy="2419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3"/>
          <p:cNvPicPr preferRelativeResize="0"/>
          <p:nvPr/>
        </p:nvPicPr>
        <p:blipFill>
          <a:blip r:embed="rId3">
            <a:alphaModFix/>
          </a:blip>
          <a:stretch>
            <a:fillRect/>
          </a:stretch>
        </p:blipFill>
        <p:spPr>
          <a:xfrm>
            <a:off x="152400" y="152400"/>
            <a:ext cx="7061391"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4"/>
          <p:cNvPicPr preferRelativeResize="0"/>
          <p:nvPr/>
        </p:nvPicPr>
        <p:blipFill>
          <a:blip r:embed="rId3">
            <a:alphaModFix/>
          </a:blip>
          <a:stretch>
            <a:fillRect/>
          </a:stretch>
        </p:blipFill>
        <p:spPr>
          <a:xfrm>
            <a:off x="152400" y="152400"/>
            <a:ext cx="6255691" cy="4838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5"/>
          <p:cNvPicPr preferRelativeResize="0"/>
          <p:nvPr/>
        </p:nvPicPr>
        <p:blipFill>
          <a:blip r:embed="rId3">
            <a:alphaModFix/>
          </a:blip>
          <a:stretch>
            <a:fillRect/>
          </a:stretch>
        </p:blipFill>
        <p:spPr>
          <a:xfrm>
            <a:off x="152400" y="152400"/>
            <a:ext cx="7362825" cy="4324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6"/>
          <p:cNvPicPr preferRelativeResize="0"/>
          <p:nvPr/>
        </p:nvPicPr>
        <p:blipFill>
          <a:blip r:embed="rId3">
            <a:alphaModFix/>
          </a:blip>
          <a:stretch>
            <a:fillRect/>
          </a:stretch>
        </p:blipFill>
        <p:spPr>
          <a:xfrm>
            <a:off x="1318000" y="328600"/>
            <a:ext cx="4762500" cy="3962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Logic behind the experiment</a:t>
            </a:r>
            <a:endParaRPr/>
          </a:p>
        </p:txBody>
      </p:sp>
      <p:sp>
        <p:nvSpPr>
          <p:cNvPr id="136" name="Google Shape;13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Charts have an underlying </a:t>
            </a:r>
            <a:r>
              <a:rPr lang="en"/>
              <a:t>semantic, similar to a UI in a web/mobile app.</a:t>
            </a:r>
            <a:endParaRPr/>
          </a:p>
          <a:p>
            <a:pPr indent="-342900" lvl="0" marL="457200" rtl="0" algn="l">
              <a:spcBef>
                <a:spcPts val="0"/>
              </a:spcBef>
              <a:spcAft>
                <a:spcPts val="0"/>
              </a:spcAft>
              <a:buSzPts val="1800"/>
              <a:buChar char="●"/>
            </a:pPr>
            <a:r>
              <a:rPr lang="en"/>
              <a:t>i.e. All charts follow some convention, unique to their representation.</a:t>
            </a:r>
            <a:endParaRPr/>
          </a:p>
          <a:p>
            <a:pPr indent="-342900" lvl="0" marL="457200" rtl="0" algn="l">
              <a:spcBef>
                <a:spcPts val="0"/>
              </a:spcBef>
              <a:spcAft>
                <a:spcPts val="0"/>
              </a:spcAft>
              <a:buSzPts val="1800"/>
              <a:buChar char="●"/>
            </a:pPr>
            <a:r>
              <a:rPr lang="en"/>
              <a:t>Hence we’ll need some rules based processing.</a:t>
            </a:r>
            <a:endParaRPr/>
          </a:p>
          <a:p>
            <a:pPr indent="-342900" lvl="0" marL="457200" rtl="0" algn="l">
              <a:spcBef>
                <a:spcPts val="0"/>
              </a:spcBef>
              <a:spcAft>
                <a:spcPts val="0"/>
              </a:spcAft>
              <a:buSzPts val="1800"/>
              <a:buChar char="●"/>
            </a:pPr>
            <a:r>
              <a:rPr lang="en"/>
              <a:t>Most common charts are like line charts with straight horizontal/vertical axis.</a:t>
            </a:r>
            <a:endParaRPr/>
          </a:p>
          <a:p>
            <a:pPr indent="-342900" lvl="0" marL="457200" rtl="0" algn="l">
              <a:spcBef>
                <a:spcPts val="0"/>
              </a:spcBef>
              <a:spcAft>
                <a:spcPts val="0"/>
              </a:spcAft>
              <a:buSzPts val="1800"/>
              <a:buChar char="●"/>
            </a:pPr>
            <a:r>
              <a:rPr lang="en"/>
              <a:t>Hence taking idea from Binary tree &amp; Mutual Information, i decided to precisely detect correct “Tick labels”, as “Tick labels” happens to be most important points in a chart after “Origin”.</a:t>
            </a:r>
            <a:endParaRPr/>
          </a:p>
          <a:p>
            <a:pPr indent="-342900" lvl="0" marL="457200" rtl="0" algn="l">
              <a:spcBef>
                <a:spcPts val="0"/>
              </a:spcBef>
              <a:spcAft>
                <a:spcPts val="0"/>
              </a:spcAft>
              <a:buSzPts val="1800"/>
              <a:buChar char="●"/>
            </a:pPr>
            <a:r>
              <a:rPr lang="en"/>
              <a:t>Detecting correct tick labels will get help me to filter out chart into 4 zones.</a:t>
            </a:r>
            <a:endParaRPr/>
          </a:p>
          <a:p>
            <a:pPr indent="-342900" lvl="0" marL="457200" rtl="0" algn="l">
              <a:spcBef>
                <a:spcPts val="0"/>
              </a:spcBef>
              <a:spcAft>
                <a:spcPts val="0"/>
              </a:spcAft>
              <a:buSzPts val="1800"/>
              <a:buChar char="●"/>
            </a:pPr>
            <a:r>
              <a:rPr lang="en"/>
              <a:t>One of the zone will be a plot area that contains data labels, value labels &amp; legends specific boxes.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Logic behind the experiment</a:t>
            </a:r>
            <a:endParaRPr/>
          </a:p>
          <a:p>
            <a:pPr indent="0" lvl="0" marL="0" rtl="0" algn="l">
              <a:spcBef>
                <a:spcPts val="0"/>
              </a:spcBef>
              <a:spcAft>
                <a:spcPts val="0"/>
              </a:spcAft>
              <a:buNone/>
            </a:pPr>
            <a:r>
              <a:t/>
            </a:r>
            <a:endParaRPr/>
          </a:p>
        </p:txBody>
      </p:sp>
      <p:sp>
        <p:nvSpPr>
          <p:cNvPr id="142" name="Google Shape;14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Detecting correct tick labels will get help me to filter out chart into 4 zones.</a:t>
            </a:r>
            <a:endParaRPr/>
          </a:p>
          <a:p>
            <a:pPr indent="-342900" lvl="0" marL="457200" rtl="0" algn="l">
              <a:spcBef>
                <a:spcPts val="0"/>
              </a:spcBef>
              <a:spcAft>
                <a:spcPts val="0"/>
              </a:spcAft>
              <a:buSzPts val="1800"/>
              <a:buChar char="●"/>
            </a:pPr>
            <a:r>
              <a:rPr lang="en"/>
              <a:t>One of the zone will be a plot area that contains data labels, value labels &amp; legends specific boxes.</a:t>
            </a:r>
            <a:endParaRPr/>
          </a:p>
          <a:p>
            <a:pPr indent="-342900" lvl="0" marL="457200" rtl="0" algn="l">
              <a:spcBef>
                <a:spcPts val="0"/>
              </a:spcBef>
              <a:spcAft>
                <a:spcPts val="0"/>
              </a:spcAft>
              <a:buSzPts val="1800"/>
              <a:buChar char="●"/>
            </a:pPr>
            <a:r>
              <a:rPr lang="en"/>
              <a:t>The rest 3 zones contains Axis title, chart title.</a:t>
            </a:r>
            <a:endParaRPr/>
          </a:p>
          <a:p>
            <a:pPr indent="0" lvl="0" marL="45720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48" name="Google Shape;14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I’ll try to detect chart title and axis title using similar approach.</a:t>
            </a:r>
            <a:endParaRPr/>
          </a:p>
          <a:p>
            <a:pPr indent="-342900" lvl="0" marL="457200" rtl="0" algn="l">
              <a:spcBef>
                <a:spcPts val="0"/>
              </a:spcBef>
              <a:spcAft>
                <a:spcPts val="0"/>
              </a:spcAft>
              <a:buSzPts val="1800"/>
              <a:buChar char="●"/>
            </a:pPr>
            <a:r>
              <a:rPr lang="en"/>
              <a:t>That will leave“Plot Area” specific nodes, which will require some Computer Vision approach.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UB PMC Dataset: Contain real scanned charts images</a:t>
            </a:r>
            <a:endParaRPr/>
          </a:p>
          <a:p>
            <a:pPr indent="-342900" lvl="0" marL="457200" rtl="0" algn="l">
              <a:spcBef>
                <a:spcPts val="0"/>
              </a:spcBef>
              <a:spcAft>
                <a:spcPts val="0"/>
              </a:spcAft>
              <a:buSzPts val="1800"/>
              <a:buAutoNum type="arabicPeriod"/>
            </a:pPr>
            <a:r>
              <a:rPr lang="en"/>
              <a:t>Adobe Synth Dataset: Contain synthetic (i.e. virtual) chart images.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3 of ICPR ChartInfo-2020 Challenge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Description</a:t>
            </a:r>
            <a:r>
              <a:rPr lang="en"/>
              <a:t>: Task is to identify “Semantic role” of the given/detected chart component. Thus, for the task we’ve to “Classify” given/detected bounding </a:t>
            </a:r>
            <a:r>
              <a:rPr lang="en"/>
              <a:t>boxes into one of the following categories:</a:t>
            </a:r>
            <a:endParaRPr/>
          </a:p>
          <a:p>
            <a:pPr indent="-287972" lvl="0" marL="457200" rtl="0" algn="l">
              <a:spcBef>
                <a:spcPts val="1200"/>
              </a:spcBef>
              <a:spcAft>
                <a:spcPts val="0"/>
              </a:spcAft>
              <a:buClr>
                <a:schemeClr val="dk1"/>
              </a:buClr>
              <a:buSzPct val="100000"/>
              <a:buFont typeface="Verdana"/>
              <a:buAutoNum type="arabicPeriod"/>
            </a:pPr>
            <a:r>
              <a:rPr lang="en" sz="1100">
                <a:solidFill>
                  <a:schemeClr val="dk1"/>
                </a:solidFill>
                <a:highlight>
                  <a:srgbClr val="FFFFFF"/>
                </a:highlight>
                <a:latin typeface="Verdana"/>
                <a:ea typeface="Verdana"/>
                <a:cs typeface="Verdana"/>
                <a:sym typeface="Verdana"/>
              </a:rPr>
              <a:t>Chart Title</a:t>
            </a:r>
            <a:endParaRPr sz="1100">
              <a:solidFill>
                <a:schemeClr val="dk1"/>
              </a:solidFill>
              <a:highlight>
                <a:srgbClr val="FFFFFF"/>
              </a:highlight>
              <a:latin typeface="Verdana"/>
              <a:ea typeface="Verdana"/>
              <a:cs typeface="Verdana"/>
              <a:sym typeface="Verdana"/>
            </a:endParaRPr>
          </a:p>
          <a:p>
            <a:pPr indent="-287972" lvl="0" marL="457200" rtl="0" algn="l">
              <a:spcBef>
                <a:spcPts val="0"/>
              </a:spcBef>
              <a:spcAft>
                <a:spcPts val="0"/>
              </a:spcAft>
              <a:buClr>
                <a:schemeClr val="dk1"/>
              </a:buClr>
              <a:buSzPct val="100000"/>
              <a:buFont typeface="Verdana"/>
              <a:buAutoNum type="arabicPeriod"/>
            </a:pPr>
            <a:r>
              <a:rPr lang="en" sz="1100">
                <a:solidFill>
                  <a:schemeClr val="dk1"/>
                </a:solidFill>
                <a:highlight>
                  <a:srgbClr val="FFFFFF"/>
                </a:highlight>
                <a:latin typeface="Verdana"/>
                <a:ea typeface="Verdana"/>
                <a:cs typeface="Verdana"/>
                <a:sym typeface="Verdana"/>
              </a:rPr>
              <a:t>Axis Title</a:t>
            </a:r>
            <a:endParaRPr sz="1100">
              <a:solidFill>
                <a:schemeClr val="dk1"/>
              </a:solidFill>
              <a:highlight>
                <a:srgbClr val="FFFFFF"/>
              </a:highlight>
              <a:latin typeface="Verdana"/>
              <a:ea typeface="Verdana"/>
              <a:cs typeface="Verdana"/>
              <a:sym typeface="Verdana"/>
            </a:endParaRPr>
          </a:p>
          <a:p>
            <a:pPr indent="-287972" lvl="0" marL="457200" rtl="0" algn="l">
              <a:spcBef>
                <a:spcPts val="0"/>
              </a:spcBef>
              <a:spcAft>
                <a:spcPts val="0"/>
              </a:spcAft>
              <a:buClr>
                <a:schemeClr val="dk1"/>
              </a:buClr>
              <a:buSzPct val="100000"/>
              <a:buFont typeface="Verdana"/>
              <a:buAutoNum type="arabicPeriod"/>
            </a:pPr>
            <a:r>
              <a:rPr lang="en" sz="1100">
                <a:solidFill>
                  <a:schemeClr val="dk1"/>
                </a:solidFill>
                <a:highlight>
                  <a:srgbClr val="FFFFFF"/>
                </a:highlight>
                <a:latin typeface="Verdana"/>
                <a:ea typeface="Verdana"/>
                <a:cs typeface="Verdana"/>
                <a:sym typeface="Verdana"/>
              </a:rPr>
              <a:t>Tick Label (x and y axes values)</a:t>
            </a:r>
            <a:endParaRPr sz="1100">
              <a:solidFill>
                <a:schemeClr val="dk1"/>
              </a:solidFill>
              <a:highlight>
                <a:srgbClr val="FFFFFF"/>
              </a:highlight>
              <a:latin typeface="Verdana"/>
              <a:ea typeface="Verdana"/>
              <a:cs typeface="Verdana"/>
              <a:sym typeface="Verdana"/>
            </a:endParaRPr>
          </a:p>
          <a:p>
            <a:pPr indent="-287972" lvl="0" marL="457200" rtl="0" algn="l">
              <a:spcBef>
                <a:spcPts val="0"/>
              </a:spcBef>
              <a:spcAft>
                <a:spcPts val="0"/>
              </a:spcAft>
              <a:buClr>
                <a:schemeClr val="dk1"/>
              </a:buClr>
              <a:buSzPct val="100000"/>
              <a:buFont typeface="Verdana"/>
              <a:buAutoNum type="arabicPeriod"/>
            </a:pPr>
            <a:r>
              <a:rPr lang="en" sz="1100">
                <a:solidFill>
                  <a:schemeClr val="dk1"/>
                </a:solidFill>
                <a:highlight>
                  <a:srgbClr val="FFFFFF"/>
                </a:highlight>
                <a:latin typeface="Verdana"/>
                <a:ea typeface="Verdana"/>
                <a:cs typeface="Verdana"/>
                <a:sym typeface="Verdana"/>
              </a:rPr>
              <a:t>Tick Grouping (x and y axes)</a:t>
            </a:r>
            <a:endParaRPr sz="1100">
              <a:solidFill>
                <a:schemeClr val="dk1"/>
              </a:solidFill>
              <a:highlight>
                <a:srgbClr val="FFFFFF"/>
              </a:highlight>
              <a:latin typeface="Verdana"/>
              <a:ea typeface="Verdana"/>
              <a:cs typeface="Verdana"/>
              <a:sym typeface="Verdana"/>
            </a:endParaRPr>
          </a:p>
          <a:p>
            <a:pPr indent="-287972" lvl="0" marL="457200" rtl="0" algn="l">
              <a:spcBef>
                <a:spcPts val="0"/>
              </a:spcBef>
              <a:spcAft>
                <a:spcPts val="0"/>
              </a:spcAft>
              <a:buClr>
                <a:schemeClr val="dk1"/>
              </a:buClr>
              <a:buSzPct val="100000"/>
              <a:buFont typeface="Verdana"/>
              <a:buAutoNum type="arabicPeriod"/>
            </a:pPr>
            <a:r>
              <a:rPr lang="en" sz="1100">
                <a:solidFill>
                  <a:schemeClr val="dk1"/>
                </a:solidFill>
                <a:highlight>
                  <a:srgbClr val="FFFFFF"/>
                </a:highlight>
                <a:latin typeface="Verdana"/>
                <a:ea typeface="Verdana"/>
                <a:cs typeface="Verdana"/>
                <a:sym typeface="Verdana"/>
              </a:rPr>
              <a:t>Legend Title</a:t>
            </a:r>
            <a:endParaRPr sz="1100">
              <a:solidFill>
                <a:schemeClr val="dk1"/>
              </a:solidFill>
              <a:highlight>
                <a:srgbClr val="FFFFFF"/>
              </a:highlight>
              <a:latin typeface="Verdana"/>
              <a:ea typeface="Verdana"/>
              <a:cs typeface="Verdana"/>
              <a:sym typeface="Verdana"/>
            </a:endParaRPr>
          </a:p>
          <a:p>
            <a:pPr indent="-287972" lvl="0" marL="457200" rtl="0" algn="l">
              <a:spcBef>
                <a:spcPts val="0"/>
              </a:spcBef>
              <a:spcAft>
                <a:spcPts val="0"/>
              </a:spcAft>
              <a:buClr>
                <a:schemeClr val="dk1"/>
              </a:buClr>
              <a:buSzPct val="100000"/>
              <a:buFont typeface="Verdana"/>
              <a:buAutoNum type="arabicPeriod"/>
            </a:pPr>
            <a:r>
              <a:rPr lang="en" sz="1100">
                <a:solidFill>
                  <a:schemeClr val="dk1"/>
                </a:solidFill>
                <a:highlight>
                  <a:srgbClr val="FFFFFF"/>
                </a:highlight>
                <a:latin typeface="Verdana"/>
                <a:ea typeface="Verdana"/>
                <a:cs typeface="Verdana"/>
                <a:sym typeface="Verdana"/>
              </a:rPr>
              <a:t>Legend Label</a:t>
            </a:r>
            <a:endParaRPr sz="1100">
              <a:solidFill>
                <a:schemeClr val="dk1"/>
              </a:solidFill>
              <a:highlight>
                <a:srgbClr val="FFFFFF"/>
              </a:highlight>
              <a:latin typeface="Verdana"/>
              <a:ea typeface="Verdana"/>
              <a:cs typeface="Verdana"/>
              <a:sym typeface="Verdana"/>
            </a:endParaRPr>
          </a:p>
          <a:p>
            <a:pPr indent="-287972" lvl="0" marL="457200" rtl="0" algn="l">
              <a:spcBef>
                <a:spcPts val="0"/>
              </a:spcBef>
              <a:spcAft>
                <a:spcPts val="0"/>
              </a:spcAft>
              <a:buClr>
                <a:schemeClr val="dk1"/>
              </a:buClr>
              <a:buSzPct val="100000"/>
              <a:buFont typeface="Verdana"/>
              <a:buAutoNum type="arabicPeriod"/>
            </a:pPr>
            <a:r>
              <a:rPr lang="en" sz="1100">
                <a:solidFill>
                  <a:schemeClr val="dk1"/>
                </a:solidFill>
                <a:highlight>
                  <a:srgbClr val="FFFFFF"/>
                </a:highlight>
                <a:latin typeface="Verdana"/>
                <a:ea typeface="Verdana"/>
                <a:cs typeface="Verdana"/>
                <a:sym typeface="Verdana"/>
              </a:rPr>
              <a:t>Value Label</a:t>
            </a:r>
            <a:endParaRPr sz="1100">
              <a:solidFill>
                <a:schemeClr val="dk1"/>
              </a:solidFill>
              <a:highlight>
                <a:srgbClr val="FFFFFF"/>
              </a:highlight>
              <a:latin typeface="Verdana"/>
              <a:ea typeface="Verdana"/>
              <a:cs typeface="Verdana"/>
              <a:sym typeface="Verdana"/>
            </a:endParaRPr>
          </a:p>
          <a:p>
            <a:pPr indent="-287972" lvl="0" marL="457200" rtl="0" algn="l">
              <a:spcBef>
                <a:spcPts val="0"/>
              </a:spcBef>
              <a:spcAft>
                <a:spcPts val="0"/>
              </a:spcAft>
              <a:buClr>
                <a:schemeClr val="dk1"/>
              </a:buClr>
              <a:buSzPct val="100000"/>
              <a:buFont typeface="Verdana"/>
              <a:buAutoNum type="arabicPeriod"/>
            </a:pPr>
            <a:r>
              <a:rPr lang="en" sz="1100">
                <a:solidFill>
                  <a:schemeClr val="dk1"/>
                </a:solidFill>
                <a:highlight>
                  <a:srgbClr val="FFFFFF"/>
                </a:highlight>
                <a:latin typeface="Verdana"/>
                <a:ea typeface="Verdana"/>
                <a:cs typeface="Verdana"/>
                <a:sym typeface="Verdana"/>
              </a:rPr>
              <a:t>Data Marker Label</a:t>
            </a:r>
            <a:endParaRPr sz="1100">
              <a:solidFill>
                <a:schemeClr val="dk1"/>
              </a:solidFill>
              <a:highlight>
                <a:srgbClr val="FFFFFF"/>
              </a:highlight>
              <a:latin typeface="Verdana"/>
              <a:ea typeface="Verdana"/>
              <a:cs typeface="Verdana"/>
              <a:sym typeface="Verdana"/>
            </a:endParaRPr>
          </a:p>
          <a:p>
            <a:pPr indent="-287972" lvl="0" marL="457200" rtl="0" algn="l">
              <a:spcBef>
                <a:spcPts val="0"/>
              </a:spcBef>
              <a:spcAft>
                <a:spcPts val="0"/>
              </a:spcAft>
              <a:buClr>
                <a:schemeClr val="dk1"/>
              </a:buClr>
              <a:buSzPct val="100000"/>
              <a:buFont typeface="Verdana"/>
              <a:buAutoNum type="arabicPeriod"/>
            </a:pPr>
            <a:r>
              <a:rPr lang="en" sz="1100">
                <a:solidFill>
                  <a:schemeClr val="dk1"/>
                </a:solidFill>
                <a:highlight>
                  <a:srgbClr val="FFFFFF"/>
                </a:highlight>
                <a:latin typeface="Verdana"/>
                <a:ea typeface="Verdana"/>
                <a:cs typeface="Verdana"/>
                <a:sym typeface="Verdana"/>
              </a:rPr>
              <a:t>Other</a:t>
            </a:r>
            <a:endParaRPr sz="1100">
              <a:solidFill>
                <a:schemeClr val="dk1"/>
              </a:solidFill>
              <a:highlight>
                <a:srgbClr val="FFFFFF"/>
              </a:highlight>
              <a:latin typeface="Verdana"/>
              <a:ea typeface="Verdana"/>
              <a:cs typeface="Verdana"/>
              <a:sym typeface="Verdana"/>
            </a:endParaRPr>
          </a:p>
          <a:p>
            <a:pPr indent="0" lvl="0" marL="0" rtl="0" algn="l">
              <a:spcBef>
                <a:spcPts val="1200"/>
              </a:spcBef>
              <a:spcAft>
                <a:spcPts val="0"/>
              </a:spcAft>
              <a:buNone/>
            </a:pPr>
            <a:r>
              <a:rPr lang="en" sz="1100">
                <a:solidFill>
                  <a:schemeClr val="dk1"/>
                </a:solidFill>
                <a:highlight>
                  <a:srgbClr val="FFFFFF"/>
                </a:highlight>
                <a:latin typeface="Verdana"/>
                <a:ea typeface="Verdana"/>
                <a:cs typeface="Verdana"/>
                <a:sym typeface="Verdana"/>
              </a:rPr>
              <a:t>*For </a:t>
            </a:r>
            <a:r>
              <a:rPr b="1" lang="en" sz="1100">
                <a:solidFill>
                  <a:schemeClr val="dk1"/>
                </a:solidFill>
                <a:highlight>
                  <a:srgbClr val="FFFFFF"/>
                </a:highlight>
                <a:latin typeface="Verdana"/>
                <a:ea typeface="Verdana"/>
                <a:cs typeface="Verdana"/>
                <a:sym typeface="Verdana"/>
              </a:rPr>
              <a:t>Adobe Synth Datasets</a:t>
            </a:r>
            <a:r>
              <a:rPr lang="en" sz="1100">
                <a:solidFill>
                  <a:schemeClr val="dk1"/>
                </a:solidFill>
                <a:highlight>
                  <a:srgbClr val="FFFFFF"/>
                </a:highlight>
                <a:latin typeface="Verdana"/>
                <a:ea typeface="Verdana"/>
                <a:cs typeface="Verdana"/>
                <a:sym typeface="Verdana"/>
              </a:rPr>
              <a:t>, only a </a:t>
            </a:r>
            <a:r>
              <a:rPr b="1" lang="en" sz="1100">
                <a:solidFill>
                  <a:schemeClr val="dk1"/>
                </a:solidFill>
                <a:highlight>
                  <a:srgbClr val="FFFFFF"/>
                </a:highlight>
                <a:latin typeface="Verdana"/>
                <a:ea typeface="Verdana"/>
                <a:cs typeface="Verdana"/>
                <a:sym typeface="Verdana"/>
              </a:rPr>
              <a:t>subset</a:t>
            </a:r>
            <a:r>
              <a:rPr lang="en" sz="1100">
                <a:solidFill>
                  <a:schemeClr val="dk1"/>
                </a:solidFill>
                <a:highlight>
                  <a:srgbClr val="FFFFFF"/>
                </a:highlight>
                <a:latin typeface="Verdana"/>
                <a:ea typeface="Verdana"/>
                <a:cs typeface="Verdana"/>
                <a:sym typeface="Verdana"/>
              </a:rPr>
              <a:t> of these classes are used.</a:t>
            </a:r>
            <a:endParaRPr sz="1100">
              <a:solidFill>
                <a:schemeClr val="dk1"/>
              </a:solidFill>
              <a:highlight>
                <a:srgbClr val="FFFFFF"/>
              </a:highlight>
              <a:latin typeface="Verdana"/>
              <a:ea typeface="Verdana"/>
              <a:cs typeface="Verdana"/>
              <a:sym typeface="Verdana"/>
            </a:endParaRPr>
          </a:p>
          <a:p>
            <a:pPr indent="0" lvl="0" marL="0" rtl="0" algn="l">
              <a:spcBef>
                <a:spcPts val="1200"/>
              </a:spcBef>
              <a:spcAft>
                <a:spcPts val="0"/>
              </a:spcAft>
              <a:buNone/>
            </a:pPr>
            <a:r>
              <a:rPr lang="en"/>
              <a:t>Input: </a:t>
            </a:r>
            <a:r>
              <a:rPr lang="en"/>
              <a:t>Chart Image, </a:t>
            </a:r>
            <a:r>
              <a:rPr lang="en"/>
              <a:t>Output from Task 1 &amp; 2  </a:t>
            </a:r>
            <a:endParaRPr/>
          </a:p>
          <a:p>
            <a:pPr indent="0" lvl="0" marL="0" rtl="0" algn="l">
              <a:spcBef>
                <a:spcPts val="1200"/>
              </a:spcBef>
              <a:spcAft>
                <a:spcPts val="1200"/>
              </a:spcAft>
              <a:buNone/>
            </a:pPr>
            <a:r>
              <a:rPr lang="en"/>
              <a:t>Output: List of Text Blocks (ID’s &amp; semantic classification)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Exp.-1: Train GCN on plain bounding box parameters</a:t>
            </a:r>
            <a:endParaRPr/>
          </a:p>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Idea is to identify &amp; classify the Tick </a:t>
            </a:r>
            <a:r>
              <a:rPr lang="en"/>
              <a:t>labels</a:t>
            </a:r>
            <a:r>
              <a:rPr lang="en"/>
              <a:t> at first.</a:t>
            </a:r>
            <a:endParaRPr/>
          </a:p>
          <a:p>
            <a:pPr indent="-342900" lvl="0" marL="457200" rtl="0" algn="l">
              <a:spcBef>
                <a:spcPts val="0"/>
              </a:spcBef>
              <a:spcAft>
                <a:spcPts val="0"/>
              </a:spcAft>
              <a:buSzPts val="1800"/>
              <a:buChar char="●"/>
            </a:pPr>
            <a:r>
              <a:rPr lang="en"/>
              <a:t>The hypothesis is </a:t>
            </a:r>
            <a:r>
              <a:rPr lang="en"/>
              <a:t>that most of times</a:t>
            </a:r>
            <a:r>
              <a:rPr lang="en"/>
              <a:t> Tick labels have a solid underneath pattern to it.</a:t>
            </a:r>
            <a:endParaRPr/>
          </a:p>
          <a:p>
            <a:pPr indent="-342900" lvl="0" marL="457200" rtl="0" algn="l">
              <a:spcBef>
                <a:spcPts val="0"/>
              </a:spcBef>
              <a:spcAft>
                <a:spcPts val="0"/>
              </a:spcAft>
              <a:buSzPts val="1800"/>
              <a:buChar char="●"/>
            </a:pPr>
            <a:r>
              <a:rPr lang="en"/>
              <a:t>Most of times the are stacked horizontally &amp; vertically in chart relative to the “origin point”.</a:t>
            </a:r>
            <a:endParaRPr/>
          </a:p>
          <a:p>
            <a:pPr indent="-342900" lvl="0" marL="457200" rtl="0" algn="l">
              <a:spcBef>
                <a:spcPts val="0"/>
              </a:spcBef>
              <a:spcAft>
                <a:spcPts val="0"/>
              </a:spcAft>
              <a:buSzPts val="1800"/>
              <a:buChar char="●"/>
            </a:pPr>
            <a:r>
              <a:rPr lang="en"/>
              <a:t>The</a:t>
            </a:r>
            <a:r>
              <a:rPr lang="en"/>
              <a:t> most important point in the chart is the “Origin”. Ideally, </a:t>
            </a:r>
            <a:r>
              <a:rPr lang="en"/>
              <a:t>I'd</a:t>
            </a:r>
            <a:r>
              <a:rPr lang="en"/>
              <a:t> like to get the “origin’s” coordinates in the chart image as an input to task. However, given that we don’t know origin’s coordinates, for the time being we can skip that part.</a:t>
            </a:r>
            <a:endParaRPr/>
          </a:p>
          <a:p>
            <a:pPr indent="-342900" lvl="0" marL="457200" rtl="0" algn="l">
              <a:spcBef>
                <a:spcPts val="0"/>
              </a:spcBef>
              <a:spcAft>
                <a:spcPts val="0"/>
              </a:spcAft>
              <a:buSzPts val="1800"/>
              <a:buChar char="●"/>
            </a:pPr>
            <a:r>
              <a:rPr lang="en"/>
              <a:t>Using JSON annotations of UB PMC dataset, I collated a “CSV” file dataset, in which i have extracted all the bounding boxes coordinates for a given chart image.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Exp.-1 continued..</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that I uses “Deep Graph Library”(DGL) to convert the CSV dataset into a Graphical dataset.</a:t>
            </a:r>
            <a:endParaRPr/>
          </a:p>
          <a:p>
            <a:pPr indent="-342900" lvl="0" marL="457200" rtl="0" algn="l">
              <a:spcBef>
                <a:spcPts val="0"/>
              </a:spcBef>
              <a:spcAft>
                <a:spcPts val="0"/>
              </a:spcAft>
              <a:buSzPts val="1800"/>
              <a:buChar char="●"/>
            </a:pPr>
            <a:r>
              <a:rPr lang="en"/>
              <a:t>I uses DataLoader, Graph convolution network(GCN) &amp; different API’s of DGL to train a GCN on newly formed DGL Graph dataset.</a:t>
            </a:r>
            <a:endParaRPr/>
          </a:p>
          <a:p>
            <a:pPr indent="-342900" lvl="0" marL="457200" rtl="0" algn="l">
              <a:spcBef>
                <a:spcPts val="0"/>
              </a:spcBef>
              <a:spcAft>
                <a:spcPts val="0"/>
              </a:spcAft>
              <a:buSzPts val="1800"/>
              <a:buChar char="●"/>
            </a:pPr>
            <a:r>
              <a:rPr lang="en"/>
              <a:t>The prediction labels for each node is binary (i.e. either the node’s a “Tick-lable” or not)</a:t>
            </a:r>
            <a:endParaRPr/>
          </a:p>
          <a:p>
            <a:pPr indent="-342900" lvl="0" marL="457200" rtl="0" algn="l">
              <a:spcBef>
                <a:spcPts val="0"/>
              </a:spcBef>
              <a:spcAft>
                <a:spcPts val="0"/>
              </a:spcAft>
              <a:buSzPts val="1800"/>
              <a:buChar char="●"/>
            </a:pPr>
            <a:r>
              <a:rPr lang="en"/>
              <a:t>Result: Results were not as expected. The loss didn’t reduced while training.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Exp.</a:t>
            </a:r>
            <a:r>
              <a:rPr lang="en"/>
              <a:t>-2: Train GCN on Delaunay Triangulation of “B-boxes”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not achieving </a:t>
            </a:r>
            <a:r>
              <a:rPr lang="en"/>
              <a:t>satisfactory</a:t>
            </a:r>
            <a:r>
              <a:rPr lang="en"/>
              <a:t> results in Exp.-1, The idea was to perform another similar experiment </a:t>
            </a:r>
            <a:r>
              <a:rPr lang="en"/>
              <a:t>which</a:t>
            </a:r>
            <a:r>
              <a:rPr lang="en"/>
              <a:t> uses a “</a:t>
            </a:r>
            <a:r>
              <a:rPr lang="en"/>
              <a:t>Delaunay</a:t>
            </a:r>
            <a:r>
              <a:rPr lang="en"/>
              <a:t> Triangulation of Bounding Boxes parameters”.</a:t>
            </a:r>
            <a:endParaRPr/>
          </a:p>
          <a:p>
            <a:pPr indent="-342900" lvl="0" marL="457200" rtl="0" algn="l">
              <a:spcBef>
                <a:spcPts val="0"/>
              </a:spcBef>
              <a:spcAft>
                <a:spcPts val="0"/>
              </a:spcAft>
              <a:buSzPts val="1800"/>
              <a:buChar char="●"/>
            </a:pPr>
            <a:r>
              <a:rPr lang="en"/>
              <a:t>The rest of setup was similar to earlier experiment.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Delaunay</a:t>
            </a:r>
            <a:r>
              <a:rPr lang="en"/>
              <a:t> Triangulation/Tessalation</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Connect 2 nearest </a:t>
            </a:r>
            <a:r>
              <a:rPr lang="en"/>
              <a:t>points</a:t>
            </a:r>
            <a:r>
              <a:rPr lang="en"/>
              <a:t> to the point to form a triangle.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92" name="Google Shape;92;p19"/>
          <p:cNvPicPr preferRelativeResize="0"/>
          <p:nvPr/>
        </p:nvPicPr>
        <p:blipFill>
          <a:blip r:embed="rId3">
            <a:alphaModFix/>
          </a:blip>
          <a:stretch>
            <a:fillRect/>
          </a:stretch>
        </p:blipFill>
        <p:spPr>
          <a:xfrm>
            <a:off x="1699829" y="1668900"/>
            <a:ext cx="4577675" cy="3247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for Exp.2</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5275" lvl="0" marL="457200" rtl="0" algn="l">
              <a:spcBef>
                <a:spcPts val="0"/>
              </a:spcBef>
              <a:spcAft>
                <a:spcPts val="0"/>
              </a:spcAft>
              <a:buClr>
                <a:schemeClr val="accent2"/>
              </a:buClr>
              <a:buSzPts val="1050"/>
              <a:buFont typeface="Courier New"/>
              <a:buChar char="●"/>
            </a:pPr>
            <a:r>
              <a:rPr lang="en" sz="1050">
                <a:solidFill>
                  <a:schemeClr val="accent2"/>
                </a:solidFill>
                <a:highlight>
                  <a:srgbClr val="FFFFFF"/>
                </a:highlight>
                <a:latin typeface="Courier New"/>
                <a:ea typeface="Courier New"/>
                <a:cs typeface="Courier New"/>
                <a:sym typeface="Courier New"/>
              </a:rPr>
              <a:t>Average F1 Score : </a:t>
            </a:r>
            <a:r>
              <a:rPr b="1" lang="en" sz="1050">
                <a:solidFill>
                  <a:schemeClr val="accent2"/>
                </a:solidFill>
                <a:highlight>
                  <a:srgbClr val="FFFFFF"/>
                </a:highlight>
                <a:latin typeface="Courier New"/>
                <a:ea typeface="Courier New"/>
                <a:cs typeface="Courier New"/>
                <a:sym typeface="Courier New"/>
              </a:rPr>
              <a:t>0.9216835713996757</a:t>
            </a:r>
            <a:endParaRPr b="1" sz="1050">
              <a:solidFill>
                <a:schemeClr val="accent2"/>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t/>
            </a:r>
            <a:endParaRPr sz="1050">
              <a:solidFill>
                <a:schemeClr val="accent2"/>
              </a:solidFill>
              <a:highlight>
                <a:srgbClr val="FFFFFF"/>
              </a:highlight>
              <a:latin typeface="Courier New"/>
              <a:ea typeface="Courier New"/>
              <a:cs typeface="Courier New"/>
              <a:sym typeface="Courier New"/>
            </a:endParaRPr>
          </a:p>
          <a:p>
            <a:pPr indent="-295275" lvl="0" marL="457200" rtl="0" algn="l">
              <a:spcBef>
                <a:spcPts val="1200"/>
              </a:spcBef>
              <a:spcAft>
                <a:spcPts val="0"/>
              </a:spcAft>
              <a:buClr>
                <a:schemeClr val="accent2"/>
              </a:buClr>
              <a:buSzPts val="1050"/>
              <a:buFont typeface="Courier New"/>
              <a:buChar char="●"/>
            </a:pPr>
            <a:r>
              <a:rPr lang="en" sz="1050">
                <a:solidFill>
                  <a:schemeClr val="accent2"/>
                </a:solidFill>
                <a:highlight>
                  <a:srgbClr val="FFFFFF"/>
                </a:highlight>
                <a:latin typeface="Courier New"/>
                <a:ea typeface="Courier New"/>
                <a:cs typeface="Courier New"/>
                <a:sym typeface="Courier New"/>
              </a:rPr>
              <a:t>Average F1 Score for class  </a:t>
            </a:r>
            <a:r>
              <a:rPr b="1" lang="en" sz="1050">
                <a:solidFill>
                  <a:schemeClr val="accent2"/>
                </a:solidFill>
                <a:highlight>
                  <a:srgbClr val="FFFFFF"/>
                </a:highlight>
                <a:latin typeface="Courier New"/>
                <a:ea typeface="Courier New"/>
                <a:cs typeface="Courier New"/>
                <a:sym typeface="Courier New"/>
              </a:rPr>
              <a:t>horizontal bar</a:t>
            </a:r>
            <a:r>
              <a:rPr lang="en" sz="1050">
                <a:solidFill>
                  <a:schemeClr val="accent2"/>
                </a:solidFill>
                <a:highlight>
                  <a:srgbClr val="FFFFFF"/>
                </a:highlight>
                <a:latin typeface="Courier New"/>
                <a:ea typeface="Courier New"/>
                <a:cs typeface="Courier New"/>
                <a:sym typeface="Courier New"/>
              </a:rPr>
              <a:t>: </a:t>
            </a:r>
            <a:r>
              <a:rPr b="1" lang="en" sz="1050">
                <a:solidFill>
                  <a:schemeClr val="accent2"/>
                </a:solidFill>
                <a:highlight>
                  <a:srgbClr val="FFFFFF"/>
                </a:highlight>
                <a:latin typeface="Courier New"/>
                <a:ea typeface="Courier New"/>
                <a:cs typeface="Courier New"/>
                <a:sym typeface="Courier New"/>
              </a:rPr>
              <a:t>0.8271082006022984</a:t>
            </a:r>
            <a:endParaRPr b="1" sz="1050">
              <a:solidFill>
                <a:schemeClr val="accent2"/>
              </a:solidFill>
              <a:highlight>
                <a:srgbClr val="FFFFFF"/>
              </a:highlight>
              <a:latin typeface="Courier New"/>
              <a:ea typeface="Courier New"/>
              <a:cs typeface="Courier New"/>
              <a:sym typeface="Courier New"/>
            </a:endParaRPr>
          </a:p>
          <a:p>
            <a:pPr indent="-295275" lvl="0" marL="457200" rtl="0" algn="l">
              <a:spcBef>
                <a:spcPts val="0"/>
              </a:spcBef>
              <a:spcAft>
                <a:spcPts val="0"/>
              </a:spcAft>
              <a:buClr>
                <a:schemeClr val="accent2"/>
              </a:buClr>
              <a:buSzPts val="1050"/>
              <a:buFont typeface="Courier New"/>
              <a:buChar char="●"/>
            </a:pPr>
            <a:r>
              <a:rPr lang="en" sz="1050">
                <a:solidFill>
                  <a:schemeClr val="accent2"/>
                </a:solidFill>
                <a:highlight>
                  <a:srgbClr val="FFFFFF"/>
                </a:highlight>
                <a:latin typeface="Courier New"/>
                <a:ea typeface="Courier New"/>
                <a:cs typeface="Courier New"/>
                <a:sym typeface="Courier New"/>
              </a:rPr>
              <a:t>Average F1 Score for class  </a:t>
            </a:r>
            <a:r>
              <a:rPr b="1" lang="en" sz="1050">
                <a:solidFill>
                  <a:schemeClr val="accent2"/>
                </a:solidFill>
                <a:highlight>
                  <a:srgbClr val="FFFFFF"/>
                </a:highlight>
                <a:latin typeface="Courier New"/>
                <a:ea typeface="Courier New"/>
                <a:cs typeface="Courier New"/>
                <a:sym typeface="Courier New"/>
              </a:rPr>
              <a:t>line</a:t>
            </a:r>
            <a:r>
              <a:rPr lang="en" sz="1050">
                <a:solidFill>
                  <a:schemeClr val="accent2"/>
                </a:solidFill>
                <a:highlight>
                  <a:srgbClr val="FFFFFF"/>
                </a:highlight>
                <a:latin typeface="Courier New"/>
                <a:ea typeface="Courier New"/>
                <a:cs typeface="Courier New"/>
                <a:sym typeface="Courier New"/>
              </a:rPr>
              <a:t>: </a:t>
            </a:r>
            <a:r>
              <a:rPr b="1" lang="en" sz="1050">
                <a:solidFill>
                  <a:schemeClr val="accent2"/>
                </a:solidFill>
                <a:highlight>
                  <a:srgbClr val="FFFFFF"/>
                </a:highlight>
                <a:latin typeface="Courier New"/>
                <a:ea typeface="Courier New"/>
                <a:cs typeface="Courier New"/>
                <a:sym typeface="Courier New"/>
              </a:rPr>
              <a:t>0.9444133232086483</a:t>
            </a:r>
            <a:endParaRPr b="1" sz="1050">
              <a:solidFill>
                <a:schemeClr val="accent2"/>
              </a:solidFill>
              <a:highlight>
                <a:srgbClr val="FFFFFF"/>
              </a:highlight>
              <a:latin typeface="Courier New"/>
              <a:ea typeface="Courier New"/>
              <a:cs typeface="Courier New"/>
              <a:sym typeface="Courier New"/>
            </a:endParaRPr>
          </a:p>
          <a:p>
            <a:pPr indent="-295275" lvl="0" marL="457200" rtl="0" algn="l">
              <a:spcBef>
                <a:spcPts val="0"/>
              </a:spcBef>
              <a:spcAft>
                <a:spcPts val="0"/>
              </a:spcAft>
              <a:buClr>
                <a:schemeClr val="accent2"/>
              </a:buClr>
              <a:buSzPts val="1050"/>
              <a:buFont typeface="Courier New"/>
              <a:buChar char="●"/>
            </a:pPr>
            <a:r>
              <a:rPr lang="en" sz="1050">
                <a:solidFill>
                  <a:schemeClr val="accent2"/>
                </a:solidFill>
                <a:highlight>
                  <a:srgbClr val="FFFFFF"/>
                </a:highlight>
                <a:latin typeface="Courier New"/>
                <a:ea typeface="Courier New"/>
                <a:cs typeface="Courier New"/>
                <a:sym typeface="Courier New"/>
              </a:rPr>
              <a:t>Average F1 Score for class  </a:t>
            </a:r>
            <a:r>
              <a:rPr b="1" lang="en" sz="1050">
                <a:solidFill>
                  <a:schemeClr val="accent2"/>
                </a:solidFill>
                <a:highlight>
                  <a:srgbClr val="FFFFFF"/>
                </a:highlight>
                <a:latin typeface="Courier New"/>
                <a:ea typeface="Courier New"/>
                <a:cs typeface="Courier New"/>
                <a:sym typeface="Courier New"/>
              </a:rPr>
              <a:t>scatter</a:t>
            </a:r>
            <a:r>
              <a:rPr lang="en" sz="1050">
                <a:solidFill>
                  <a:schemeClr val="accent2"/>
                </a:solidFill>
                <a:highlight>
                  <a:srgbClr val="FFFFFF"/>
                </a:highlight>
                <a:latin typeface="Courier New"/>
                <a:ea typeface="Courier New"/>
                <a:cs typeface="Courier New"/>
                <a:sym typeface="Courier New"/>
              </a:rPr>
              <a:t>: </a:t>
            </a:r>
            <a:r>
              <a:rPr b="1" lang="en" sz="1050">
                <a:solidFill>
                  <a:schemeClr val="accent2"/>
                </a:solidFill>
                <a:highlight>
                  <a:srgbClr val="FFFFFF"/>
                </a:highlight>
                <a:latin typeface="Courier New"/>
                <a:ea typeface="Courier New"/>
                <a:cs typeface="Courier New"/>
                <a:sym typeface="Courier New"/>
              </a:rPr>
              <a:t>0.9511421698447455</a:t>
            </a:r>
            <a:endParaRPr b="1" sz="1050">
              <a:solidFill>
                <a:schemeClr val="accent2"/>
              </a:solidFill>
              <a:highlight>
                <a:srgbClr val="FFFFFF"/>
              </a:highlight>
              <a:latin typeface="Courier New"/>
              <a:ea typeface="Courier New"/>
              <a:cs typeface="Courier New"/>
              <a:sym typeface="Courier New"/>
            </a:endParaRPr>
          </a:p>
          <a:p>
            <a:pPr indent="-295275" lvl="0" marL="457200" rtl="0" algn="l">
              <a:spcBef>
                <a:spcPts val="0"/>
              </a:spcBef>
              <a:spcAft>
                <a:spcPts val="0"/>
              </a:spcAft>
              <a:buClr>
                <a:schemeClr val="accent2"/>
              </a:buClr>
              <a:buSzPts val="1050"/>
              <a:buFont typeface="Courier New"/>
              <a:buChar char="●"/>
            </a:pPr>
            <a:r>
              <a:rPr lang="en" sz="1050">
                <a:solidFill>
                  <a:schemeClr val="accent2"/>
                </a:solidFill>
                <a:highlight>
                  <a:srgbClr val="FFFFFF"/>
                </a:highlight>
                <a:latin typeface="Courier New"/>
                <a:ea typeface="Courier New"/>
                <a:cs typeface="Courier New"/>
                <a:sym typeface="Courier New"/>
              </a:rPr>
              <a:t>Average F1 Score for class  </a:t>
            </a:r>
            <a:r>
              <a:rPr b="1" lang="en" sz="1050">
                <a:solidFill>
                  <a:schemeClr val="accent2"/>
                </a:solidFill>
                <a:highlight>
                  <a:srgbClr val="FFFFFF"/>
                </a:highlight>
                <a:latin typeface="Courier New"/>
                <a:ea typeface="Courier New"/>
                <a:cs typeface="Courier New"/>
                <a:sym typeface="Courier New"/>
              </a:rPr>
              <a:t>vertical bar</a:t>
            </a:r>
            <a:r>
              <a:rPr lang="en" sz="1050">
                <a:solidFill>
                  <a:schemeClr val="accent2"/>
                </a:solidFill>
                <a:highlight>
                  <a:srgbClr val="FFFFFF"/>
                </a:highlight>
                <a:latin typeface="Courier New"/>
                <a:ea typeface="Courier New"/>
                <a:cs typeface="Courier New"/>
                <a:sym typeface="Courier New"/>
              </a:rPr>
              <a:t>: </a:t>
            </a:r>
            <a:r>
              <a:rPr b="1" lang="en" sz="1050">
                <a:solidFill>
                  <a:schemeClr val="accent2"/>
                </a:solidFill>
                <a:highlight>
                  <a:srgbClr val="FFFFFF"/>
                </a:highlight>
                <a:latin typeface="Courier New"/>
                <a:ea typeface="Courier New"/>
                <a:cs typeface="Courier New"/>
                <a:sym typeface="Courier New"/>
              </a:rPr>
              <a:t>0.9197010183912389</a:t>
            </a:r>
            <a:endParaRPr b="1" sz="1050">
              <a:solidFill>
                <a:schemeClr val="accent2"/>
              </a:solidFill>
              <a:highlight>
                <a:srgbClr val="FFFFFF"/>
              </a:highlight>
              <a:latin typeface="Courier New"/>
              <a:ea typeface="Courier New"/>
              <a:cs typeface="Courier New"/>
              <a:sym typeface="Courier New"/>
            </a:endParaRPr>
          </a:p>
          <a:p>
            <a:pPr indent="-295275" lvl="0" marL="457200" rtl="0" algn="l">
              <a:spcBef>
                <a:spcPts val="0"/>
              </a:spcBef>
              <a:spcAft>
                <a:spcPts val="0"/>
              </a:spcAft>
              <a:buClr>
                <a:schemeClr val="accent2"/>
              </a:buClr>
              <a:buSzPts val="1050"/>
              <a:buFont typeface="Courier New"/>
              <a:buChar char="●"/>
            </a:pPr>
            <a:r>
              <a:rPr lang="en" sz="1050">
                <a:solidFill>
                  <a:schemeClr val="accent2"/>
                </a:solidFill>
                <a:highlight>
                  <a:srgbClr val="FFFFFF"/>
                </a:highlight>
                <a:latin typeface="Courier New"/>
                <a:ea typeface="Courier New"/>
                <a:cs typeface="Courier New"/>
                <a:sym typeface="Courier New"/>
              </a:rPr>
              <a:t>Average F1 Score for class  </a:t>
            </a:r>
            <a:r>
              <a:rPr b="1" lang="en" sz="1050">
                <a:solidFill>
                  <a:schemeClr val="accent2"/>
                </a:solidFill>
                <a:highlight>
                  <a:srgbClr val="FFFFFF"/>
                </a:highlight>
                <a:latin typeface="Courier New"/>
                <a:ea typeface="Courier New"/>
                <a:cs typeface="Courier New"/>
                <a:sym typeface="Courier New"/>
              </a:rPr>
              <a:t>vertical box</a:t>
            </a:r>
            <a:r>
              <a:rPr lang="en" sz="1050">
                <a:solidFill>
                  <a:schemeClr val="accent2"/>
                </a:solidFill>
                <a:highlight>
                  <a:srgbClr val="FFFFFF"/>
                </a:highlight>
                <a:latin typeface="Courier New"/>
                <a:ea typeface="Courier New"/>
                <a:cs typeface="Courier New"/>
                <a:sym typeface="Courier New"/>
              </a:rPr>
              <a:t>: </a:t>
            </a:r>
            <a:r>
              <a:rPr b="1" lang="en" sz="1050">
                <a:solidFill>
                  <a:schemeClr val="accent2"/>
                </a:solidFill>
                <a:highlight>
                  <a:srgbClr val="FFFFFF"/>
                </a:highlight>
                <a:latin typeface="Courier New"/>
                <a:ea typeface="Courier New"/>
                <a:cs typeface="Courier New"/>
                <a:sym typeface="Courier New"/>
              </a:rPr>
              <a:t>0.8986089858174345</a:t>
            </a:r>
            <a:endParaRPr b="1" sz="1050">
              <a:solidFill>
                <a:schemeClr val="accent2"/>
              </a:solidFill>
              <a:highlight>
                <a:srgbClr val="FFFFFF"/>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t>Some samples with colored bounding boxes (TP, FP, TN, FN)</a:t>
            </a:r>
            <a:endParaRPr sz="2320"/>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21"/>
          <p:cNvPicPr preferRelativeResize="0"/>
          <p:nvPr/>
        </p:nvPicPr>
        <p:blipFill>
          <a:blip r:embed="rId3">
            <a:alphaModFix/>
          </a:blip>
          <a:stretch>
            <a:fillRect/>
          </a:stretch>
        </p:blipFill>
        <p:spPr>
          <a:xfrm>
            <a:off x="243925" y="1152475"/>
            <a:ext cx="5267449" cy="341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