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56" r:id="rId4"/>
    <p:sldId id="260" r:id="rId5"/>
    <p:sldId id="362" r:id="rId6"/>
    <p:sldId id="374" r:id="rId7"/>
    <p:sldId id="375" r:id="rId8"/>
    <p:sldId id="340" r:id="rId9"/>
    <p:sldId id="361" r:id="rId10"/>
    <p:sldId id="369" r:id="rId11"/>
    <p:sldId id="376" r:id="rId12"/>
    <p:sldId id="370" r:id="rId13"/>
    <p:sldId id="372" r:id="rId14"/>
    <p:sldId id="294" r:id="rId15"/>
    <p:sldId id="359" r:id="rId16"/>
    <p:sldId id="377"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EE5E983-23AF-4CF1-87F1-0EF4A4FDDE02}" type="datetimeFigureOut">
              <a:rPr lang="en-US" smtClean="0"/>
              <a:t>11/12/2017</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304E83B-5140-4802-B396-410DCA587832}" type="slidenum">
              <a:rPr lang="en-US" smtClean="0"/>
              <a:t>‹#›</a:t>
            </a:fld>
            <a:endParaRPr lang="en-US" dirty="0"/>
          </a:p>
        </p:txBody>
      </p:sp>
    </p:spTree>
    <p:extLst>
      <p:ext uri="{BB962C8B-B14F-4D97-AF65-F5344CB8AC3E}">
        <p14:creationId xmlns:p14="http://schemas.microsoft.com/office/powerpoint/2010/main" val="26537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1</a:t>
            </a:fld>
            <a:endParaRPr lang="en-US" dirty="0"/>
          </a:p>
        </p:txBody>
      </p:sp>
    </p:spTree>
    <p:extLst>
      <p:ext uri="{BB962C8B-B14F-4D97-AF65-F5344CB8AC3E}">
        <p14:creationId xmlns:p14="http://schemas.microsoft.com/office/powerpoint/2010/main" val="260794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13</a:t>
            </a:fld>
            <a:endParaRPr lang="en-US" dirty="0"/>
          </a:p>
        </p:txBody>
      </p:sp>
    </p:spTree>
    <p:extLst>
      <p:ext uri="{BB962C8B-B14F-4D97-AF65-F5344CB8AC3E}">
        <p14:creationId xmlns:p14="http://schemas.microsoft.com/office/powerpoint/2010/main" val="288775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5</a:t>
            </a:fld>
            <a:endParaRPr lang="en-US" dirty="0"/>
          </a:p>
        </p:txBody>
      </p:sp>
    </p:spTree>
    <p:extLst>
      <p:ext uri="{BB962C8B-B14F-4D97-AF65-F5344CB8AC3E}">
        <p14:creationId xmlns:p14="http://schemas.microsoft.com/office/powerpoint/2010/main" val="288775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6</a:t>
            </a:fld>
            <a:endParaRPr lang="en-US" dirty="0"/>
          </a:p>
        </p:txBody>
      </p:sp>
    </p:spTree>
    <p:extLst>
      <p:ext uri="{BB962C8B-B14F-4D97-AF65-F5344CB8AC3E}">
        <p14:creationId xmlns:p14="http://schemas.microsoft.com/office/powerpoint/2010/main" val="3110711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7</a:t>
            </a:fld>
            <a:endParaRPr lang="en-US" dirty="0"/>
          </a:p>
        </p:txBody>
      </p:sp>
    </p:spTree>
    <p:extLst>
      <p:ext uri="{BB962C8B-B14F-4D97-AF65-F5344CB8AC3E}">
        <p14:creationId xmlns:p14="http://schemas.microsoft.com/office/powerpoint/2010/main" val="22562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8</a:t>
            </a:fld>
            <a:endParaRPr lang="en-US" dirty="0"/>
          </a:p>
        </p:txBody>
      </p:sp>
    </p:spTree>
    <p:extLst>
      <p:ext uri="{BB962C8B-B14F-4D97-AF65-F5344CB8AC3E}">
        <p14:creationId xmlns:p14="http://schemas.microsoft.com/office/powerpoint/2010/main" val="28877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9</a:t>
            </a:fld>
            <a:endParaRPr lang="en-US" dirty="0"/>
          </a:p>
        </p:txBody>
      </p:sp>
    </p:spTree>
    <p:extLst>
      <p:ext uri="{BB962C8B-B14F-4D97-AF65-F5344CB8AC3E}">
        <p14:creationId xmlns:p14="http://schemas.microsoft.com/office/powerpoint/2010/main" val="288775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10</a:t>
            </a:fld>
            <a:endParaRPr lang="en-US" dirty="0"/>
          </a:p>
        </p:txBody>
      </p:sp>
    </p:spTree>
    <p:extLst>
      <p:ext uri="{BB962C8B-B14F-4D97-AF65-F5344CB8AC3E}">
        <p14:creationId xmlns:p14="http://schemas.microsoft.com/office/powerpoint/2010/main" val="28877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11</a:t>
            </a:fld>
            <a:endParaRPr lang="en-US" dirty="0"/>
          </a:p>
        </p:txBody>
      </p:sp>
    </p:spTree>
    <p:extLst>
      <p:ext uri="{BB962C8B-B14F-4D97-AF65-F5344CB8AC3E}">
        <p14:creationId xmlns:p14="http://schemas.microsoft.com/office/powerpoint/2010/main" val="3297849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4E83B-5140-4802-B396-410DCA587832}" type="slidenum">
              <a:rPr lang="en-US" smtClean="0"/>
              <a:t>12</a:t>
            </a:fld>
            <a:endParaRPr lang="en-US" dirty="0"/>
          </a:p>
        </p:txBody>
      </p:sp>
    </p:spTree>
    <p:extLst>
      <p:ext uri="{BB962C8B-B14F-4D97-AF65-F5344CB8AC3E}">
        <p14:creationId xmlns:p14="http://schemas.microsoft.com/office/powerpoint/2010/main" val="288775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www.tensorflow.org/install/install_java" TargetMode="External"/><Relationship Id="rId4" Type="http://schemas.openxmlformats.org/officeDocument/2006/relationships/hyperlink" Target="https://www.tensorflow.org/api_do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10" name="object 10"/>
          <p:cNvSpPr/>
          <p:nvPr/>
        </p:nvSpPr>
        <p:spPr>
          <a:xfrm>
            <a:off x="180975" y="711361"/>
            <a:ext cx="1828800" cy="1828800"/>
          </a:xfrm>
          <a:prstGeom prst="rect">
            <a:avLst/>
          </a:prstGeom>
          <a:blipFill>
            <a:blip r:embed="rId4" cstate="print"/>
            <a:stretch>
              <a:fillRect/>
            </a:stretch>
          </a:blipFill>
        </p:spPr>
        <p:txBody>
          <a:bodyPr wrap="square" lIns="0" tIns="0" rIns="0" bIns="0" rtlCol="0">
            <a:noAutofit/>
          </a:bodyPr>
          <a:lstStyle/>
          <a:p>
            <a:endParaRPr dirty="0"/>
          </a:p>
        </p:txBody>
      </p:sp>
      <p:sp>
        <p:nvSpPr>
          <p:cNvPr id="9" name="object 9"/>
          <p:cNvSpPr/>
          <p:nvPr/>
        </p:nvSpPr>
        <p:spPr>
          <a:xfrm>
            <a:off x="2514600" y="800100"/>
            <a:ext cx="5956555" cy="3657600"/>
          </a:xfrm>
          <a:prstGeom prst="rect">
            <a:avLst/>
          </a:prstGeom>
          <a:blipFill>
            <a:blip r:embed="rId5" cstate="print"/>
            <a:stretch>
              <a:fillRect/>
            </a:stretch>
          </a:blipFill>
        </p:spPr>
        <p:txBody>
          <a:bodyPr wrap="square" lIns="0" tIns="0" rIns="0" bIns="0" rtlCol="0">
            <a:noAutofit/>
          </a:bodyPr>
          <a:lstStyle/>
          <a:p>
            <a:endParaRPr dirty="0"/>
          </a:p>
        </p:txBody>
      </p:sp>
      <p:sp>
        <p:nvSpPr>
          <p:cNvPr id="8" name="object 8"/>
          <p:cNvSpPr txBox="1"/>
          <p:nvPr/>
        </p:nvSpPr>
        <p:spPr>
          <a:xfrm>
            <a:off x="393065" y="73373"/>
            <a:ext cx="1444094" cy="330199"/>
          </a:xfrm>
          <a:prstGeom prst="rect">
            <a:avLst/>
          </a:prstGeom>
        </p:spPr>
        <p:txBody>
          <a:bodyPr wrap="square" lIns="0" tIns="0" rIns="0" bIns="0" rtlCol="0">
            <a:noAutofit/>
          </a:bodyPr>
          <a:lstStyle/>
          <a:p>
            <a:pPr marL="12700">
              <a:lnSpc>
                <a:spcPts val="2555"/>
              </a:lnSpc>
              <a:spcBef>
                <a:spcPts val="127"/>
              </a:spcBef>
            </a:pPr>
            <a:r>
              <a:rPr sz="2400" b="1" spc="4" dirty="0">
                <a:solidFill>
                  <a:srgbClr val="FFFFFF"/>
                </a:solidFill>
                <a:latin typeface="Arial"/>
                <a:cs typeface="Arial"/>
              </a:rPr>
              <a:t>C</a:t>
            </a:r>
            <a:r>
              <a:rPr sz="2400" b="1" spc="0" dirty="0">
                <a:solidFill>
                  <a:srgbClr val="FFFFFF"/>
                </a:solidFill>
                <a:latin typeface="Arial"/>
                <a:cs typeface="Arial"/>
              </a:rPr>
              <a:t>S</a:t>
            </a:r>
            <a:r>
              <a:rPr sz="2400" b="1" spc="4" dirty="0">
                <a:solidFill>
                  <a:srgbClr val="FFFFFF"/>
                </a:solidFill>
                <a:latin typeface="Arial"/>
                <a:cs typeface="Arial"/>
              </a:rPr>
              <a:t>C</a:t>
            </a:r>
            <a:r>
              <a:rPr sz="2400" b="1" spc="-4" dirty="0">
                <a:solidFill>
                  <a:srgbClr val="FFFFFF"/>
                </a:solidFill>
                <a:latin typeface="Arial"/>
                <a:cs typeface="Arial"/>
              </a:rPr>
              <a:t>I</a:t>
            </a:r>
            <a:r>
              <a:rPr sz="2400" b="1" spc="0" dirty="0">
                <a:solidFill>
                  <a:srgbClr val="FFFFFF"/>
                </a:solidFill>
                <a:latin typeface="Arial"/>
                <a:cs typeface="Arial"/>
              </a:rPr>
              <a:t>-E</a:t>
            </a:r>
            <a:r>
              <a:rPr sz="2400" b="1" spc="4" dirty="0">
                <a:solidFill>
                  <a:srgbClr val="FFFFFF"/>
                </a:solidFill>
                <a:latin typeface="Arial"/>
                <a:cs typeface="Arial"/>
              </a:rPr>
              <a:t>6</a:t>
            </a:r>
            <a:r>
              <a:rPr sz="2400" b="1" spc="0" dirty="0">
                <a:solidFill>
                  <a:srgbClr val="FFFFFF"/>
                </a:solidFill>
                <a:latin typeface="Arial"/>
                <a:cs typeface="Arial"/>
              </a:rPr>
              <a:t>3</a:t>
            </a:r>
            <a:endParaRPr sz="2400" dirty="0">
              <a:latin typeface="Arial"/>
              <a:cs typeface="Arial"/>
            </a:endParaRPr>
          </a:p>
        </p:txBody>
      </p:sp>
      <p:sp>
        <p:nvSpPr>
          <p:cNvPr id="7" name="object 7"/>
          <p:cNvSpPr txBox="1"/>
          <p:nvPr/>
        </p:nvSpPr>
        <p:spPr>
          <a:xfrm>
            <a:off x="1850544" y="73373"/>
            <a:ext cx="561921" cy="330199"/>
          </a:xfrm>
          <a:prstGeom prst="rect">
            <a:avLst/>
          </a:prstGeom>
        </p:spPr>
        <p:txBody>
          <a:bodyPr wrap="square" lIns="0" tIns="0" rIns="0" bIns="0" rtlCol="0">
            <a:noAutofit/>
          </a:bodyPr>
          <a:lstStyle/>
          <a:p>
            <a:pPr marL="12700">
              <a:lnSpc>
                <a:spcPts val="2555"/>
              </a:lnSpc>
              <a:spcBef>
                <a:spcPts val="127"/>
              </a:spcBef>
            </a:pPr>
            <a:r>
              <a:rPr sz="2400" b="1" spc="4" dirty="0">
                <a:solidFill>
                  <a:srgbClr val="FFFFFF"/>
                </a:solidFill>
                <a:latin typeface="Arial"/>
                <a:cs typeface="Arial"/>
              </a:rPr>
              <a:t>B</a:t>
            </a:r>
            <a:r>
              <a:rPr sz="2400" b="1" spc="-4" dirty="0">
                <a:solidFill>
                  <a:srgbClr val="FFFFFF"/>
                </a:solidFill>
                <a:latin typeface="Arial"/>
                <a:cs typeface="Arial"/>
              </a:rPr>
              <a:t>i</a:t>
            </a:r>
            <a:r>
              <a:rPr sz="2400" b="1" spc="0" dirty="0">
                <a:solidFill>
                  <a:srgbClr val="FFFFFF"/>
                </a:solidFill>
                <a:latin typeface="Arial"/>
                <a:cs typeface="Arial"/>
              </a:rPr>
              <a:t>g</a:t>
            </a:r>
            <a:endParaRPr sz="2400" dirty="0">
              <a:latin typeface="Arial"/>
              <a:cs typeface="Arial"/>
            </a:endParaRPr>
          </a:p>
        </p:txBody>
      </p:sp>
      <p:sp>
        <p:nvSpPr>
          <p:cNvPr id="6" name="object 6"/>
          <p:cNvSpPr txBox="1"/>
          <p:nvPr/>
        </p:nvSpPr>
        <p:spPr>
          <a:xfrm>
            <a:off x="2425031" y="73373"/>
            <a:ext cx="732917" cy="330199"/>
          </a:xfrm>
          <a:prstGeom prst="rect">
            <a:avLst/>
          </a:prstGeom>
        </p:spPr>
        <p:txBody>
          <a:bodyPr wrap="square" lIns="0" tIns="0" rIns="0" bIns="0" rtlCol="0">
            <a:noAutofit/>
          </a:bodyPr>
          <a:lstStyle/>
          <a:p>
            <a:pPr marL="12700">
              <a:lnSpc>
                <a:spcPts val="2555"/>
              </a:lnSpc>
              <a:spcBef>
                <a:spcPts val="127"/>
              </a:spcBef>
            </a:pPr>
            <a:r>
              <a:rPr sz="2400" b="1" spc="4" dirty="0">
                <a:solidFill>
                  <a:srgbClr val="FFFFFF"/>
                </a:solidFill>
                <a:latin typeface="Arial"/>
                <a:cs typeface="Arial"/>
              </a:rPr>
              <a:t>Da</a:t>
            </a:r>
            <a:r>
              <a:rPr sz="2400" b="1" spc="0" dirty="0">
                <a:solidFill>
                  <a:srgbClr val="FFFFFF"/>
                </a:solidFill>
                <a:latin typeface="Arial"/>
                <a:cs typeface="Arial"/>
              </a:rPr>
              <a:t>ta</a:t>
            </a:r>
            <a:endParaRPr sz="2400" dirty="0">
              <a:latin typeface="Arial"/>
              <a:cs typeface="Arial"/>
            </a:endParaRPr>
          </a:p>
        </p:txBody>
      </p:sp>
      <p:sp>
        <p:nvSpPr>
          <p:cNvPr id="5" name="object 5"/>
          <p:cNvSpPr txBox="1"/>
          <p:nvPr/>
        </p:nvSpPr>
        <p:spPr>
          <a:xfrm>
            <a:off x="3171334" y="73373"/>
            <a:ext cx="1426794" cy="330199"/>
          </a:xfrm>
          <a:prstGeom prst="rect">
            <a:avLst/>
          </a:prstGeom>
        </p:spPr>
        <p:txBody>
          <a:bodyPr wrap="square" lIns="0" tIns="0" rIns="0" bIns="0" rtlCol="0">
            <a:noAutofit/>
          </a:bodyPr>
          <a:lstStyle/>
          <a:p>
            <a:pPr marL="12700">
              <a:lnSpc>
                <a:spcPts val="2555"/>
              </a:lnSpc>
              <a:spcBef>
                <a:spcPts val="127"/>
              </a:spcBef>
            </a:pPr>
            <a:r>
              <a:rPr sz="2400" b="1" spc="4" dirty="0">
                <a:solidFill>
                  <a:srgbClr val="FFFFFF"/>
                </a:solidFill>
                <a:latin typeface="Arial"/>
                <a:cs typeface="Arial"/>
              </a:rPr>
              <a:t>A</a:t>
            </a:r>
            <a:r>
              <a:rPr sz="2400" b="1" spc="-4" dirty="0">
                <a:solidFill>
                  <a:srgbClr val="FFFFFF"/>
                </a:solidFill>
                <a:latin typeface="Arial"/>
                <a:cs typeface="Arial"/>
              </a:rPr>
              <a:t>n</a:t>
            </a:r>
            <a:r>
              <a:rPr sz="2400" b="1" spc="4" dirty="0">
                <a:solidFill>
                  <a:srgbClr val="FFFFFF"/>
                </a:solidFill>
                <a:latin typeface="Arial"/>
                <a:cs typeface="Arial"/>
              </a:rPr>
              <a:t>a</a:t>
            </a:r>
            <a:r>
              <a:rPr sz="2400" b="1" spc="-4" dirty="0">
                <a:solidFill>
                  <a:srgbClr val="FFFFFF"/>
                </a:solidFill>
                <a:latin typeface="Arial"/>
                <a:cs typeface="Arial"/>
              </a:rPr>
              <a:t>l</a:t>
            </a:r>
            <a:r>
              <a:rPr sz="2400" b="1" spc="4" dirty="0">
                <a:solidFill>
                  <a:srgbClr val="FFFFFF"/>
                </a:solidFill>
                <a:latin typeface="Arial"/>
                <a:cs typeface="Arial"/>
              </a:rPr>
              <a:t>y</a:t>
            </a:r>
            <a:r>
              <a:rPr sz="2400" b="1" spc="0" dirty="0">
                <a:solidFill>
                  <a:srgbClr val="FFFFFF"/>
                </a:solidFill>
                <a:latin typeface="Arial"/>
                <a:cs typeface="Arial"/>
              </a:rPr>
              <a:t>t</a:t>
            </a:r>
            <a:r>
              <a:rPr sz="2400" b="1" spc="-4" dirty="0">
                <a:solidFill>
                  <a:srgbClr val="FFFFFF"/>
                </a:solidFill>
                <a:latin typeface="Arial"/>
                <a:cs typeface="Arial"/>
              </a:rPr>
              <a:t>i</a:t>
            </a:r>
            <a:r>
              <a:rPr sz="2400" b="1" spc="4" dirty="0">
                <a:solidFill>
                  <a:srgbClr val="FFFFFF"/>
                </a:solidFill>
                <a:latin typeface="Arial"/>
                <a:cs typeface="Arial"/>
              </a:rPr>
              <a:t>c</a:t>
            </a:r>
            <a:r>
              <a:rPr sz="2400" b="1" spc="0" dirty="0">
                <a:solidFill>
                  <a:srgbClr val="FFFFFF"/>
                </a:solidFill>
                <a:latin typeface="Arial"/>
                <a:cs typeface="Arial"/>
              </a:rPr>
              <a:t>s</a:t>
            </a:r>
            <a:endParaRPr sz="2400" dirty="0">
              <a:latin typeface="Arial"/>
              <a:cs typeface="Arial"/>
            </a:endParaRPr>
          </a:p>
        </p:txBody>
      </p:sp>
      <p:sp>
        <p:nvSpPr>
          <p:cNvPr id="4" name="object 4"/>
          <p:cNvSpPr txBox="1"/>
          <p:nvPr/>
        </p:nvSpPr>
        <p:spPr>
          <a:xfrm>
            <a:off x="2099468" y="5475636"/>
            <a:ext cx="2527149" cy="330199"/>
          </a:xfrm>
          <a:prstGeom prst="rect">
            <a:avLst/>
          </a:prstGeom>
        </p:spPr>
        <p:txBody>
          <a:bodyPr wrap="square" lIns="0" tIns="0" rIns="0" bIns="0" rtlCol="0">
            <a:noAutofit/>
          </a:bodyPr>
          <a:lstStyle/>
          <a:p>
            <a:pPr marL="12700">
              <a:lnSpc>
                <a:spcPts val="2555"/>
              </a:lnSpc>
              <a:spcBef>
                <a:spcPts val="127"/>
              </a:spcBef>
            </a:pPr>
            <a:r>
              <a:rPr sz="2400" b="1" spc="4" dirty="0">
                <a:solidFill>
                  <a:srgbClr val="004074"/>
                </a:solidFill>
                <a:latin typeface="Arial"/>
                <a:cs typeface="Arial"/>
              </a:rPr>
              <a:t>C</a:t>
            </a:r>
            <a:r>
              <a:rPr sz="2400" b="1" spc="0" dirty="0">
                <a:solidFill>
                  <a:srgbClr val="004074"/>
                </a:solidFill>
                <a:latin typeface="Arial"/>
                <a:cs typeface="Arial"/>
              </a:rPr>
              <a:t>S</a:t>
            </a:r>
            <a:r>
              <a:rPr sz="2400" b="1" spc="4" dirty="0">
                <a:solidFill>
                  <a:srgbClr val="004074"/>
                </a:solidFill>
                <a:latin typeface="Arial"/>
                <a:cs typeface="Arial"/>
              </a:rPr>
              <a:t>C</a:t>
            </a:r>
            <a:r>
              <a:rPr sz="2400" b="1" spc="-4" dirty="0">
                <a:solidFill>
                  <a:srgbClr val="004074"/>
                </a:solidFill>
                <a:latin typeface="Arial"/>
                <a:cs typeface="Arial"/>
              </a:rPr>
              <a:t>I</a:t>
            </a:r>
            <a:r>
              <a:rPr sz="2400" b="1" spc="0" dirty="0">
                <a:solidFill>
                  <a:srgbClr val="004074"/>
                </a:solidFill>
                <a:latin typeface="Arial"/>
                <a:cs typeface="Arial"/>
              </a:rPr>
              <a:t>E63 Sect</a:t>
            </a:r>
            <a:r>
              <a:rPr sz="2400" b="1" spc="-4" dirty="0">
                <a:solidFill>
                  <a:srgbClr val="004074"/>
                </a:solidFill>
                <a:latin typeface="Arial"/>
                <a:cs typeface="Arial"/>
              </a:rPr>
              <a:t>io</a:t>
            </a:r>
            <a:r>
              <a:rPr sz="2400" b="1" spc="0" dirty="0">
                <a:solidFill>
                  <a:srgbClr val="004074"/>
                </a:solidFill>
                <a:latin typeface="Arial"/>
                <a:cs typeface="Arial"/>
              </a:rPr>
              <a:t>n</a:t>
            </a:r>
            <a:endParaRPr sz="2400" dirty="0">
              <a:latin typeface="Arial"/>
              <a:cs typeface="Arial"/>
            </a:endParaRPr>
          </a:p>
        </p:txBody>
      </p:sp>
      <p:sp>
        <p:nvSpPr>
          <p:cNvPr id="3" name="object 3"/>
          <p:cNvSpPr txBox="1"/>
          <p:nvPr/>
        </p:nvSpPr>
        <p:spPr>
          <a:xfrm>
            <a:off x="4639062" y="5475636"/>
            <a:ext cx="3971538" cy="330199"/>
          </a:xfrm>
          <a:prstGeom prst="rect">
            <a:avLst/>
          </a:prstGeom>
        </p:spPr>
        <p:txBody>
          <a:bodyPr wrap="square" lIns="0" tIns="0" rIns="0" bIns="0" rtlCol="0">
            <a:noAutofit/>
          </a:bodyPr>
          <a:lstStyle/>
          <a:p>
            <a:pPr marL="12700">
              <a:lnSpc>
                <a:spcPts val="2555"/>
              </a:lnSpc>
              <a:spcBef>
                <a:spcPts val="127"/>
              </a:spcBef>
            </a:pPr>
            <a:r>
              <a:rPr lang="en-US" sz="2400" b="1" spc="4" dirty="0">
                <a:solidFill>
                  <a:srgbClr val="004074"/>
                </a:solidFill>
                <a:latin typeface="Arial"/>
                <a:cs typeface="Arial"/>
              </a:rPr>
              <a:t>10 </a:t>
            </a:r>
            <a:r>
              <a:rPr sz="2400" b="1" spc="0" dirty="0">
                <a:solidFill>
                  <a:srgbClr val="004074"/>
                </a:solidFill>
                <a:latin typeface="Arial"/>
                <a:cs typeface="Arial"/>
              </a:rPr>
              <a:t>– </a:t>
            </a:r>
            <a:r>
              <a:rPr lang="en-US" sz="2400" b="1" spc="4" dirty="0">
                <a:solidFill>
                  <a:srgbClr val="004074"/>
                </a:solidFill>
                <a:latin typeface="Arial"/>
                <a:cs typeface="Arial"/>
              </a:rPr>
              <a:t>Claudio Bustamante</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 BasicRegression.py</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3192925"/>
            <a:ext cx="6908750" cy="584199"/>
          </a:xfrm>
          <a:prstGeom prst="rect">
            <a:avLst/>
          </a:prstGeom>
        </p:spPr>
        <p:txBody>
          <a:bodyPr wrap="square" lIns="0" tIns="0" rIns="0" bIns="0" rtlCol="0">
            <a:noAutofit/>
          </a:bodyPr>
          <a:lstStyle/>
          <a:p>
            <a:pPr marL="12700" marR="38099">
              <a:lnSpc>
                <a:spcPts val="2085"/>
              </a:lnSpc>
              <a:spcBef>
                <a:spcPts val="104"/>
              </a:spcBef>
            </a:pPr>
            <a:endParaRPr sz="2000" dirty="0">
              <a:latin typeface="Consolas"/>
              <a:cs typeface="Consolas"/>
            </a:endParaRPr>
          </a:p>
        </p:txBody>
      </p:sp>
      <p:sp>
        <p:nvSpPr>
          <p:cNvPr id="8" name="object 2"/>
          <p:cNvSpPr txBox="1"/>
          <p:nvPr/>
        </p:nvSpPr>
        <p:spPr>
          <a:xfrm>
            <a:off x="228600" y="892550"/>
            <a:ext cx="8684260" cy="53558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pic>
        <p:nvPicPr>
          <p:cNvPr id="5" name="Picture 4">
            <a:extLst>
              <a:ext uri="{FF2B5EF4-FFF2-40B4-BE49-F238E27FC236}">
                <a16:creationId xmlns:a16="http://schemas.microsoft.com/office/drawing/2014/main" id="{230A0C0E-7CF7-4851-929A-5E4FDBDE91EB}"/>
              </a:ext>
            </a:extLst>
          </p:cNvPr>
          <p:cNvPicPr>
            <a:picLocks noChangeAspect="1"/>
          </p:cNvPicPr>
          <p:nvPr/>
        </p:nvPicPr>
        <p:blipFill>
          <a:blip r:embed="rId4"/>
          <a:stretch>
            <a:fillRect/>
          </a:stretch>
        </p:blipFill>
        <p:spPr>
          <a:xfrm>
            <a:off x="277826" y="665163"/>
            <a:ext cx="8686800" cy="5649182"/>
          </a:xfrm>
          <a:prstGeom prst="rect">
            <a:avLst/>
          </a:prstGeom>
        </p:spPr>
      </p:pic>
    </p:spTree>
    <p:extLst>
      <p:ext uri="{BB962C8B-B14F-4D97-AF65-F5344CB8AC3E}">
        <p14:creationId xmlns:p14="http://schemas.microsoft.com/office/powerpoint/2010/main" val="33047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 LinearRegression.py</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3192925"/>
            <a:ext cx="6908750" cy="584199"/>
          </a:xfrm>
          <a:prstGeom prst="rect">
            <a:avLst/>
          </a:prstGeom>
        </p:spPr>
        <p:txBody>
          <a:bodyPr wrap="square" lIns="0" tIns="0" rIns="0" bIns="0" rtlCol="0">
            <a:noAutofit/>
          </a:bodyPr>
          <a:lstStyle/>
          <a:p>
            <a:pPr marL="12700" marR="38099">
              <a:lnSpc>
                <a:spcPts val="2085"/>
              </a:lnSpc>
              <a:spcBef>
                <a:spcPts val="104"/>
              </a:spcBef>
            </a:pPr>
            <a:endParaRPr sz="2000" dirty="0">
              <a:latin typeface="Consolas"/>
              <a:cs typeface="Consolas"/>
            </a:endParaRPr>
          </a:p>
        </p:txBody>
      </p:sp>
      <p:sp>
        <p:nvSpPr>
          <p:cNvPr id="8" name="object 2"/>
          <p:cNvSpPr txBox="1"/>
          <p:nvPr/>
        </p:nvSpPr>
        <p:spPr>
          <a:xfrm>
            <a:off x="228600" y="892550"/>
            <a:ext cx="8684260" cy="53558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pic>
        <p:nvPicPr>
          <p:cNvPr id="10" name="Picture 9">
            <a:extLst>
              <a:ext uri="{FF2B5EF4-FFF2-40B4-BE49-F238E27FC236}">
                <a16:creationId xmlns:a16="http://schemas.microsoft.com/office/drawing/2014/main" id="{FC0031FC-B61E-4353-B414-0BAFC6A8F42A}"/>
              </a:ext>
            </a:extLst>
          </p:cNvPr>
          <p:cNvPicPr>
            <a:picLocks noChangeAspect="1"/>
          </p:cNvPicPr>
          <p:nvPr/>
        </p:nvPicPr>
        <p:blipFill>
          <a:blip r:embed="rId4"/>
          <a:stretch>
            <a:fillRect/>
          </a:stretch>
        </p:blipFill>
        <p:spPr>
          <a:xfrm>
            <a:off x="276361" y="1600200"/>
            <a:ext cx="8639039" cy="4964885"/>
          </a:xfrm>
          <a:prstGeom prst="rect">
            <a:avLst/>
          </a:prstGeom>
        </p:spPr>
      </p:pic>
      <p:sp>
        <p:nvSpPr>
          <p:cNvPr id="5" name="Rectangle 4">
            <a:extLst>
              <a:ext uri="{FF2B5EF4-FFF2-40B4-BE49-F238E27FC236}">
                <a16:creationId xmlns:a16="http://schemas.microsoft.com/office/drawing/2014/main" id="{914AC325-1C36-4855-A646-5BFE8C6D407A}"/>
              </a:ext>
            </a:extLst>
          </p:cNvPr>
          <p:cNvSpPr/>
          <p:nvPr/>
        </p:nvSpPr>
        <p:spPr>
          <a:xfrm>
            <a:off x="152400" y="584537"/>
            <a:ext cx="8915400" cy="1015663"/>
          </a:xfrm>
          <a:prstGeom prst="rect">
            <a:avLst/>
          </a:prstGeom>
        </p:spPr>
        <p:txBody>
          <a:bodyPr wrap="square">
            <a:spAutoFit/>
          </a:bodyPr>
          <a:lstStyle/>
          <a:p>
            <a:pPr marL="171450" indent="-171450">
              <a:buFont typeface="Wingdings" panose="05000000000000000000" pitchFamily="2" charset="2"/>
              <a:buChar char="§"/>
            </a:pPr>
            <a:r>
              <a:rPr lang="en-US" sz="1200" dirty="0"/>
              <a:t>Imagine plotting the correlation between rainfall frequency and agriculture production. You may observe that an increase in rainfall produces an increase in agriculture rate. </a:t>
            </a:r>
          </a:p>
          <a:p>
            <a:pPr marL="171450" indent="-171450">
              <a:buFont typeface="Wingdings" panose="05000000000000000000" pitchFamily="2" charset="2"/>
              <a:buChar char="§"/>
            </a:pPr>
            <a:r>
              <a:rPr lang="en-US" sz="1200" dirty="0"/>
              <a:t>Fitting a line to these data points enables you to make predictions about the agriculture rate under different rain conditions. </a:t>
            </a:r>
          </a:p>
          <a:p>
            <a:pPr marL="171450" indent="-171450">
              <a:buFont typeface="Wingdings" panose="05000000000000000000" pitchFamily="2" charset="2"/>
              <a:buChar char="§"/>
            </a:pPr>
            <a:r>
              <a:rPr lang="en-US" sz="1200" dirty="0"/>
              <a:t>If you discover the underlying function from a few data points, then that learned function empowers you to make predictions about the values of unseen data.</a:t>
            </a:r>
          </a:p>
        </p:txBody>
      </p:sp>
    </p:spTree>
    <p:extLst>
      <p:ext uri="{BB962C8B-B14F-4D97-AF65-F5344CB8AC3E}">
        <p14:creationId xmlns:p14="http://schemas.microsoft.com/office/powerpoint/2010/main" val="322257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 LinearRegression.py (Continuation)</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8" name="object 2"/>
          <p:cNvSpPr txBox="1"/>
          <p:nvPr/>
        </p:nvSpPr>
        <p:spPr>
          <a:xfrm>
            <a:off x="228600" y="892550"/>
            <a:ext cx="8684260" cy="53558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sp>
        <p:nvSpPr>
          <p:cNvPr id="2" name="Rectangle 1">
            <a:extLst>
              <a:ext uri="{FF2B5EF4-FFF2-40B4-BE49-F238E27FC236}">
                <a16:creationId xmlns:a16="http://schemas.microsoft.com/office/drawing/2014/main" id="{413835FE-A812-4AD3-9DED-54442D605027}"/>
              </a:ext>
            </a:extLst>
          </p:cNvPr>
          <p:cNvSpPr/>
          <p:nvPr/>
        </p:nvSpPr>
        <p:spPr>
          <a:xfrm>
            <a:off x="288923" y="609600"/>
            <a:ext cx="8623937" cy="1015663"/>
          </a:xfrm>
          <a:prstGeom prst="rect">
            <a:avLst/>
          </a:prstGeom>
        </p:spPr>
        <p:txBody>
          <a:bodyPr wrap="square">
            <a:spAutoFit/>
          </a:bodyPr>
          <a:lstStyle/>
          <a:p>
            <a:pPr marL="171450" indent="-171450">
              <a:buFont typeface="Wingdings" panose="05000000000000000000" pitchFamily="2" charset="2"/>
              <a:buChar char="§"/>
            </a:pPr>
            <a:r>
              <a:rPr lang="en-US" sz="1200" i="1" dirty="0"/>
              <a:t>Regression </a:t>
            </a:r>
            <a:r>
              <a:rPr lang="en-US" sz="1200" dirty="0"/>
              <a:t>is a study of how to best fit a curve to summarize your data. It is one of the most powerful and well-studied types of supervised learning algorithms. </a:t>
            </a:r>
          </a:p>
          <a:p>
            <a:pPr marL="171450" indent="-171450">
              <a:buFont typeface="Wingdings" panose="05000000000000000000" pitchFamily="2" charset="2"/>
              <a:buChar char="§"/>
            </a:pPr>
            <a:r>
              <a:rPr lang="en-US" sz="1200" dirty="0"/>
              <a:t>In regression, we try to understand the data points by discovering the curve that might have generated them.  In doing so, we seek an explanation for why the given data is scattered the way it is. </a:t>
            </a:r>
          </a:p>
          <a:p>
            <a:pPr marL="171450" indent="-171450">
              <a:buFont typeface="Wingdings" panose="05000000000000000000" pitchFamily="2" charset="2"/>
              <a:buChar char="§"/>
            </a:pPr>
            <a:r>
              <a:rPr lang="en-US" sz="1200" dirty="0"/>
              <a:t>The best fit curve gives us a model for explaining how the dataset might have been produced.</a:t>
            </a:r>
          </a:p>
        </p:txBody>
      </p:sp>
      <p:pic>
        <p:nvPicPr>
          <p:cNvPr id="5" name="Picture 4">
            <a:extLst>
              <a:ext uri="{FF2B5EF4-FFF2-40B4-BE49-F238E27FC236}">
                <a16:creationId xmlns:a16="http://schemas.microsoft.com/office/drawing/2014/main" id="{94FAF5CC-E45F-4E33-A6DC-18E61E21ED8B}"/>
              </a:ext>
            </a:extLst>
          </p:cNvPr>
          <p:cNvPicPr>
            <a:picLocks noChangeAspect="1"/>
          </p:cNvPicPr>
          <p:nvPr/>
        </p:nvPicPr>
        <p:blipFill>
          <a:blip r:embed="rId4"/>
          <a:stretch>
            <a:fillRect/>
          </a:stretch>
        </p:blipFill>
        <p:spPr>
          <a:xfrm>
            <a:off x="372862" y="1908213"/>
            <a:ext cx="3576337" cy="2895600"/>
          </a:xfrm>
          <a:prstGeom prst="rect">
            <a:avLst/>
          </a:prstGeom>
        </p:spPr>
      </p:pic>
      <p:sp>
        <p:nvSpPr>
          <p:cNvPr id="10" name="Rectangle 9">
            <a:extLst>
              <a:ext uri="{FF2B5EF4-FFF2-40B4-BE49-F238E27FC236}">
                <a16:creationId xmlns:a16="http://schemas.microsoft.com/office/drawing/2014/main" id="{ECF474AD-D558-4907-BA59-C514A6DB6ABB}"/>
              </a:ext>
            </a:extLst>
          </p:cNvPr>
          <p:cNvSpPr/>
          <p:nvPr/>
        </p:nvSpPr>
        <p:spPr>
          <a:xfrm>
            <a:off x="381000" y="6260068"/>
            <a:ext cx="3265446" cy="369332"/>
          </a:xfrm>
          <a:prstGeom prst="rect">
            <a:avLst/>
          </a:prstGeom>
        </p:spPr>
        <p:txBody>
          <a:bodyPr wrap="none">
            <a:spAutoFit/>
          </a:bodyPr>
          <a:lstStyle/>
          <a:p>
            <a:r>
              <a:rPr lang="en-US" dirty="0"/>
              <a:t>Run: python LinearRegression.py</a:t>
            </a:r>
          </a:p>
        </p:txBody>
      </p:sp>
      <p:pic>
        <p:nvPicPr>
          <p:cNvPr id="11" name="Picture 10">
            <a:extLst>
              <a:ext uri="{FF2B5EF4-FFF2-40B4-BE49-F238E27FC236}">
                <a16:creationId xmlns:a16="http://schemas.microsoft.com/office/drawing/2014/main" id="{4F49C336-0FB5-44CB-852E-619FF13EA3FF}"/>
              </a:ext>
            </a:extLst>
          </p:cNvPr>
          <p:cNvPicPr>
            <a:picLocks noChangeAspect="1"/>
          </p:cNvPicPr>
          <p:nvPr/>
        </p:nvPicPr>
        <p:blipFill>
          <a:blip r:embed="rId5"/>
          <a:stretch>
            <a:fillRect/>
          </a:stretch>
        </p:blipFill>
        <p:spPr>
          <a:xfrm>
            <a:off x="4724400" y="1908213"/>
            <a:ext cx="2813538" cy="1254000"/>
          </a:xfrm>
          <a:prstGeom prst="rect">
            <a:avLst/>
          </a:prstGeom>
        </p:spPr>
      </p:pic>
      <p:pic>
        <p:nvPicPr>
          <p:cNvPr id="12" name="Picture 11">
            <a:extLst>
              <a:ext uri="{FF2B5EF4-FFF2-40B4-BE49-F238E27FC236}">
                <a16:creationId xmlns:a16="http://schemas.microsoft.com/office/drawing/2014/main" id="{EF2B6628-755E-4B12-A8F4-6C3DFE40F6A5}"/>
              </a:ext>
            </a:extLst>
          </p:cNvPr>
          <p:cNvPicPr>
            <a:picLocks noChangeAspect="1"/>
          </p:cNvPicPr>
          <p:nvPr/>
        </p:nvPicPr>
        <p:blipFill>
          <a:blip r:embed="rId6"/>
          <a:stretch>
            <a:fillRect/>
          </a:stretch>
        </p:blipFill>
        <p:spPr>
          <a:xfrm>
            <a:off x="4724400" y="3388480"/>
            <a:ext cx="2667000" cy="1415333"/>
          </a:xfrm>
          <a:prstGeom prst="rect">
            <a:avLst/>
          </a:prstGeom>
        </p:spPr>
      </p:pic>
    </p:spTree>
    <p:extLst>
      <p:ext uri="{BB962C8B-B14F-4D97-AF65-F5344CB8AC3E}">
        <p14:creationId xmlns:p14="http://schemas.microsoft.com/office/powerpoint/2010/main" val="378691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591401"/>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Mathematical Statistics Functions – StDeviation.py</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609600"/>
            <a:ext cx="6908750" cy="3810000"/>
          </a:xfrm>
          <a:prstGeom prst="rect">
            <a:avLst/>
          </a:prstGeom>
        </p:spPr>
        <p:txBody>
          <a:bodyPr wrap="square" lIns="0" tIns="0" rIns="0" bIns="0" rtlCol="0">
            <a:noAutofit/>
          </a:bodyPr>
          <a:lstStyle/>
          <a:p>
            <a:pPr marL="12700" marR="38099">
              <a:lnSpc>
                <a:spcPts val="2085"/>
              </a:lnSpc>
              <a:spcBef>
                <a:spcPts val="104"/>
              </a:spcBef>
            </a:pPr>
            <a:endParaRPr lang="en-US" sz="1400" dirty="0">
              <a:cs typeface="Consolas"/>
            </a:endParaRPr>
          </a:p>
        </p:txBody>
      </p:sp>
      <p:sp>
        <p:nvSpPr>
          <p:cNvPr id="8" name="object 2"/>
          <p:cNvSpPr txBox="1"/>
          <p:nvPr/>
        </p:nvSpPr>
        <p:spPr>
          <a:xfrm>
            <a:off x="228600" y="892550"/>
            <a:ext cx="8684260" cy="53558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sp>
        <p:nvSpPr>
          <p:cNvPr id="11" name="Rectangle 10"/>
          <p:cNvSpPr/>
          <p:nvPr/>
        </p:nvSpPr>
        <p:spPr>
          <a:xfrm>
            <a:off x="152400" y="609600"/>
            <a:ext cx="8760460" cy="369332"/>
          </a:xfrm>
          <a:prstGeom prst="rect">
            <a:avLst/>
          </a:prstGeom>
        </p:spPr>
        <p:txBody>
          <a:bodyPr wrap="square">
            <a:spAutoFit/>
          </a:bodyPr>
          <a:lstStyle/>
          <a:p>
            <a:pPr marL="285750" indent="-285750">
              <a:buFont typeface="Wingdings" panose="05000000000000000000" pitchFamily="2" charset="2"/>
              <a:buChar char="Ø"/>
            </a:pPr>
            <a:r>
              <a:rPr lang="en-US" dirty="0"/>
              <a:t>https://docs.python.org/3/library/statistics.html</a:t>
            </a:r>
          </a:p>
        </p:txBody>
      </p:sp>
    </p:spTree>
    <p:extLst>
      <p:ext uri="{BB962C8B-B14F-4D97-AF65-F5344CB8AC3E}">
        <p14:creationId xmlns:p14="http://schemas.microsoft.com/office/powerpoint/2010/main" val="100496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4" name="object 4"/>
          <p:cNvSpPr txBox="1"/>
          <p:nvPr/>
        </p:nvSpPr>
        <p:spPr>
          <a:xfrm>
            <a:off x="2049716" y="3026192"/>
            <a:ext cx="6103684" cy="584199"/>
          </a:xfrm>
          <a:prstGeom prst="rect">
            <a:avLst/>
          </a:prstGeom>
        </p:spPr>
        <p:txBody>
          <a:bodyPr wrap="square" lIns="0" tIns="0" rIns="0" bIns="0" rtlCol="0">
            <a:noAutofit/>
          </a:bodyPr>
          <a:lstStyle/>
          <a:p>
            <a:pPr marL="12700">
              <a:lnSpc>
                <a:spcPts val="4600"/>
              </a:lnSpc>
              <a:spcBef>
                <a:spcPts val="230"/>
              </a:spcBef>
            </a:pPr>
            <a:r>
              <a:rPr sz="4400" spc="0" dirty="0">
                <a:latin typeface="Arial"/>
                <a:cs typeface="Arial"/>
              </a:rPr>
              <a:t>Home</a:t>
            </a:r>
            <a:r>
              <a:rPr lang="en-US" sz="4400" spc="0" dirty="0">
                <a:latin typeface="Arial"/>
                <a:cs typeface="Arial"/>
              </a:rPr>
              <a:t>w</a:t>
            </a:r>
            <a:r>
              <a:rPr sz="4400" spc="0" dirty="0">
                <a:latin typeface="Arial"/>
                <a:cs typeface="Arial"/>
              </a:rPr>
              <a:t>ork</a:t>
            </a:r>
            <a:r>
              <a:rPr lang="en-US" sz="4400" spc="0" dirty="0">
                <a:latin typeface="Arial"/>
                <a:cs typeface="Arial"/>
              </a:rPr>
              <a:t> 10 review</a:t>
            </a:r>
            <a:endParaRPr sz="44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txBox="1"/>
          <p:nvPr/>
        </p:nvSpPr>
        <p:spPr>
          <a:xfrm>
            <a:off x="231140" y="141636"/>
            <a:ext cx="3945902" cy="844891"/>
          </a:xfrm>
          <a:prstGeom prst="rect">
            <a:avLst/>
          </a:prstGeom>
        </p:spPr>
        <p:txBody>
          <a:bodyPr wrap="square" lIns="0" tIns="0" rIns="0" bIns="0" rtlCol="0">
            <a:noAutofit/>
          </a:bodyPr>
          <a:lstStyle/>
          <a:p>
            <a:pPr marL="88900" marR="34289">
              <a:lnSpc>
                <a:spcPts val="2555"/>
              </a:lnSpc>
              <a:spcBef>
                <a:spcPts val="127"/>
              </a:spcBef>
            </a:pPr>
            <a:r>
              <a:rPr sz="2400" b="1" spc="0" dirty="0">
                <a:solidFill>
                  <a:srgbClr val="FFFFFF"/>
                </a:solidFill>
                <a:latin typeface="Arial"/>
                <a:cs typeface="Arial"/>
              </a:rPr>
              <a:t>P</a:t>
            </a:r>
            <a:r>
              <a:rPr sz="2400" b="1" spc="4" dirty="0">
                <a:solidFill>
                  <a:srgbClr val="FFFFFF"/>
                </a:solidFill>
                <a:latin typeface="Arial"/>
                <a:cs typeface="Arial"/>
              </a:rPr>
              <a:t>r</a:t>
            </a:r>
            <a:r>
              <a:rPr sz="2400" b="1" spc="-4" dirty="0">
                <a:solidFill>
                  <a:srgbClr val="FFFFFF"/>
                </a:solidFill>
                <a:latin typeface="Arial"/>
                <a:cs typeface="Arial"/>
              </a:rPr>
              <a:t>obl</a:t>
            </a:r>
            <a:r>
              <a:rPr sz="2400" b="1" spc="4" dirty="0">
                <a:solidFill>
                  <a:srgbClr val="FFFFFF"/>
                </a:solidFill>
                <a:latin typeface="Arial"/>
                <a:cs typeface="Arial"/>
              </a:rPr>
              <a:t>e</a:t>
            </a:r>
            <a:r>
              <a:rPr sz="2400" b="1" spc="0" dirty="0">
                <a:solidFill>
                  <a:srgbClr val="FFFFFF"/>
                </a:solidFill>
                <a:latin typeface="Arial"/>
                <a:cs typeface="Arial"/>
              </a:rPr>
              <a:t>m </a:t>
            </a:r>
            <a:r>
              <a:rPr lang="en-US" sz="2400" b="1" spc="0" dirty="0">
                <a:solidFill>
                  <a:srgbClr val="FFFFFF"/>
                </a:solidFill>
                <a:latin typeface="Arial"/>
                <a:cs typeface="Arial"/>
              </a:rPr>
              <a:t>3 </a:t>
            </a:r>
            <a:r>
              <a:rPr lang="en-US" sz="2400" b="1" dirty="0">
                <a:solidFill>
                  <a:srgbClr val="FFFFFF"/>
                </a:solidFill>
                <a:latin typeface="Arial"/>
                <a:cs typeface="Arial"/>
              </a:rPr>
              <a:t>- </a:t>
            </a:r>
            <a:r>
              <a:rPr lang="en-US" sz="2400" b="1" dirty="0" err="1">
                <a:solidFill>
                  <a:srgbClr val="FFFFFF"/>
                </a:solidFill>
                <a:latin typeface="Arial"/>
                <a:cs typeface="Arial"/>
              </a:rPr>
              <a:t>Calculate_e</a:t>
            </a:r>
            <a:endParaRPr sz="1800" dirty="0">
              <a:latin typeface="Arial"/>
              <a:cs typeface="Arial"/>
            </a:endParaRPr>
          </a:p>
        </p:txBody>
      </p:sp>
      <p:sp>
        <p:nvSpPr>
          <p:cNvPr id="2" name="object 2"/>
          <p:cNvSpPr txBox="1"/>
          <p:nvPr/>
        </p:nvSpPr>
        <p:spPr>
          <a:xfrm>
            <a:off x="231140" y="609600"/>
            <a:ext cx="8608060" cy="5943600"/>
          </a:xfrm>
          <a:prstGeom prst="rect">
            <a:avLst/>
          </a:prstGeom>
        </p:spPr>
        <p:txBody>
          <a:bodyPr wrap="square" lIns="0" tIns="0" rIns="0" bIns="0" rtlCol="0">
            <a:noAutofit/>
          </a:bodyPr>
          <a:lstStyle/>
          <a:p>
            <a:pPr marL="355600" indent="-342900">
              <a:lnSpc>
                <a:spcPts val="1939"/>
              </a:lnSpc>
              <a:spcBef>
                <a:spcPts val="97"/>
              </a:spcBef>
              <a:buAutoNum type="arabicParenR"/>
            </a:pPr>
            <a:endParaRPr lang="en-US" sz="1200" dirty="0">
              <a:latin typeface="Arial"/>
              <a:cs typeface="Arial"/>
            </a:endParaRPr>
          </a:p>
          <a:p>
            <a:pPr marL="355600" indent="-342900">
              <a:lnSpc>
                <a:spcPts val="1939"/>
              </a:lnSpc>
              <a:spcBef>
                <a:spcPts val="97"/>
              </a:spcBef>
              <a:buAutoNum type="arabicParenR"/>
            </a:pPr>
            <a:endParaRPr lang="en-US" dirty="0">
              <a:latin typeface="Arial"/>
              <a:cs typeface="Arial"/>
            </a:endParaRPr>
          </a:p>
          <a:p>
            <a:pPr marL="355600" indent="-342900">
              <a:lnSpc>
                <a:spcPts val="1939"/>
              </a:lnSpc>
              <a:spcBef>
                <a:spcPts val="97"/>
              </a:spcBef>
              <a:buAutoNum type="arabicParenR"/>
            </a:pPr>
            <a:endParaRPr lang="en-US" dirty="0">
              <a:latin typeface="Arial"/>
              <a:cs typeface="Arial"/>
            </a:endParaRPr>
          </a:p>
          <a:p>
            <a:pPr marL="355600" indent="-342900">
              <a:lnSpc>
                <a:spcPts val="1939"/>
              </a:lnSpc>
              <a:spcBef>
                <a:spcPts val="97"/>
              </a:spcBef>
              <a:buAutoNum type="arabicParenR"/>
            </a:pPr>
            <a:endParaRPr sz="1800" dirty="0">
              <a:latin typeface="Arial"/>
              <a:cs typeface="Aria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265FF09-3ABE-4AA5-BE4B-67D31BD28177}"/>
                  </a:ext>
                </a:extLst>
              </p:cNvPr>
              <p:cNvSpPr/>
              <p:nvPr/>
            </p:nvSpPr>
            <p:spPr>
              <a:xfrm>
                <a:off x="228600" y="609600"/>
                <a:ext cx="8610600" cy="559512"/>
              </a:xfrm>
              <a:prstGeom prst="rect">
                <a:avLst/>
              </a:prstGeom>
            </p:spPr>
            <p:txBody>
              <a:bodyPr wrap="square">
                <a:spAutoFit/>
              </a:bodyPr>
              <a:lstStyle/>
              <a:p>
                <a:r>
                  <a:rPr lang="en-US" sz="1200" dirty="0">
                    <a:ea typeface="Times New Roman" panose="02020603050405020304" pitchFamily="18" charset="0"/>
                  </a:rPr>
                  <a:t>Determine the value of number e = 2.7183… to 6 decimal places using Taylor expansion. Export the </a:t>
                </a:r>
                <a:r>
                  <a:rPr lang="en-US" sz="1200" dirty="0" err="1">
                    <a:ea typeface="Times New Roman" panose="02020603050405020304" pitchFamily="18" charset="0"/>
                  </a:rPr>
                  <a:t>TensorBoard</a:t>
                </a:r>
                <a:r>
                  <a:rPr lang="en-US" sz="1200" dirty="0">
                    <a:ea typeface="Times New Roman" panose="02020603050405020304" pitchFamily="18" charset="0"/>
                  </a:rPr>
                  <a:t> graph of your process. Perform similar calculation using expression for e as </a:t>
                </a:r>
                <a14:m>
                  <m:oMath xmlns:m="http://schemas.openxmlformats.org/officeDocument/2006/math">
                    <m:func>
                      <m:funcPr>
                        <m:ctrlPr>
                          <a:rPr lang="en-US" sz="1200" i="1">
                            <a:latin typeface="Cambria Math" panose="02040503050406030204" pitchFamily="18" charset="0"/>
                            <a:cs typeface="Calibri" panose="020F0502020204030204" pitchFamily="34" charset="0"/>
                          </a:rPr>
                        </m:ctrlPr>
                      </m:funcPr>
                      <m:fName>
                        <m:limLow>
                          <m:limLowPr>
                            <m:ctrlPr>
                              <a:rPr lang="en-US" sz="1200" i="1">
                                <a:latin typeface="Cambria Math" panose="02040503050406030204" pitchFamily="18" charset="0"/>
                                <a:cs typeface="Calibri" panose="020F0502020204030204" pitchFamily="34" charset="0"/>
                              </a:rPr>
                            </m:ctrlPr>
                          </m:limLowPr>
                          <m:e>
                            <m:r>
                              <m:rPr>
                                <m:sty m:val="p"/>
                              </m:rPr>
                              <a:rPr lang="en-US" sz="1200">
                                <a:latin typeface="Cambria Math" panose="02040503050406030204" pitchFamily="18" charset="0"/>
                                <a:ea typeface="Times New Roman" panose="02020603050405020304" pitchFamily="18" charset="0"/>
                                <a:cs typeface="Calibri" panose="020F0502020204030204" pitchFamily="34" charset="0"/>
                              </a:rPr>
                              <m:t>lim</m:t>
                            </m:r>
                          </m:e>
                          <m:lim>
                            <m:r>
                              <a:rPr lang="en-US" sz="1200" i="1">
                                <a:latin typeface="Cambria Math" panose="02040503050406030204" pitchFamily="18" charset="0"/>
                                <a:ea typeface="Times New Roman" panose="02020603050405020304" pitchFamily="18" charset="0"/>
                                <a:cs typeface="Calibri" panose="020F0502020204030204" pitchFamily="34" charset="0"/>
                              </a:rPr>
                              <m:t>𝑛</m:t>
                            </m:r>
                            <m:r>
                              <a:rPr lang="en-US" sz="1200" i="1">
                                <a:latin typeface="Cambria Math" panose="02040503050406030204" pitchFamily="18" charset="0"/>
                                <a:ea typeface="Times New Roman" panose="02020603050405020304" pitchFamily="18" charset="0"/>
                                <a:cs typeface="Calibri" panose="020F0502020204030204" pitchFamily="34" charset="0"/>
                              </a:rPr>
                              <m:t> → ∞</m:t>
                            </m:r>
                          </m:lim>
                        </m:limLow>
                      </m:fName>
                      <m:e>
                        <m:sSup>
                          <m:sSupPr>
                            <m:ctrlPr>
                              <a:rPr lang="en-US" sz="1200" i="1">
                                <a:latin typeface="Cambria Math" panose="02040503050406030204" pitchFamily="18" charset="0"/>
                                <a:cs typeface="Calibri" panose="020F0502020204030204" pitchFamily="34" charset="0"/>
                              </a:rPr>
                            </m:ctrlPr>
                          </m:sSupPr>
                          <m:e>
                            <m:r>
                              <a:rPr lang="en-US" sz="1200" i="1">
                                <a:latin typeface="Cambria Math" panose="02040503050406030204" pitchFamily="18" charset="0"/>
                                <a:ea typeface="Times New Roman" panose="02020603050405020304" pitchFamily="18" charset="0"/>
                                <a:cs typeface="Calibri" panose="020F0502020204030204" pitchFamily="34" charset="0"/>
                              </a:rPr>
                              <m:t>(1+ </m:t>
                            </m:r>
                            <m:f>
                              <m:fPr>
                                <m:ctrlPr>
                                  <a:rPr lang="en-US" sz="1200" i="1">
                                    <a:latin typeface="Cambria Math" panose="02040503050406030204" pitchFamily="18" charset="0"/>
                                    <a:cs typeface="Calibri" panose="020F0502020204030204" pitchFamily="34" charset="0"/>
                                  </a:rPr>
                                </m:ctrlPr>
                              </m:fPr>
                              <m:num>
                                <m:r>
                                  <a:rPr lang="en-US" sz="1200" i="1">
                                    <a:latin typeface="Cambria Math" panose="02040503050406030204" pitchFamily="18" charset="0"/>
                                    <a:ea typeface="Times New Roman" panose="02020603050405020304" pitchFamily="18" charset="0"/>
                                    <a:cs typeface="Calibri" panose="020F0502020204030204" pitchFamily="34" charset="0"/>
                                  </a:rPr>
                                  <m:t>1</m:t>
                                </m:r>
                              </m:num>
                              <m:den>
                                <m:r>
                                  <a:rPr lang="en-US" sz="1200" i="1">
                                    <a:latin typeface="Cambria Math" panose="02040503050406030204" pitchFamily="18" charset="0"/>
                                    <a:ea typeface="Times New Roman" panose="02020603050405020304" pitchFamily="18" charset="0"/>
                                    <a:cs typeface="Calibri" panose="020F0502020204030204" pitchFamily="34" charset="0"/>
                                  </a:rPr>
                                  <m:t>𝑛</m:t>
                                </m:r>
                              </m:den>
                            </m:f>
                            <m:r>
                              <a:rPr lang="en-US" sz="1200" i="1">
                                <a:latin typeface="Cambria Math" panose="02040503050406030204" pitchFamily="18" charset="0"/>
                                <a:ea typeface="Times New Roman" panose="02020603050405020304" pitchFamily="18" charset="0"/>
                                <a:cs typeface="Calibri" panose="020F0502020204030204" pitchFamily="34" charset="0"/>
                              </a:rPr>
                              <m:t>)</m:t>
                            </m:r>
                          </m:e>
                          <m:sup>
                            <m:r>
                              <a:rPr lang="en-US" sz="1200" i="1">
                                <a:latin typeface="Cambria Math" panose="02040503050406030204" pitchFamily="18" charset="0"/>
                                <a:ea typeface="Times New Roman" panose="02020603050405020304" pitchFamily="18" charset="0"/>
                                <a:cs typeface="Calibri" panose="020F0502020204030204" pitchFamily="34" charset="0"/>
                              </a:rPr>
                              <m:t>𝑛</m:t>
                            </m:r>
                          </m:sup>
                        </m:sSup>
                      </m:e>
                    </m:func>
                  </m:oMath>
                </a14:m>
                <a:r>
                  <a:rPr lang="en-US" sz="1200" dirty="0">
                    <a:ea typeface="Times New Roman" panose="02020603050405020304" pitchFamily="18" charset="0"/>
                  </a:rPr>
                  <a:t>. </a:t>
                </a:r>
                <a:endParaRPr lang="en-US" sz="1200" dirty="0"/>
              </a:p>
            </p:txBody>
          </p:sp>
        </mc:Choice>
        <mc:Fallback xmlns="">
          <p:sp>
            <p:nvSpPr>
              <p:cNvPr id="7" name="Rectangle 6">
                <a:extLst>
                  <a:ext uri="{FF2B5EF4-FFF2-40B4-BE49-F238E27FC236}">
                    <a16:creationId xmlns:a16="http://schemas.microsoft.com/office/drawing/2014/main" id="{2265FF09-3ABE-4AA5-BE4B-67D31BD28177}"/>
                  </a:ext>
                </a:extLst>
              </p:cNvPr>
              <p:cNvSpPr>
                <a:spLocks noRot="1" noChangeAspect="1" noMove="1" noResize="1" noEditPoints="1" noAdjustHandles="1" noChangeArrowheads="1" noChangeShapeType="1" noTextEdit="1"/>
              </p:cNvSpPr>
              <p:nvPr/>
            </p:nvSpPr>
            <p:spPr>
              <a:xfrm>
                <a:off x="228600" y="609600"/>
                <a:ext cx="8610600" cy="559512"/>
              </a:xfrm>
              <a:prstGeom prst="rect">
                <a:avLst/>
              </a:prstGeom>
              <a:blipFill>
                <a:blip r:embed="rId3"/>
                <a:stretch>
                  <a:fillRect l="-7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2C8CAD6-95D6-4CCF-B274-D2A0F8656652}"/>
              </a:ext>
            </a:extLst>
          </p:cNvPr>
          <p:cNvPicPr>
            <a:picLocks noChangeAspect="1"/>
          </p:cNvPicPr>
          <p:nvPr/>
        </p:nvPicPr>
        <p:blipFill>
          <a:blip r:embed="rId4"/>
          <a:stretch>
            <a:fillRect/>
          </a:stretch>
        </p:blipFill>
        <p:spPr>
          <a:xfrm>
            <a:off x="558056" y="1251154"/>
            <a:ext cx="7747744" cy="5398884"/>
          </a:xfrm>
          <a:prstGeom prst="rect">
            <a:avLst/>
          </a:prstGeom>
        </p:spPr>
      </p:pic>
    </p:spTree>
    <p:extLst>
      <p:ext uri="{BB962C8B-B14F-4D97-AF65-F5344CB8AC3E}">
        <p14:creationId xmlns:p14="http://schemas.microsoft.com/office/powerpoint/2010/main" val="427712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txBox="1"/>
          <p:nvPr/>
        </p:nvSpPr>
        <p:spPr>
          <a:xfrm>
            <a:off x="231140" y="141636"/>
            <a:ext cx="3945902" cy="844891"/>
          </a:xfrm>
          <a:prstGeom prst="rect">
            <a:avLst/>
          </a:prstGeom>
        </p:spPr>
        <p:txBody>
          <a:bodyPr wrap="square" lIns="0" tIns="0" rIns="0" bIns="0" rtlCol="0">
            <a:noAutofit/>
          </a:bodyPr>
          <a:lstStyle/>
          <a:p>
            <a:pPr marL="88900" marR="34289">
              <a:lnSpc>
                <a:spcPts val="2555"/>
              </a:lnSpc>
              <a:spcBef>
                <a:spcPts val="127"/>
              </a:spcBef>
            </a:pPr>
            <a:r>
              <a:rPr sz="2400" b="1" spc="0" dirty="0">
                <a:solidFill>
                  <a:srgbClr val="FFFFFF"/>
                </a:solidFill>
                <a:latin typeface="Arial"/>
                <a:cs typeface="Arial"/>
              </a:rPr>
              <a:t>P</a:t>
            </a:r>
            <a:r>
              <a:rPr sz="2400" b="1" spc="4" dirty="0">
                <a:solidFill>
                  <a:srgbClr val="FFFFFF"/>
                </a:solidFill>
                <a:latin typeface="Arial"/>
                <a:cs typeface="Arial"/>
              </a:rPr>
              <a:t>r</a:t>
            </a:r>
            <a:r>
              <a:rPr sz="2400" b="1" spc="-4" dirty="0">
                <a:solidFill>
                  <a:srgbClr val="FFFFFF"/>
                </a:solidFill>
                <a:latin typeface="Arial"/>
                <a:cs typeface="Arial"/>
              </a:rPr>
              <a:t>obl</a:t>
            </a:r>
            <a:r>
              <a:rPr sz="2400" b="1" spc="4" dirty="0">
                <a:solidFill>
                  <a:srgbClr val="FFFFFF"/>
                </a:solidFill>
                <a:latin typeface="Arial"/>
                <a:cs typeface="Arial"/>
              </a:rPr>
              <a:t>e</a:t>
            </a:r>
            <a:r>
              <a:rPr sz="2400" b="1" spc="0" dirty="0">
                <a:solidFill>
                  <a:srgbClr val="FFFFFF"/>
                </a:solidFill>
                <a:latin typeface="Arial"/>
                <a:cs typeface="Arial"/>
              </a:rPr>
              <a:t>m </a:t>
            </a:r>
            <a:r>
              <a:rPr lang="en-US" sz="2400" b="1" spc="0" dirty="0">
                <a:solidFill>
                  <a:srgbClr val="FFFFFF"/>
                </a:solidFill>
                <a:latin typeface="Arial"/>
                <a:cs typeface="Arial"/>
              </a:rPr>
              <a:t>3 </a:t>
            </a:r>
            <a:r>
              <a:rPr lang="en-US" sz="2400" b="1" dirty="0">
                <a:solidFill>
                  <a:srgbClr val="FFFFFF"/>
                </a:solidFill>
                <a:latin typeface="Arial"/>
                <a:cs typeface="Arial"/>
              </a:rPr>
              <a:t>- Prob3</a:t>
            </a:r>
            <a:endParaRPr sz="1800" dirty="0">
              <a:latin typeface="Arial"/>
              <a:cs typeface="Arial"/>
            </a:endParaRPr>
          </a:p>
        </p:txBody>
      </p:sp>
      <p:sp>
        <p:nvSpPr>
          <p:cNvPr id="2" name="object 2"/>
          <p:cNvSpPr txBox="1"/>
          <p:nvPr/>
        </p:nvSpPr>
        <p:spPr>
          <a:xfrm>
            <a:off x="267970" y="594064"/>
            <a:ext cx="8608060" cy="5943600"/>
          </a:xfrm>
          <a:prstGeom prst="rect">
            <a:avLst/>
          </a:prstGeom>
        </p:spPr>
        <p:txBody>
          <a:bodyPr wrap="square" lIns="0" tIns="0" rIns="0" bIns="0" rtlCol="0">
            <a:noAutofit/>
          </a:bodyPr>
          <a:lstStyle/>
          <a:p>
            <a:pPr marL="355600" indent="-342900">
              <a:lnSpc>
                <a:spcPts val="1939"/>
              </a:lnSpc>
              <a:spcBef>
                <a:spcPts val="97"/>
              </a:spcBef>
              <a:buAutoNum type="arabicParenR"/>
            </a:pPr>
            <a:endParaRPr lang="en-US" sz="1200" dirty="0">
              <a:latin typeface="Arial"/>
              <a:cs typeface="Arial"/>
            </a:endParaRPr>
          </a:p>
          <a:p>
            <a:pPr marL="355600" indent="-342900">
              <a:lnSpc>
                <a:spcPts val="1939"/>
              </a:lnSpc>
              <a:spcBef>
                <a:spcPts val="97"/>
              </a:spcBef>
              <a:buAutoNum type="arabicParenR"/>
            </a:pPr>
            <a:endParaRPr lang="en-US" dirty="0">
              <a:latin typeface="Arial"/>
              <a:cs typeface="Arial"/>
            </a:endParaRPr>
          </a:p>
          <a:p>
            <a:pPr marL="355600" indent="-342900">
              <a:lnSpc>
                <a:spcPts val="1939"/>
              </a:lnSpc>
              <a:spcBef>
                <a:spcPts val="97"/>
              </a:spcBef>
              <a:buAutoNum type="arabicParenR"/>
            </a:pPr>
            <a:endParaRPr lang="en-US" dirty="0">
              <a:latin typeface="Arial"/>
              <a:cs typeface="Arial"/>
            </a:endParaRPr>
          </a:p>
          <a:p>
            <a:pPr marL="355600" indent="-342900">
              <a:lnSpc>
                <a:spcPts val="1939"/>
              </a:lnSpc>
              <a:spcBef>
                <a:spcPts val="97"/>
              </a:spcBef>
              <a:buAutoNum type="arabicParenR"/>
            </a:pPr>
            <a:endParaRPr sz="1800" dirty="0">
              <a:latin typeface="Arial"/>
              <a:cs typeface="Aria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265FF09-3ABE-4AA5-BE4B-67D31BD28177}"/>
                  </a:ext>
                </a:extLst>
              </p:cNvPr>
              <p:cNvSpPr/>
              <p:nvPr/>
            </p:nvSpPr>
            <p:spPr>
              <a:xfrm>
                <a:off x="228600" y="609600"/>
                <a:ext cx="8610600" cy="559512"/>
              </a:xfrm>
              <a:prstGeom prst="rect">
                <a:avLst/>
              </a:prstGeom>
            </p:spPr>
            <p:txBody>
              <a:bodyPr wrap="square">
                <a:spAutoFit/>
              </a:bodyPr>
              <a:lstStyle/>
              <a:p>
                <a:r>
                  <a:rPr lang="en-US" sz="1200" dirty="0">
                    <a:ea typeface="Times New Roman" panose="02020603050405020304" pitchFamily="18" charset="0"/>
                  </a:rPr>
                  <a:t>Determine the value of number e = 2.7183… to 6 decimal places using Taylor expansion. Export the </a:t>
                </a:r>
                <a:r>
                  <a:rPr lang="en-US" sz="1200" dirty="0" err="1">
                    <a:ea typeface="Times New Roman" panose="02020603050405020304" pitchFamily="18" charset="0"/>
                  </a:rPr>
                  <a:t>TensorBoard</a:t>
                </a:r>
                <a:r>
                  <a:rPr lang="en-US" sz="1200" dirty="0">
                    <a:ea typeface="Times New Roman" panose="02020603050405020304" pitchFamily="18" charset="0"/>
                  </a:rPr>
                  <a:t> graph of your process. Perform similar calculation using expression for e as </a:t>
                </a:r>
                <a14:m>
                  <m:oMath xmlns:m="http://schemas.openxmlformats.org/officeDocument/2006/math">
                    <m:func>
                      <m:funcPr>
                        <m:ctrlPr>
                          <a:rPr lang="en-US" sz="1200" i="1">
                            <a:latin typeface="Cambria Math" panose="02040503050406030204" pitchFamily="18" charset="0"/>
                            <a:cs typeface="Calibri" panose="020F0502020204030204" pitchFamily="34" charset="0"/>
                          </a:rPr>
                        </m:ctrlPr>
                      </m:funcPr>
                      <m:fName>
                        <m:limLow>
                          <m:limLowPr>
                            <m:ctrlPr>
                              <a:rPr lang="en-US" sz="1200" i="1">
                                <a:latin typeface="Cambria Math" panose="02040503050406030204" pitchFamily="18" charset="0"/>
                                <a:cs typeface="Calibri" panose="020F0502020204030204" pitchFamily="34" charset="0"/>
                              </a:rPr>
                            </m:ctrlPr>
                          </m:limLowPr>
                          <m:e>
                            <m:r>
                              <m:rPr>
                                <m:sty m:val="p"/>
                              </m:rPr>
                              <a:rPr lang="en-US" sz="1200">
                                <a:latin typeface="Cambria Math" panose="02040503050406030204" pitchFamily="18" charset="0"/>
                                <a:ea typeface="Times New Roman" panose="02020603050405020304" pitchFamily="18" charset="0"/>
                                <a:cs typeface="Calibri" panose="020F0502020204030204" pitchFamily="34" charset="0"/>
                              </a:rPr>
                              <m:t>lim</m:t>
                            </m:r>
                          </m:e>
                          <m:lim>
                            <m:r>
                              <a:rPr lang="en-US" sz="1200" i="1">
                                <a:latin typeface="Cambria Math" panose="02040503050406030204" pitchFamily="18" charset="0"/>
                                <a:ea typeface="Times New Roman" panose="02020603050405020304" pitchFamily="18" charset="0"/>
                                <a:cs typeface="Calibri" panose="020F0502020204030204" pitchFamily="34" charset="0"/>
                              </a:rPr>
                              <m:t>𝑛</m:t>
                            </m:r>
                            <m:r>
                              <a:rPr lang="en-US" sz="1200" i="1">
                                <a:latin typeface="Cambria Math" panose="02040503050406030204" pitchFamily="18" charset="0"/>
                                <a:ea typeface="Times New Roman" panose="02020603050405020304" pitchFamily="18" charset="0"/>
                                <a:cs typeface="Calibri" panose="020F0502020204030204" pitchFamily="34" charset="0"/>
                              </a:rPr>
                              <m:t> → ∞</m:t>
                            </m:r>
                          </m:lim>
                        </m:limLow>
                      </m:fName>
                      <m:e>
                        <m:sSup>
                          <m:sSupPr>
                            <m:ctrlPr>
                              <a:rPr lang="en-US" sz="1200" i="1">
                                <a:latin typeface="Cambria Math" panose="02040503050406030204" pitchFamily="18" charset="0"/>
                                <a:cs typeface="Calibri" panose="020F0502020204030204" pitchFamily="34" charset="0"/>
                              </a:rPr>
                            </m:ctrlPr>
                          </m:sSupPr>
                          <m:e>
                            <m:r>
                              <a:rPr lang="en-US" sz="1200" i="1">
                                <a:latin typeface="Cambria Math" panose="02040503050406030204" pitchFamily="18" charset="0"/>
                                <a:ea typeface="Times New Roman" panose="02020603050405020304" pitchFamily="18" charset="0"/>
                                <a:cs typeface="Calibri" panose="020F0502020204030204" pitchFamily="34" charset="0"/>
                              </a:rPr>
                              <m:t>(1+ </m:t>
                            </m:r>
                            <m:f>
                              <m:fPr>
                                <m:ctrlPr>
                                  <a:rPr lang="en-US" sz="1200" i="1">
                                    <a:latin typeface="Cambria Math" panose="02040503050406030204" pitchFamily="18" charset="0"/>
                                    <a:cs typeface="Calibri" panose="020F0502020204030204" pitchFamily="34" charset="0"/>
                                  </a:rPr>
                                </m:ctrlPr>
                              </m:fPr>
                              <m:num>
                                <m:r>
                                  <a:rPr lang="en-US" sz="1200" i="1">
                                    <a:latin typeface="Cambria Math" panose="02040503050406030204" pitchFamily="18" charset="0"/>
                                    <a:ea typeface="Times New Roman" panose="02020603050405020304" pitchFamily="18" charset="0"/>
                                    <a:cs typeface="Calibri" panose="020F0502020204030204" pitchFamily="34" charset="0"/>
                                  </a:rPr>
                                  <m:t>1</m:t>
                                </m:r>
                              </m:num>
                              <m:den>
                                <m:r>
                                  <a:rPr lang="en-US" sz="1200" i="1">
                                    <a:latin typeface="Cambria Math" panose="02040503050406030204" pitchFamily="18" charset="0"/>
                                    <a:ea typeface="Times New Roman" panose="02020603050405020304" pitchFamily="18" charset="0"/>
                                    <a:cs typeface="Calibri" panose="020F0502020204030204" pitchFamily="34" charset="0"/>
                                  </a:rPr>
                                  <m:t>𝑛</m:t>
                                </m:r>
                              </m:den>
                            </m:f>
                            <m:r>
                              <a:rPr lang="en-US" sz="1200" i="1">
                                <a:latin typeface="Cambria Math" panose="02040503050406030204" pitchFamily="18" charset="0"/>
                                <a:ea typeface="Times New Roman" panose="02020603050405020304" pitchFamily="18" charset="0"/>
                                <a:cs typeface="Calibri" panose="020F0502020204030204" pitchFamily="34" charset="0"/>
                              </a:rPr>
                              <m:t>)</m:t>
                            </m:r>
                          </m:e>
                          <m:sup>
                            <m:r>
                              <a:rPr lang="en-US" sz="1200" i="1">
                                <a:latin typeface="Cambria Math" panose="02040503050406030204" pitchFamily="18" charset="0"/>
                                <a:ea typeface="Times New Roman" panose="02020603050405020304" pitchFamily="18" charset="0"/>
                                <a:cs typeface="Calibri" panose="020F0502020204030204" pitchFamily="34" charset="0"/>
                              </a:rPr>
                              <m:t>𝑛</m:t>
                            </m:r>
                          </m:sup>
                        </m:sSup>
                      </m:e>
                    </m:func>
                  </m:oMath>
                </a14:m>
                <a:r>
                  <a:rPr lang="en-US" sz="1200" dirty="0">
                    <a:ea typeface="Times New Roman" panose="02020603050405020304" pitchFamily="18" charset="0"/>
                  </a:rPr>
                  <a:t>. </a:t>
                </a:r>
                <a:endParaRPr lang="en-US" sz="1200" dirty="0"/>
              </a:p>
            </p:txBody>
          </p:sp>
        </mc:Choice>
        <mc:Fallback xmlns="">
          <p:sp>
            <p:nvSpPr>
              <p:cNvPr id="7" name="Rectangle 6">
                <a:extLst>
                  <a:ext uri="{FF2B5EF4-FFF2-40B4-BE49-F238E27FC236}">
                    <a16:creationId xmlns:a16="http://schemas.microsoft.com/office/drawing/2014/main" id="{2265FF09-3ABE-4AA5-BE4B-67D31BD28177}"/>
                  </a:ext>
                </a:extLst>
              </p:cNvPr>
              <p:cNvSpPr>
                <a:spLocks noRot="1" noChangeAspect="1" noMove="1" noResize="1" noEditPoints="1" noAdjustHandles="1" noChangeArrowheads="1" noChangeShapeType="1" noTextEdit="1"/>
              </p:cNvSpPr>
              <p:nvPr/>
            </p:nvSpPr>
            <p:spPr>
              <a:xfrm>
                <a:off x="228600" y="609600"/>
                <a:ext cx="8610600" cy="559512"/>
              </a:xfrm>
              <a:prstGeom prst="rect">
                <a:avLst/>
              </a:prstGeom>
              <a:blipFill>
                <a:blip r:embed="rId3"/>
                <a:stretch>
                  <a:fillRect l="-7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8A33B4C-FB5A-4343-8C0F-B9E344DF11E4}"/>
              </a:ext>
            </a:extLst>
          </p:cNvPr>
          <p:cNvPicPr>
            <a:picLocks noChangeAspect="1"/>
          </p:cNvPicPr>
          <p:nvPr/>
        </p:nvPicPr>
        <p:blipFill>
          <a:blip r:embed="rId4"/>
          <a:stretch>
            <a:fillRect/>
          </a:stretch>
        </p:blipFill>
        <p:spPr>
          <a:xfrm>
            <a:off x="963227" y="1169113"/>
            <a:ext cx="4953000" cy="3000532"/>
          </a:xfrm>
          <a:prstGeom prst="rect">
            <a:avLst/>
          </a:prstGeom>
        </p:spPr>
      </p:pic>
      <p:pic>
        <p:nvPicPr>
          <p:cNvPr id="8" name="Picture 7">
            <a:extLst>
              <a:ext uri="{FF2B5EF4-FFF2-40B4-BE49-F238E27FC236}">
                <a16:creationId xmlns:a16="http://schemas.microsoft.com/office/drawing/2014/main" id="{95CA73F5-142F-4222-A888-23F699746386}"/>
              </a:ext>
            </a:extLst>
          </p:cNvPr>
          <p:cNvPicPr>
            <a:picLocks noChangeAspect="1"/>
          </p:cNvPicPr>
          <p:nvPr/>
        </p:nvPicPr>
        <p:blipFill>
          <a:blip r:embed="rId5"/>
          <a:stretch>
            <a:fillRect/>
          </a:stretch>
        </p:blipFill>
        <p:spPr>
          <a:xfrm>
            <a:off x="963227" y="4279058"/>
            <a:ext cx="4953000" cy="2368020"/>
          </a:xfrm>
          <a:prstGeom prst="rect">
            <a:avLst/>
          </a:prstGeom>
        </p:spPr>
      </p:pic>
    </p:spTree>
    <p:extLst>
      <p:ext uri="{BB962C8B-B14F-4D97-AF65-F5344CB8AC3E}">
        <p14:creationId xmlns:p14="http://schemas.microsoft.com/office/powerpoint/2010/main" val="303310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16" name="object 16"/>
          <p:cNvSpPr/>
          <p:nvPr/>
        </p:nvSpPr>
        <p:spPr>
          <a:xfrm>
            <a:off x="1497012" y="2133600"/>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17" name="object 17"/>
          <p:cNvSpPr/>
          <p:nvPr/>
        </p:nvSpPr>
        <p:spPr>
          <a:xfrm>
            <a:off x="1497012" y="3005137"/>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18" name="object 18"/>
          <p:cNvSpPr/>
          <p:nvPr/>
        </p:nvSpPr>
        <p:spPr>
          <a:xfrm>
            <a:off x="1109663" y="2133600"/>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19" name="object 19"/>
          <p:cNvSpPr/>
          <p:nvPr/>
        </p:nvSpPr>
        <p:spPr>
          <a:xfrm>
            <a:off x="1109663" y="2133600"/>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0" name="object 20"/>
          <p:cNvSpPr/>
          <p:nvPr/>
        </p:nvSpPr>
        <p:spPr>
          <a:xfrm>
            <a:off x="1109663" y="3005137"/>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21" name="object 21"/>
          <p:cNvSpPr/>
          <p:nvPr/>
        </p:nvSpPr>
        <p:spPr>
          <a:xfrm>
            <a:off x="1109663" y="3005137"/>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2" name="object 22"/>
          <p:cNvSpPr/>
          <p:nvPr/>
        </p:nvSpPr>
        <p:spPr>
          <a:xfrm>
            <a:off x="1497012" y="3854450"/>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3" name="object 23"/>
          <p:cNvSpPr/>
          <p:nvPr/>
        </p:nvSpPr>
        <p:spPr>
          <a:xfrm>
            <a:off x="1109663" y="3854450"/>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24" name="object 24"/>
          <p:cNvSpPr/>
          <p:nvPr/>
        </p:nvSpPr>
        <p:spPr>
          <a:xfrm>
            <a:off x="1109663" y="3854450"/>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5" name="object 25"/>
          <p:cNvSpPr/>
          <p:nvPr/>
        </p:nvSpPr>
        <p:spPr>
          <a:xfrm>
            <a:off x="1530350" y="4724400"/>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6" name="object 26"/>
          <p:cNvSpPr/>
          <p:nvPr/>
        </p:nvSpPr>
        <p:spPr>
          <a:xfrm>
            <a:off x="1143000" y="4724400"/>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27" name="object 27"/>
          <p:cNvSpPr/>
          <p:nvPr/>
        </p:nvSpPr>
        <p:spPr>
          <a:xfrm>
            <a:off x="1143000" y="4724400"/>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14" name="object 14"/>
          <p:cNvSpPr txBox="1"/>
          <p:nvPr/>
        </p:nvSpPr>
        <p:spPr>
          <a:xfrm>
            <a:off x="993140" y="783208"/>
            <a:ext cx="6931660" cy="431799"/>
          </a:xfrm>
          <a:prstGeom prst="rect">
            <a:avLst/>
          </a:prstGeom>
        </p:spPr>
        <p:txBody>
          <a:bodyPr wrap="square" lIns="0" tIns="0" rIns="0" bIns="0" rtlCol="0">
            <a:noAutofit/>
          </a:bodyPr>
          <a:lstStyle/>
          <a:p>
            <a:pPr marL="12700">
              <a:lnSpc>
                <a:spcPts val="3370"/>
              </a:lnSpc>
              <a:spcBef>
                <a:spcPts val="168"/>
              </a:spcBef>
            </a:pPr>
            <a:r>
              <a:rPr sz="3200" b="1" spc="0" dirty="0">
                <a:solidFill>
                  <a:srgbClr val="062B54"/>
                </a:solidFill>
                <a:latin typeface="Arial"/>
                <a:cs typeface="Arial"/>
              </a:rPr>
              <a:t>CSCI</a:t>
            </a:r>
            <a:r>
              <a:rPr sz="3200" b="1" spc="-4" dirty="0">
                <a:solidFill>
                  <a:srgbClr val="062B54"/>
                </a:solidFill>
                <a:latin typeface="Arial"/>
                <a:cs typeface="Arial"/>
              </a:rPr>
              <a:t>-</a:t>
            </a:r>
            <a:r>
              <a:rPr sz="3200" b="1" spc="4" dirty="0">
                <a:solidFill>
                  <a:srgbClr val="062B54"/>
                </a:solidFill>
                <a:latin typeface="Arial"/>
                <a:cs typeface="Arial"/>
              </a:rPr>
              <a:t>E</a:t>
            </a:r>
            <a:r>
              <a:rPr sz="3200" b="1" spc="-4" dirty="0">
                <a:solidFill>
                  <a:srgbClr val="062B54"/>
                </a:solidFill>
                <a:latin typeface="Arial"/>
                <a:cs typeface="Arial"/>
              </a:rPr>
              <a:t>63</a:t>
            </a:r>
            <a:r>
              <a:rPr sz="3200" b="1" spc="0" dirty="0">
                <a:solidFill>
                  <a:srgbClr val="062B54"/>
                </a:solidFill>
                <a:latin typeface="Arial"/>
                <a:cs typeface="Arial"/>
              </a:rPr>
              <a:t>, </a:t>
            </a:r>
            <a:r>
              <a:rPr sz="3200" b="1" spc="4" dirty="0">
                <a:solidFill>
                  <a:srgbClr val="062B54"/>
                </a:solidFill>
                <a:latin typeface="Arial"/>
                <a:cs typeface="Arial"/>
              </a:rPr>
              <a:t>S</a:t>
            </a:r>
            <a:r>
              <a:rPr sz="3200" b="1" spc="-4" dirty="0">
                <a:solidFill>
                  <a:srgbClr val="062B54"/>
                </a:solidFill>
                <a:latin typeface="Arial"/>
                <a:cs typeface="Arial"/>
              </a:rPr>
              <a:t>ectio</a:t>
            </a:r>
            <a:r>
              <a:rPr sz="3200" b="1" spc="0" dirty="0">
                <a:solidFill>
                  <a:srgbClr val="062B54"/>
                </a:solidFill>
                <a:latin typeface="Arial"/>
                <a:cs typeface="Arial"/>
              </a:rPr>
              <a:t>n </a:t>
            </a:r>
            <a:r>
              <a:rPr lang="en-US" sz="3200" b="1" spc="-4" dirty="0">
                <a:solidFill>
                  <a:srgbClr val="062B54"/>
                </a:solidFill>
                <a:latin typeface="Arial"/>
                <a:cs typeface="Arial"/>
              </a:rPr>
              <a:t>10</a:t>
            </a:r>
            <a:r>
              <a:rPr sz="3200" b="1" spc="0" dirty="0">
                <a:solidFill>
                  <a:srgbClr val="062B54"/>
                </a:solidFill>
                <a:latin typeface="Arial"/>
                <a:cs typeface="Arial"/>
              </a:rPr>
              <a:t>, </a:t>
            </a:r>
            <a:r>
              <a:rPr lang="en-US" sz="3200" b="1" spc="-4" dirty="0">
                <a:solidFill>
                  <a:srgbClr val="062B54"/>
                </a:solidFill>
                <a:latin typeface="Arial"/>
                <a:cs typeface="Arial"/>
              </a:rPr>
              <a:t>11</a:t>
            </a:r>
            <a:r>
              <a:rPr sz="3200" b="1" spc="-4" dirty="0">
                <a:solidFill>
                  <a:srgbClr val="062B54"/>
                </a:solidFill>
                <a:latin typeface="Arial"/>
                <a:cs typeface="Arial"/>
              </a:rPr>
              <a:t>-</a:t>
            </a:r>
            <a:r>
              <a:rPr lang="en-US" sz="3200" b="1" spc="-4" dirty="0">
                <a:solidFill>
                  <a:srgbClr val="062B54"/>
                </a:solidFill>
                <a:latin typeface="Arial"/>
                <a:cs typeface="Arial"/>
              </a:rPr>
              <a:t>12</a:t>
            </a:r>
            <a:r>
              <a:rPr sz="3200" b="1" spc="-4" dirty="0">
                <a:solidFill>
                  <a:srgbClr val="062B54"/>
                </a:solidFill>
                <a:latin typeface="Arial"/>
                <a:cs typeface="Arial"/>
              </a:rPr>
              <a:t>-2017</a:t>
            </a:r>
            <a:endParaRPr sz="3200" dirty="0">
              <a:latin typeface="Arial"/>
              <a:cs typeface="Arial"/>
            </a:endParaRPr>
          </a:p>
        </p:txBody>
      </p:sp>
      <p:sp>
        <p:nvSpPr>
          <p:cNvPr id="13" name="object 13"/>
          <p:cNvSpPr txBox="1"/>
          <p:nvPr/>
        </p:nvSpPr>
        <p:spPr>
          <a:xfrm>
            <a:off x="1292225" y="1408048"/>
            <a:ext cx="1798880" cy="431799"/>
          </a:xfrm>
          <a:prstGeom prst="rect">
            <a:avLst/>
          </a:prstGeom>
        </p:spPr>
        <p:txBody>
          <a:bodyPr wrap="square" lIns="0" tIns="0" rIns="0" bIns="0" rtlCol="0">
            <a:noAutofit/>
          </a:bodyPr>
          <a:lstStyle/>
          <a:p>
            <a:pPr marL="12700">
              <a:lnSpc>
                <a:spcPts val="3370"/>
              </a:lnSpc>
              <a:spcBef>
                <a:spcPts val="168"/>
              </a:spcBef>
            </a:pPr>
            <a:r>
              <a:rPr sz="3200" b="1" spc="-4" dirty="0">
                <a:latin typeface="Arial"/>
                <a:cs typeface="Arial"/>
              </a:rPr>
              <a:t>Lea</a:t>
            </a:r>
            <a:r>
              <a:rPr sz="3200" b="1" spc="4" dirty="0">
                <a:latin typeface="Arial"/>
                <a:cs typeface="Arial"/>
              </a:rPr>
              <a:t>r</a:t>
            </a:r>
            <a:r>
              <a:rPr sz="3200" b="1" spc="-4" dirty="0">
                <a:latin typeface="Arial"/>
                <a:cs typeface="Arial"/>
              </a:rPr>
              <a:t>n</a:t>
            </a:r>
            <a:r>
              <a:rPr sz="3200" b="1" spc="0" dirty="0">
                <a:latin typeface="Arial"/>
                <a:cs typeface="Arial"/>
              </a:rPr>
              <a:t>i</a:t>
            </a:r>
            <a:r>
              <a:rPr sz="3200" b="1" spc="-4" dirty="0">
                <a:latin typeface="Arial"/>
                <a:cs typeface="Arial"/>
              </a:rPr>
              <a:t>ng</a:t>
            </a:r>
            <a:endParaRPr sz="3200" dirty="0">
              <a:latin typeface="Arial"/>
              <a:cs typeface="Arial"/>
            </a:endParaRPr>
          </a:p>
        </p:txBody>
      </p:sp>
      <p:sp>
        <p:nvSpPr>
          <p:cNvPr id="12" name="object 12"/>
          <p:cNvSpPr txBox="1"/>
          <p:nvPr/>
        </p:nvSpPr>
        <p:spPr>
          <a:xfrm>
            <a:off x="3117611" y="1408048"/>
            <a:ext cx="2137239" cy="431799"/>
          </a:xfrm>
          <a:prstGeom prst="rect">
            <a:avLst/>
          </a:prstGeom>
        </p:spPr>
        <p:txBody>
          <a:bodyPr wrap="square" lIns="0" tIns="0" rIns="0" bIns="0" rtlCol="0">
            <a:noAutofit/>
          </a:bodyPr>
          <a:lstStyle/>
          <a:p>
            <a:pPr marL="12700">
              <a:lnSpc>
                <a:spcPts val="3370"/>
              </a:lnSpc>
              <a:spcBef>
                <a:spcPts val="168"/>
              </a:spcBef>
            </a:pPr>
            <a:r>
              <a:rPr sz="3200" b="1" spc="0" dirty="0">
                <a:latin typeface="Arial"/>
                <a:cs typeface="Arial"/>
              </a:rPr>
              <a:t>O</a:t>
            </a:r>
            <a:r>
              <a:rPr sz="3200" b="1" spc="-4" dirty="0">
                <a:latin typeface="Arial"/>
                <a:cs typeface="Arial"/>
              </a:rPr>
              <a:t>b</a:t>
            </a:r>
            <a:r>
              <a:rPr sz="3200" b="1" spc="0" dirty="0">
                <a:latin typeface="Arial"/>
                <a:cs typeface="Arial"/>
              </a:rPr>
              <a:t>j</a:t>
            </a:r>
            <a:r>
              <a:rPr sz="3200" b="1" spc="-4" dirty="0">
                <a:latin typeface="Arial"/>
                <a:cs typeface="Arial"/>
              </a:rPr>
              <a:t>ect</a:t>
            </a:r>
            <a:r>
              <a:rPr sz="3200" b="1" spc="0" dirty="0">
                <a:latin typeface="Arial"/>
                <a:cs typeface="Arial"/>
              </a:rPr>
              <a:t>i</a:t>
            </a:r>
            <a:r>
              <a:rPr sz="3200" b="1" spc="-4" dirty="0">
                <a:latin typeface="Arial"/>
                <a:cs typeface="Arial"/>
              </a:rPr>
              <a:t>ves</a:t>
            </a:r>
            <a:endParaRPr sz="3200" dirty="0">
              <a:latin typeface="Arial"/>
              <a:cs typeface="Arial"/>
            </a:endParaRPr>
          </a:p>
        </p:txBody>
      </p:sp>
      <p:sp>
        <p:nvSpPr>
          <p:cNvPr id="11" name="object 11"/>
          <p:cNvSpPr txBox="1"/>
          <p:nvPr/>
        </p:nvSpPr>
        <p:spPr>
          <a:xfrm>
            <a:off x="5281040" y="1408048"/>
            <a:ext cx="492759" cy="431799"/>
          </a:xfrm>
          <a:prstGeom prst="rect">
            <a:avLst/>
          </a:prstGeom>
        </p:spPr>
        <p:txBody>
          <a:bodyPr wrap="square" lIns="0" tIns="0" rIns="0" bIns="0" rtlCol="0">
            <a:noAutofit/>
          </a:bodyPr>
          <a:lstStyle/>
          <a:p>
            <a:pPr marL="12700">
              <a:lnSpc>
                <a:spcPts val="3370"/>
              </a:lnSpc>
              <a:spcBef>
                <a:spcPts val="168"/>
              </a:spcBef>
            </a:pPr>
            <a:r>
              <a:rPr sz="3200" b="1" spc="0" dirty="0">
                <a:latin typeface="Arial"/>
                <a:cs typeface="Arial"/>
              </a:rPr>
              <a:t>…</a:t>
            </a:r>
            <a:endParaRPr sz="3200" dirty="0">
              <a:latin typeface="Arial"/>
              <a:cs typeface="Arial"/>
            </a:endParaRPr>
          </a:p>
        </p:txBody>
      </p:sp>
      <p:sp>
        <p:nvSpPr>
          <p:cNvPr id="9" name="object 9"/>
          <p:cNvSpPr txBox="1"/>
          <p:nvPr/>
        </p:nvSpPr>
        <p:spPr>
          <a:xfrm>
            <a:off x="1143000" y="4724400"/>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3001E"/>
                </a:solidFill>
                <a:latin typeface="Arial"/>
                <a:cs typeface="Arial"/>
              </a:rPr>
              <a:t>4</a:t>
            </a:r>
            <a:endParaRPr sz="2800" dirty="0">
              <a:latin typeface="Arial"/>
              <a:cs typeface="Arial"/>
            </a:endParaRPr>
          </a:p>
        </p:txBody>
      </p:sp>
      <p:sp>
        <p:nvSpPr>
          <p:cNvPr id="8" name="object 8"/>
          <p:cNvSpPr txBox="1"/>
          <p:nvPr/>
        </p:nvSpPr>
        <p:spPr>
          <a:xfrm>
            <a:off x="1531937" y="4724400"/>
            <a:ext cx="6773862" cy="574675"/>
          </a:xfrm>
          <a:prstGeom prst="rect">
            <a:avLst/>
          </a:prstGeom>
        </p:spPr>
        <p:txBody>
          <a:bodyPr wrap="square" lIns="0" tIns="0" rIns="0" bIns="0" rtlCol="0">
            <a:noAutofit/>
          </a:bodyPr>
          <a:lstStyle/>
          <a:p>
            <a:pPr>
              <a:lnSpc>
                <a:spcPts val="1000"/>
              </a:lnSpc>
              <a:spcBef>
                <a:spcPts val="42"/>
              </a:spcBef>
            </a:pPr>
            <a:endParaRPr sz="1000" dirty="0"/>
          </a:p>
          <a:p>
            <a:pPr marL="312102">
              <a:lnSpc>
                <a:spcPct val="95825"/>
              </a:lnSpc>
            </a:pPr>
            <a:r>
              <a:rPr lang="en-US" sz="2400" dirty="0"/>
              <a:t>Final Project - Diane</a:t>
            </a:r>
            <a:r>
              <a:rPr lang="en-US" sz="2400" dirty="0">
                <a:latin typeface="Arial"/>
                <a:cs typeface="Arial"/>
              </a:rPr>
              <a:t>	</a:t>
            </a:r>
            <a:endParaRPr sz="2400" dirty="0">
              <a:latin typeface="Arial"/>
              <a:cs typeface="Arial"/>
            </a:endParaRPr>
          </a:p>
        </p:txBody>
      </p:sp>
      <p:sp>
        <p:nvSpPr>
          <p:cNvPr id="7" name="object 7"/>
          <p:cNvSpPr txBox="1"/>
          <p:nvPr/>
        </p:nvSpPr>
        <p:spPr>
          <a:xfrm>
            <a:off x="1109663" y="3854450"/>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3001E"/>
                </a:solidFill>
                <a:latin typeface="Arial"/>
                <a:cs typeface="Arial"/>
              </a:rPr>
              <a:t>3</a:t>
            </a:r>
            <a:endParaRPr sz="2800" dirty="0">
              <a:latin typeface="Arial"/>
              <a:cs typeface="Arial"/>
            </a:endParaRPr>
          </a:p>
        </p:txBody>
      </p:sp>
      <p:sp>
        <p:nvSpPr>
          <p:cNvPr id="6" name="object 6"/>
          <p:cNvSpPr txBox="1"/>
          <p:nvPr/>
        </p:nvSpPr>
        <p:spPr>
          <a:xfrm>
            <a:off x="1498600" y="3854450"/>
            <a:ext cx="6773862" cy="574675"/>
          </a:xfrm>
          <a:prstGeom prst="rect">
            <a:avLst/>
          </a:prstGeom>
        </p:spPr>
        <p:txBody>
          <a:bodyPr wrap="square" lIns="0" tIns="0" rIns="0" bIns="0" rtlCol="0">
            <a:noAutofit/>
          </a:bodyPr>
          <a:lstStyle/>
          <a:p>
            <a:pPr>
              <a:lnSpc>
                <a:spcPts val="950"/>
              </a:lnSpc>
              <a:spcBef>
                <a:spcPts val="37"/>
              </a:spcBef>
            </a:pPr>
            <a:endParaRPr sz="950" dirty="0"/>
          </a:p>
          <a:p>
            <a:pPr marL="269239">
              <a:lnSpc>
                <a:spcPct val="95825"/>
              </a:lnSpc>
            </a:pPr>
            <a:r>
              <a:rPr sz="2400" spc="4" dirty="0">
                <a:cs typeface="Arial"/>
              </a:rPr>
              <a:t>H</a:t>
            </a:r>
            <a:r>
              <a:rPr sz="2400" spc="-4" dirty="0">
                <a:cs typeface="Arial"/>
              </a:rPr>
              <a:t>W</a:t>
            </a:r>
            <a:r>
              <a:rPr lang="en-US" sz="2400" spc="-4" dirty="0">
                <a:cs typeface="Arial"/>
              </a:rPr>
              <a:t> 10</a:t>
            </a:r>
            <a:r>
              <a:rPr sz="2400" spc="0" dirty="0">
                <a:cs typeface="Arial"/>
              </a:rPr>
              <a:t> </a:t>
            </a:r>
            <a:r>
              <a:rPr sz="2400" spc="4" dirty="0">
                <a:cs typeface="Arial"/>
              </a:rPr>
              <a:t>Re</a:t>
            </a:r>
            <a:r>
              <a:rPr sz="2400" spc="0" dirty="0">
                <a:cs typeface="Arial"/>
              </a:rPr>
              <a:t>v</a:t>
            </a:r>
            <a:r>
              <a:rPr sz="2400" spc="4" dirty="0">
                <a:cs typeface="Arial"/>
              </a:rPr>
              <a:t>ie</a:t>
            </a:r>
            <a:r>
              <a:rPr sz="2400" spc="0" dirty="0">
                <a:cs typeface="Arial"/>
              </a:rPr>
              <a:t>w</a:t>
            </a:r>
            <a:endParaRPr sz="2400" dirty="0">
              <a:cs typeface="Arial"/>
            </a:endParaRPr>
          </a:p>
        </p:txBody>
      </p:sp>
      <p:sp>
        <p:nvSpPr>
          <p:cNvPr id="5" name="object 5"/>
          <p:cNvSpPr txBox="1"/>
          <p:nvPr/>
        </p:nvSpPr>
        <p:spPr>
          <a:xfrm>
            <a:off x="1109663" y="3005137"/>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3001E"/>
                </a:solidFill>
                <a:latin typeface="Arial"/>
                <a:cs typeface="Arial"/>
              </a:rPr>
              <a:t>2</a:t>
            </a:r>
            <a:endParaRPr sz="2800" dirty="0">
              <a:latin typeface="Arial"/>
              <a:cs typeface="Arial"/>
            </a:endParaRPr>
          </a:p>
        </p:txBody>
      </p:sp>
      <p:sp>
        <p:nvSpPr>
          <p:cNvPr id="4" name="object 4"/>
          <p:cNvSpPr txBox="1"/>
          <p:nvPr/>
        </p:nvSpPr>
        <p:spPr>
          <a:xfrm>
            <a:off x="1498600" y="3005137"/>
            <a:ext cx="6773862" cy="574675"/>
          </a:xfrm>
          <a:prstGeom prst="rect">
            <a:avLst/>
          </a:prstGeom>
        </p:spPr>
        <p:txBody>
          <a:bodyPr wrap="square" lIns="0" tIns="0" rIns="0" bIns="0" rtlCol="0">
            <a:noAutofit/>
          </a:bodyPr>
          <a:lstStyle/>
          <a:p>
            <a:pPr>
              <a:lnSpc>
                <a:spcPts val="750"/>
              </a:lnSpc>
              <a:spcBef>
                <a:spcPts val="5"/>
              </a:spcBef>
            </a:pPr>
            <a:endParaRPr sz="2400" dirty="0"/>
          </a:p>
          <a:p>
            <a:pPr marL="269239">
              <a:lnSpc>
                <a:spcPct val="95825"/>
              </a:lnSpc>
            </a:pPr>
            <a:r>
              <a:rPr lang="en-US" sz="2400" spc="4" dirty="0" err="1">
                <a:cs typeface="Arial"/>
              </a:rPr>
              <a:t>TensorFlow</a:t>
            </a:r>
            <a:r>
              <a:rPr sz="2400" spc="0" dirty="0">
                <a:cs typeface="Arial"/>
              </a:rPr>
              <a:t> </a:t>
            </a:r>
            <a:r>
              <a:rPr lang="en-US" sz="2400" spc="0" dirty="0">
                <a:cs typeface="Arial"/>
              </a:rPr>
              <a:t>Concepts</a:t>
            </a:r>
            <a:endParaRPr sz="2400" dirty="0">
              <a:cs typeface="Arial"/>
            </a:endParaRPr>
          </a:p>
        </p:txBody>
      </p:sp>
      <p:sp>
        <p:nvSpPr>
          <p:cNvPr id="3" name="object 3"/>
          <p:cNvSpPr txBox="1"/>
          <p:nvPr/>
        </p:nvSpPr>
        <p:spPr>
          <a:xfrm>
            <a:off x="1109663" y="2133600"/>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6001E"/>
                </a:solidFill>
                <a:latin typeface="Arial"/>
                <a:cs typeface="Arial"/>
              </a:rPr>
              <a:t>1</a:t>
            </a:r>
            <a:endParaRPr sz="2800" dirty="0">
              <a:latin typeface="Arial"/>
              <a:cs typeface="Arial"/>
            </a:endParaRPr>
          </a:p>
        </p:txBody>
      </p:sp>
      <p:sp>
        <p:nvSpPr>
          <p:cNvPr id="2" name="object 2"/>
          <p:cNvSpPr txBox="1"/>
          <p:nvPr/>
        </p:nvSpPr>
        <p:spPr>
          <a:xfrm>
            <a:off x="1498600" y="2133600"/>
            <a:ext cx="6773862" cy="574675"/>
          </a:xfrm>
          <a:prstGeom prst="rect">
            <a:avLst/>
          </a:prstGeom>
        </p:spPr>
        <p:txBody>
          <a:bodyPr wrap="square" lIns="0" tIns="0" rIns="0" bIns="0" rtlCol="0">
            <a:noAutofit/>
          </a:bodyPr>
          <a:lstStyle/>
          <a:p>
            <a:pPr>
              <a:lnSpc>
                <a:spcPts val="1000"/>
              </a:lnSpc>
              <a:spcBef>
                <a:spcPts val="42"/>
              </a:spcBef>
            </a:pPr>
            <a:endParaRPr sz="1000" dirty="0"/>
          </a:p>
          <a:p>
            <a:pPr marL="269239">
              <a:lnSpc>
                <a:spcPct val="95825"/>
              </a:lnSpc>
            </a:pPr>
            <a:r>
              <a:rPr lang="en-US" sz="2400" dirty="0">
                <a:cs typeface="Arial"/>
              </a:rPr>
              <a:t>Introduction</a:t>
            </a:r>
            <a:endParaRPr sz="2400" dirty="0">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471240" cy="371127"/>
          </a:xfrm>
          <a:prstGeom prst="rect">
            <a:avLst/>
          </a:prstGeom>
        </p:spPr>
        <p:txBody>
          <a:bodyPr wrap="square" lIns="0" tIns="0" rIns="0" bIns="0" rtlCol="0">
            <a:noAutofit/>
          </a:bodyPr>
          <a:lstStyle/>
          <a:p>
            <a:pPr marL="12700">
              <a:lnSpc>
                <a:spcPts val="2555"/>
              </a:lnSpc>
              <a:spcBef>
                <a:spcPts val="127"/>
              </a:spcBef>
            </a:pPr>
            <a:r>
              <a:rPr lang="en-US" sz="2400" dirty="0" err="1">
                <a:solidFill>
                  <a:srgbClr val="00B0F0"/>
                </a:solidFill>
                <a:latin typeface="Arial"/>
                <a:cs typeface="Arial"/>
              </a:rPr>
              <a:t>TensorFlow</a:t>
            </a:r>
            <a:r>
              <a:rPr lang="en-US" sz="2400" dirty="0">
                <a:solidFill>
                  <a:srgbClr val="00B0F0"/>
                </a:solidFill>
                <a:latin typeface="Arial"/>
                <a:cs typeface="Arial"/>
              </a:rPr>
              <a:t> Operators</a:t>
            </a:r>
            <a:endParaRPr sz="2400" dirty="0">
              <a:solidFill>
                <a:srgbClr val="00B0F0"/>
              </a:solidFill>
              <a:latin typeface="Arial"/>
              <a:cs typeface="Arial"/>
            </a:endParaRPr>
          </a:p>
        </p:txBody>
      </p:sp>
      <p:sp>
        <p:nvSpPr>
          <p:cNvPr id="11" name="object 11"/>
          <p:cNvSpPr txBox="1"/>
          <p:nvPr/>
        </p:nvSpPr>
        <p:spPr>
          <a:xfrm>
            <a:off x="336960" y="675057"/>
            <a:ext cx="8426040" cy="5878143"/>
          </a:xfrm>
          <a:prstGeom prst="rect">
            <a:avLst/>
          </a:prstGeom>
        </p:spPr>
        <p:txBody>
          <a:bodyPr wrap="square" lIns="0" tIns="0" rIns="0" bIns="0" rtlCol="0">
            <a:noAutofit/>
          </a:bodyPr>
          <a:lstStyle/>
          <a:p>
            <a:pPr marL="12700">
              <a:lnSpc>
                <a:spcPts val="2555"/>
              </a:lnSpc>
              <a:spcBef>
                <a:spcPts val="127"/>
              </a:spcBef>
            </a:pPr>
            <a:endParaRPr lang="en-US" sz="2800" i="1" spc="0" dirty="0">
              <a:solidFill>
                <a:srgbClr val="1B518D"/>
              </a:solidFill>
              <a:latin typeface="Arial"/>
              <a:cs typeface="Arial"/>
            </a:endParaRPr>
          </a:p>
        </p:txBody>
      </p:sp>
      <p:sp>
        <p:nvSpPr>
          <p:cNvPr id="9" name="object 9"/>
          <p:cNvSpPr txBox="1"/>
          <p:nvPr/>
        </p:nvSpPr>
        <p:spPr>
          <a:xfrm>
            <a:off x="336960" y="16002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pic>
        <p:nvPicPr>
          <p:cNvPr id="10" name="Picture 9"/>
          <p:cNvPicPr/>
          <p:nvPr/>
        </p:nvPicPr>
        <p:blipFill>
          <a:blip r:embed="rId3" cstate="print"/>
          <a:srcRect/>
          <a:stretch>
            <a:fillRect/>
          </a:stretch>
        </p:blipFill>
        <p:spPr bwMode="auto">
          <a:xfrm>
            <a:off x="288923" y="609600"/>
            <a:ext cx="8474077" cy="4648200"/>
          </a:xfrm>
          <a:prstGeom prst="rect">
            <a:avLst/>
          </a:prstGeom>
          <a:noFill/>
          <a:ln w="9525">
            <a:noFill/>
            <a:miter lim="800000"/>
            <a:headEnd/>
            <a:tailEnd/>
          </a:ln>
        </p:spPr>
      </p:pic>
      <p:sp>
        <p:nvSpPr>
          <p:cNvPr id="4" name="Rectangle 3"/>
          <p:cNvSpPr/>
          <p:nvPr/>
        </p:nvSpPr>
        <p:spPr>
          <a:xfrm>
            <a:off x="288923" y="5345667"/>
            <a:ext cx="8321677" cy="584775"/>
          </a:xfrm>
          <a:prstGeom prst="rect">
            <a:avLst/>
          </a:prstGeom>
        </p:spPr>
        <p:txBody>
          <a:bodyPr wrap="square">
            <a:spAutoFit/>
          </a:bodyPr>
          <a:lstStyle/>
          <a:p>
            <a:pPr marL="342900" lvl="0" indent="-342900">
              <a:buFont typeface="Wingdings" panose="05000000000000000000" pitchFamily="2" charset="2"/>
              <a:buChar char="Ø"/>
            </a:pPr>
            <a:r>
              <a:rPr lang="en-US" sz="1600" u="sng" dirty="0">
                <a:hlinkClick r:id="rId4"/>
              </a:rPr>
              <a:t>https://www.tensorflow.org/api_docs/</a:t>
            </a:r>
            <a:endParaRPr lang="en-US" sz="1600" u="sng" dirty="0"/>
          </a:p>
          <a:p>
            <a:pPr marL="342900" lvl="0" indent="-342900">
              <a:buFont typeface="Wingdings" panose="05000000000000000000" pitchFamily="2" charset="2"/>
              <a:buChar char="Ø"/>
            </a:pPr>
            <a:r>
              <a:rPr lang="en-US" sz="1600" dirty="0">
                <a:hlinkClick r:id="rId5"/>
              </a:rPr>
              <a:t>https://www.tensorflow.org/install/install_java</a:t>
            </a:r>
            <a:r>
              <a:rPr lang="en-US" sz="1600" dirty="0"/>
              <a:t> - created a simple example </a:t>
            </a:r>
          </a:p>
        </p:txBody>
      </p:sp>
    </p:spTree>
    <p:extLst>
      <p:ext uri="{BB962C8B-B14F-4D97-AF65-F5344CB8AC3E}">
        <p14:creationId xmlns:p14="http://schemas.microsoft.com/office/powerpoint/2010/main" val="23335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2" name="object 2"/>
          <p:cNvSpPr txBox="1"/>
          <p:nvPr/>
        </p:nvSpPr>
        <p:spPr>
          <a:xfrm>
            <a:off x="2429669" y="1981200"/>
            <a:ext cx="4284663" cy="1136366"/>
          </a:xfrm>
          <a:prstGeom prst="rect">
            <a:avLst/>
          </a:prstGeom>
        </p:spPr>
        <p:txBody>
          <a:bodyPr wrap="square" lIns="0" tIns="0" rIns="0" bIns="0" rtlCol="0" anchor="ctr">
            <a:noAutofit/>
          </a:bodyPr>
          <a:lstStyle/>
          <a:p>
            <a:pPr marL="12700" algn="ctr">
              <a:lnSpc>
                <a:spcPts val="4190"/>
              </a:lnSpc>
              <a:spcBef>
                <a:spcPts val="209"/>
              </a:spcBef>
            </a:pPr>
            <a:r>
              <a:rPr lang="en-US" sz="4000" b="1" dirty="0" err="1">
                <a:solidFill>
                  <a:srgbClr val="0070C0"/>
                </a:solidFill>
                <a:latin typeface="Arial"/>
                <a:cs typeface="Arial"/>
              </a:rPr>
              <a:t>TensorFlow</a:t>
            </a:r>
            <a:endParaRPr sz="4000" dirty="0">
              <a:latin typeface="Arial"/>
              <a:cs typeface="Aria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3124200"/>
            <a:ext cx="23336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 Variables.py</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3192925"/>
            <a:ext cx="6908750" cy="584199"/>
          </a:xfrm>
          <a:prstGeom prst="rect">
            <a:avLst/>
          </a:prstGeom>
        </p:spPr>
        <p:txBody>
          <a:bodyPr wrap="square" lIns="0" tIns="0" rIns="0" bIns="0" rtlCol="0">
            <a:noAutofit/>
          </a:bodyPr>
          <a:lstStyle/>
          <a:p>
            <a:pPr marL="12700" marR="38099">
              <a:lnSpc>
                <a:spcPts val="2085"/>
              </a:lnSpc>
              <a:spcBef>
                <a:spcPts val="104"/>
              </a:spcBef>
            </a:pPr>
            <a:endParaRPr sz="2000" dirty="0">
              <a:latin typeface="Consolas"/>
              <a:cs typeface="Consolas"/>
            </a:endParaRPr>
          </a:p>
        </p:txBody>
      </p:sp>
      <p:sp>
        <p:nvSpPr>
          <p:cNvPr id="8" name="object 2"/>
          <p:cNvSpPr txBox="1"/>
          <p:nvPr/>
        </p:nvSpPr>
        <p:spPr>
          <a:xfrm>
            <a:off x="228600" y="892550"/>
            <a:ext cx="8684260" cy="58130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pic>
        <p:nvPicPr>
          <p:cNvPr id="11" name="Picture 10">
            <a:extLst>
              <a:ext uri="{FF2B5EF4-FFF2-40B4-BE49-F238E27FC236}">
                <a16:creationId xmlns:a16="http://schemas.microsoft.com/office/drawing/2014/main" id="{E05E3C3E-234A-4055-993E-5F5DEC146EA4}"/>
              </a:ext>
            </a:extLst>
          </p:cNvPr>
          <p:cNvPicPr>
            <a:picLocks noChangeAspect="1"/>
          </p:cNvPicPr>
          <p:nvPr/>
        </p:nvPicPr>
        <p:blipFill>
          <a:blip r:embed="rId4"/>
          <a:stretch>
            <a:fillRect/>
          </a:stretch>
        </p:blipFill>
        <p:spPr>
          <a:xfrm>
            <a:off x="288923" y="1264623"/>
            <a:ext cx="8678760" cy="5440977"/>
          </a:xfrm>
          <a:prstGeom prst="rect">
            <a:avLst/>
          </a:prstGeom>
        </p:spPr>
      </p:pic>
      <p:sp>
        <p:nvSpPr>
          <p:cNvPr id="12" name="Rectangle 11">
            <a:extLst>
              <a:ext uri="{FF2B5EF4-FFF2-40B4-BE49-F238E27FC236}">
                <a16:creationId xmlns:a16="http://schemas.microsoft.com/office/drawing/2014/main" id="{326AC52F-156A-44AA-85BA-D2C54FC2D89F}"/>
              </a:ext>
            </a:extLst>
          </p:cNvPr>
          <p:cNvSpPr/>
          <p:nvPr/>
        </p:nvSpPr>
        <p:spPr>
          <a:xfrm>
            <a:off x="344594" y="609600"/>
            <a:ext cx="8587316" cy="646331"/>
          </a:xfrm>
          <a:prstGeom prst="rect">
            <a:avLst/>
          </a:prstGeom>
        </p:spPr>
        <p:txBody>
          <a:bodyPr wrap="square">
            <a:spAutoFit/>
          </a:bodyPr>
          <a:lstStyle/>
          <a:p>
            <a:r>
              <a:rPr lang="en-US" sz="1200" dirty="0"/>
              <a:t>The code in listing is a simple </a:t>
            </a:r>
            <a:r>
              <a:rPr lang="en-US" sz="1200" dirty="0" err="1"/>
              <a:t>TensorFlow</a:t>
            </a:r>
            <a:r>
              <a:rPr lang="en-US" sz="1200" dirty="0"/>
              <a:t> program that demonstrates how to use variables. It updates a variable whenever sequential data abruptly increases in value. Think about recording measurements of a neuron's activity over time. This piece of code can detect</a:t>
            </a:r>
          </a:p>
          <a:p>
            <a:r>
              <a:rPr lang="en-US" sz="1200" dirty="0"/>
              <a:t>when the neuron’s activity suddenly spikes</a:t>
            </a:r>
          </a:p>
        </p:txBody>
      </p:sp>
    </p:spTree>
    <p:extLst>
      <p:ext uri="{BB962C8B-B14F-4D97-AF65-F5344CB8AC3E}">
        <p14:creationId xmlns:p14="http://schemas.microsoft.com/office/powerpoint/2010/main" val="138462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 SavingRestoringVariables.py</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3192925"/>
            <a:ext cx="6908750" cy="584199"/>
          </a:xfrm>
          <a:prstGeom prst="rect">
            <a:avLst/>
          </a:prstGeom>
        </p:spPr>
        <p:txBody>
          <a:bodyPr wrap="square" lIns="0" tIns="0" rIns="0" bIns="0" rtlCol="0">
            <a:noAutofit/>
          </a:bodyPr>
          <a:lstStyle/>
          <a:p>
            <a:pPr marL="12700" marR="38099">
              <a:lnSpc>
                <a:spcPts val="2085"/>
              </a:lnSpc>
              <a:spcBef>
                <a:spcPts val="104"/>
              </a:spcBef>
            </a:pPr>
            <a:endParaRPr sz="2000" dirty="0">
              <a:latin typeface="Consolas"/>
              <a:cs typeface="Consolas"/>
            </a:endParaRPr>
          </a:p>
        </p:txBody>
      </p:sp>
      <p:sp>
        <p:nvSpPr>
          <p:cNvPr id="8" name="object 2"/>
          <p:cNvSpPr txBox="1"/>
          <p:nvPr/>
        </p:nvSpPr>
        <p:spPr>
          <a:xfrm>
            <a:off x="228600" y="892550"/>
            <a:ext cx="8684260" cy="58130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sp>
        <p:nvSpPr>
          <p:cNvPr id="12" name="Rectangle 11">
            <a:extLst>
              <a:ext uri="{FF2B5EF4-FFF2-40B4-BE49-F238E27FC236}">
                <a16:creationId xmlns:a16="http://schemas.microsoft.com/office/drawing/2014/main" id="{326AC52F-156A-44AA-85BA-D2C54FC2D89F}"/>
              </a:ext>
            </a:extLst>
          </p:cNvPr>
          <p:cNvSpPr/>
          <p:nvPr/>
        </p:nvSpPr>
        <p:spPr>
          <a:xfrm>
            <a:off x="344594" y="552271"/>
            <a:ext cx="8587316" cy="1200329"/>
          </a:xfrm>
          <a:prstGeom prst="rect">
            <a:avLst/>
          </a:prstGeom>
        </p:spPr>
        <p:txBody>
          <a:bodyPr wrap="square">
            <a:spAutoFit/>
          </a:bodyPr>
          <a:lstStyle/>
          <a:p>
            <a:pPr marL="171450" indent="-171450">
              <a:buFont typeface="Wingdings" panose="05000000000000000000" pitchFamily="2" charset="2"/>
              <a:buChar char="§"/>
            </a:pPr>
            <a:r>
              <a:rPr lang="en-US" sz="1200" dirty="0"/>
              <a:t>You will notice a couple files generated, one of them being </a:t>
            </a:r>
            <a:r>
              <a:rPr lang="en-US" sz="1200" dirty="0" err="1"/>
              <a:t>spikes.ckpt</a:t>
            </a:r>
            <a:r>
              <a:rPr lang="en-US" sz="1200" dirty="0"/>
              <a:t>, in the same directory as your source code. It is a compactly stored binary file, so you cannot easily modify it with a text editor. </a:t>
            </a:r>
          </a:p>
          <a:p>
            <a:pPr marL="171450" indent="-171450">
              <a:buFont typeface="Wingdings" panose="05000000000000000000" pitchFamily="2" charset="2"/>
              <a:buChar char="§"/>
            </a:pPr>
            <a:r>
              <a:rPr lang="en-US" sz="1200" dirty="0"/>
              <a:t>To retrieve this data, you can use the restore function from the saver op, as demonstrated</a:t>
            </a:r>
          </a:p>
          <a:p>
            <a:pPr marL="171450" indent="-171450">
              <a:buFont typeface="Wingdings" panose="05000000000000000000" pitchFamily="2" charset="2"/>
              <a:buChar char="§"/>
            </a:pPr>
            <a:r>
              <a:rPr lang="en-US" sz="1200" dirty="0"/>
              <a:t>In complicated machine learning situations, saving and loading data at known checkpoints makes it much easier to debug code. </a:t>
            </a:r>
            <a:r>
              <a:rPr lang="en-US" sz="1200" dirty="0" err="1"/>
              <a:t>TensorFlow</a:t>
            </a:r>
            <a:r>
              <a:rPr lang="en-US" sz="1200" dirty="0"/>
              <a:t> provides an elegant interface to save and load variable values to disk. I’m going to show you how to use it for that purpose</a:t>
            </a:r>
          </a:p>
        </p:txBody>
      </p:sp>
      <p:pic>
        <p:nvPicPr>
          <p:cNvPr id="5" name="Picture 4">
            <a:extLst>
              <a:ext uri="{FF2B5EF4-FFF2-40B4-BE49-F238E27FC236}">
                <a16:creationId xmlns:a16="http://schemas.microsoft.com/office/drawing/2014/main" id="{FB8C2EFE-7318-4EA6-8FBF-2FE4C379A0BA}"/>
              </a:ext>
            </a:extLst>
          </p:cNvPr>
          <p:cNvPicPr>
            <a:picLocks noChangeAspect="1"/>
          </p:cNvPicPr>
          <p:nvPr/>
        </p:nvPicPr>
        <p:blipFill>
          <a:blip r:embed="rId4"/>
          <a:stretch>
            <a:fillRect/>
          </a:stretch>
        </p:blipFill>
        <p:spPr>
          <a:xfrm>
            <a:off x="152400" y="1738707"/>
            <a:ext cx="8871786" cy="4966893"/>
          </a:xfrm>
          <a:prstGeom prst="rect">
            <a:avLst/>
          </a:prstGeom>
        </p:spPr>
      </p:pic>
    </p:spTree>
    <p:extLst>
      <p:ext uri="{BB962C8B-B14F-4D97-AF65-F5344CB8AC3E}">
        <p14:creationId xmlns:p14="http://schemas.microsoft.com/office/powerpoint/2010/main" val="188176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 ScalarTensorBoard.py</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3192925"/>
            <a:ext cx="6908750" cy="584199"/>
          </a:xfrm>
          <a:prstGeom prst="rect">
            <a:avLst/>
          </a:prstGeom>
        </p:spPr>
        <p:txBody>
          <a:bodyPr wrap="square" lIns="0" tIns="0" rIns="0" bIns="0" rtlCol="0">
            <a:noAutofit/>
          </a:bodyPr>
          <a:lstStyle/>
          <a:p>
            <a:pPr marL="12700" marR="38099">
              <a:lnSpc>
                <a:spcPts val="2085"/>
              </a:lnSpc>
              <a:spcBef>
                <a:spcPts val="104"/>
              </a:spcBef>
            </a:pPr>
            <a:endParaRPr sz="2000" dirty="0">
              <a:latin typeface="Consolas"/>
              <a:cs typeface="Consolas"/>
            </a:endParaRPr>
          </a:p>
        </p:txBody>
      </p:sp>
      <p:sp>
        <p:nvSpPr>
          <p:cNvPr id="8" name="object 2"/>
          <p:cNvSpPr txBox="1"/>
          <p:nvPr/>
        </p:nvSpPr>
        <p:spPr>
          <a:xfrm>
            <a:off x="228600" y="892550"/>
            <a:ext cx="8684260" cy="58130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sp>
        <p:nvSpPr>
          <p:cNvPr id="12" name="Rectangle 11">
            <a:extLst>
              <a:ext uri="{FF2B5EF4-FFF2-40B4-BE49-F238E27FC236}">
                <a16:creationId xmlns:a16="http://schemas.microsoft.com/office/drawing/2014/main" id="{326AC52F-156A-44AA-85BA-D2C54FC2D89F}"/>
              </a:ext>
            </a:extLst>
          </p:cNvPr>
          <p:cNvSpPr/>
          <p:nvPr/>
        </p:nvSpPr>
        <p:spPr>
          <a:xfrm>
            <a:off x="344594" y="533400"/>
            <a:ext cx="8587316" cy="646331"/>
          </a:xfrm>
          <a:prstGeom prst="rect">
            <a:avLst/>
          </a:prstGeom>
        </p:spPr>
        <p:txBody>
          <a:bodyPr wrap="square">
            <a:spAutoFit/>
          </a:bodyPr>
          <a:lstStyle/>
          <a:p>
            <a:r>
              <a:rPr lang="en-US" sz="1200" dirty="0"/>
              <a:t>Create a vector of 100 numbers with a mean of 10 and standard deviation of 1. Define alpha as a constant. A placeholder is just like a variable, but the value is injected from the session. Initialize the previous average to zero. Loop through the data one-by-one to update the average</a:t>
            </a:r>
          </a:p>
        </p:txBody>
      </p:sp>
      <p:pic>
        <p:nvPicPr>
          <p:cNvPr id="10" name="Picture 9">
            <a:extLst>
              <a:ext uri="{FF2B5EF4-FFF2-40B4-BE49-F238E27FC236}">
                <a16:creationId xmlns:a16="http://schemas.microsoft.com/office/drawing/2014/main" id="{80492722-8C26-42C7-961E-1A5E9218B666}"/>
              </a:ext>
            </a:extLst>
          </p:cNvPr>
          <p:cNvPicPr>
            <a:picLocks noChangeAspect="1"/>
          </p:cNvPicPr>
          <p:nvPr/>
        </p:nvPicPr>
        <p:blipFill>
          <a:blip r:embed="rId4"/>
          <a:stretch>
            <a:fillRect/>
          </a:stretch>
        </p:blipFill>
        <p:spPr>
          <a:xfrm>
            <a:off x="457200" y="1371600"/>
            <a:ext cx="8229600" cy="4800600"/>
          </a:xfrm>
          <a:prstGeom prst="rect">
            <a:avLst/>
          </a:prstGeom>
        </p:spPr>
      </p:pic>
      <p:pic>
        <p:nvPicPr>
          <p:cNvPr id="11" name="Picture 2">
            <a:extLst>
              <a:ext uri="{FF2B5EF4-FFF2-40B4-BE49-F238E27FC236}">
                <a16:creationId xmlns:a16="http://schemas.microsoft.com/office/drawing/2014/main" id="{C0C4CA32-CCE7-4CDD-B668-3AFA8E311A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828800"/>
            <a:ext cx="3867783"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04F2A02E-45D3-4895-9453-7734E0A1E156}"/>
              </a:ext>
            </a:extLst>
          </p:cNvPr>
          <p:cNvSpPr/>
          <p:nvPr/>
        </p:nvSpPr>
        <p:spPr>
          <a:xfrm>
            <a:off x="228600" y="6276201"/>
            <a:ext cx="8169276" cy="276999"/>
          </a:xfrm>
          <a:prstGeom prst="rect">
            <a:avLst/>
          </a:prstGeom>
        </p:spPr>
        <p:txBody>
          <a:bodyPr wrap="square">
            <a:spAutoFit/>
          </a:bodyPr>
          <a:lstStyle/>
          <a:p>
            <a:r>
              <a:rPr lang="en-US" sz="1200" dirty="0"/>
              <a:t>https://docs.scipy.org/doc/numpy1.13.0/reference/generated/numpy.random.normal.html</a:t>
            </a:r>
          </a:p>
        </p:txBody>
      </p:sp>
    </p:spTree>
    <p:extLst>
      <p:ext uri="{BB962C8B-B14F-4D97-AF65-F5344CB8AC3E}">
        <p14:creationId xmlns:p14="http://schemas.microsoft.com/office/powerpoint/2010/main" val="6529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a:t>
            </a:r>
            <a:r>
              <a:rPr lang="en-US" sz="2400" b="1" spc="4">
                <a:solidFill>
                  <a:srgbClr val="FFFFFF"/>
                </a:solidFill>
                <a:latin typeface="Arial"/>
                <a:cs typeface="Arial"/>
              </a:rPr>
              <a:t>– NameScope.py</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3192925"/>
            <a:ext cx="6908750" cy="584199"/>
          </a:xfrm>
          <a:prstGeom prst="rect">
            <a:avLst/>
          </a:prstGeom>
        </p:spPr>
        <p:txBody>
          <a:bodyPr wrap="square" lIns="0" tIns="0" rIns="0" bIns="0" rtlCol="0">
            <a:noAutofit/>
          </a:bodyPr>
          <a:lstStyle/>
          <a:p>
            <a:pPr marL="12700" marR="38099">
              <a:lnSpc>
                <a:spcPts val="2085"/>
              </a:lnSpc>
              <a:spcBef>
                <a:spcPts val="104"/>
              </a:spcBef>
            </a:pPr>
            <a:endParaRPr sz="2000" dirty="0">
              <a:latin typeface="Consolas"/>
              <a:cs typeface="Consolas"/>
            </a:endParaRPr>
          </a:p>
        </p:txBody>
      </p:sp>
      <p:sp>
        <p:nvSpPr>
          <p:cNvPr id="8" name="object 2"/>
          <p:cNvSpPr txBox="1"/>
          <p:nvPr/>
        </p:nvSpPr>
        <p:spPr>
          <a:xfrm>
            <a:off x="228600" y="1273550"/>
            <a:ext cx="8684260" cy="4212850"/>
          </a:xfrm>
          <a:prstGeom prst="rect">
            <a:avLst/>
          </a:prstGeom>
        </p:spPr>
        <p:txBody>
          <a:bodyPr wrap="square" lIns="0" tIns="0" rIns="0" bIns="0" rtlCol="0">
            <a:noAutofit/>
          </a:bodyPr>
          <a:lstStyle/>
          <a:p>
            <a:pPr lvl="1"/>
            <a:endParaRPr lang="en-US" sz="1400" b="1"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sp>
        <p:nvSpPr>
          <p:cNvPr id="5" name="Rectangle 4">
            <a:extLst>
              <a:ext uri="{FF2B5EF4-FFF2-40B4-BE49-F238E27FC236}">
                <a16:creationId xmlns:a16="http://schemas.microsoft.com/office/drawing/2014/main" id="{749858B0-B818-4860-B93D-ABD31918131E}"/>
              </a:ext>
            </a:extLst>
          </p:cNvPr>
          <p:cNvSpPr/>
          <p:nvPr/>
        </p:nvSpPr>
        <p:spPr>
          <a:xfrm>
            <a:off x="228600" y="609600"/>
            <a:ext cx="8684260" cy="461665"/>
          </a:xfrm>
          <a:prstGeom prst="rect">
            <a:avLst/>
          </a:prstGeom>
        </p:spPr>
        <p:txBody>
          <a:bodyPr wrap="square">
            <a:spAutoFit/>
          </a:bodyPr>
          <a:lstStyle/>
          <a:p>
            <a:r>
              <a:rPr lang="en-US" sz="1200" dirty="0"/>
              <a:t>Name scopes allow you to group Operations into larger, named blocks. Then, when you launch your graph with </a:t>
            </a:r>
            <a:r>
              <a:rPr lang="en-US" sz="1200" dirty="0" err="1"/>
              <a:t>TensorBoard</a:t>
            </a:r>
            <a:r>
              <a:rPr lang="en-US" sz="1200" dirty="0"/>
              <a:t>, each name scope will encapsulate its own operations, making the visualization much more digestible</a:t>
            </a:r>
          </a:p>
        </p:txBody>
      </p:sp>
      <p:sp>
        <p:nvSpPr>
          <p:cNvPr id="10" name="Rectangle 9">
            <a:extLst>
              <a:ext uri="{FF2B5EF4-FFF2-40B4-BE49-F238E27FC236}">
                <a16:creationId xmlns:a16="http://schemas.microsoft.com/office/drawing/2014/main" id="{B2980614-929D-4C06-90D4-BBAD725112CF}"/>
              </a:ext>
            </a:extLst>
          </p:cNvPr>
          <p:cNvSpPr/>
          <p:nvPr/>
        </p:nvSpPr>
        <p:spPr>
          <a:xfrm>
            <a:off x="304800" y="5068669"/>
            <a:ext cx="4572000" cy="830997"/>
          </a:xfrm>
          <a:prstGeom prst="rect">
            <a:avLst/>
          </a:prstGeom>
        </p:spPr>
        <p:txBody>
          <a:bodyPr>
            <a:spAutoFit/>
          </a:bodyPr>
          <a:lstStyle/>
          <a:p>
            <a:r>
              <a:rPr lang="en-US" sz="1200" dirty="0"/>
              <a:t>Run:  Python NameScope.py</a:t>
            </a:r>
          </a:p>
          <a:p>
            <a:r>
              <a:rPr lang="en-US" sz="1200" dirty="0"/>
              <a:t>          </a:t>
            </a:r>
            <a:r>
              <a:rPr lang="en-US" sz="1200" dirty="0" err="1"/>
              <a:t>tensorboard</a:t>
            </a:r>
            <a:r>
              <a:rPr lang="en-US" sz="1200" dirty="0"/>
              <a:t> --</a:t>
            </a:r>
            <a:r>
              <a:rPr lang="en-US" sz="1200" dirty="0" err="1"/>
              <a:t>logdir</a:t>
            </a:r>
            <a:r>
              <a:rPr lang="en-US" sz="1200" dirty="0"/>
              <a:t>=</a:t>
            </a:r>
            <a:r>
              <a:rPr lang="en-US" sz="1200" dirty="0" err="1"/>
              <a:t>NameScope</a:t>
            </a:r>
            <a:endParaRPr lang="en-US" sz="1200" dirty="0"/>
          </a:p>
          <a:p>
            <a:endParaRPr lang="en-US" sz="1200" dirty="0"/>
          </a:p>
          <a:p>
            <a:r>
              <a:rPr lang="en-US" sz="1200" dirty="0"/>
              <a:t>or </a:t>
            </a:r>
            <a:r>
              <a:rPr lang="en-US" sz="1200" dirty="0" err="1"/>
              <a:t>tensorboard</a:t>
            </a:r>
            <a:r>
              <a:rPr lang="en-US" sz="1200" dirty="0"/>
              <a:t> --</a:t>
            </a:r>
            <a:r>
              <a:rPr lang="en-US" sz="1200" dirty="0" err="1"/>
              <a:t>logdir</a:t>
            </a:r>
            <a:r>
              <a:rPr lang="en-US" sz="1200" dirty="0"/>
              <a:t> .</a:t>
            </a:r>
          </a:p>
        </p:txBody>
      </p:sp>
      <p:pic>
        <p:nvPicPr>
          <p:cNvPr id="11" name="Picture 10">
            <a:extLst>
              <a:ext uri="{FF2B5EF4-FFF2-40B4-BE49-F238E27FC236}">
                <a16:creationId xmlns:a16="http://schemas.microsoft.com/office/drawing/2014/main" id="{B1A2C28C-EFA1-4A8C-8544-268829CBAD7A}"/>
              </a:ext>
            </a:extLst>
          </p:cNvPr>
          <p:cNvPicPr>
            <a:picLocks noChangeAspect="1"/>
          </p:cNvPicPr>
          <p:nvPr/>
        </p:nvPicPr>
        <p:blipFill>
          <a:blip r:embed="rId4"/>
          <a:stretch>
            <a:fillRect/>
          </a:stretch>
        </p:blipFill>
        <p:spPr>
          <a:xfrm>
            <a:off x="304800" y="1238779"/>
            <a:ext cx="8458200" cy="3601290"/>
          </a:xfrm>
          <a:prstGeom prst="rect">
            <a:avLst/>
          </a:prstGeom>
        </p:spPr>
      </p:pic>
    </p:spTree>
    <p:extLst>
      <p:ext uri="{BB962C8B-B14F-4D97-AF65-F5344CB8AC3E}">
        <p14:creationId xmlns:p14="http://schemas.microsoft.com/office/powerpoint/2010/main" val="184723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209550" y="152400"/>
            <a:ext cx="8703310" cy="1182802"/>
          </a:xfrm>
          <a:prstGeom prst="rect">
            <a:avLst/>
          </a:prstGeom>
        </p:spPr>
        <p:txBody>
          <a:bodyPr wrap="square" lIns="0" tIns="0" rIns="0" bIns="0" rtlCol="0">
            <a:noAutofit/>
          </a:bodyPr>
          <a:lstStyle/>
          <a:p>
            <a:pPr marL="116839">
              <a:lnSpc>
                <a:spcPts val="2555"/>
              </a:lnSpc>
              <a:spcBef>
                <a:spcPts val="127"/>
              </a:spcBef>
            </a:pPr>
            <a:r>
              <a:rPr lang="en-US" sz="2400" b="1" spc="4" dirty="0">
                <a:solidFill>
                  <a:srgbClr val="FFFFFF"/>
                </a:solidFill>
                <a:latin typeface="Arial"/>
                <a:cs typeface="Arial"/>
              </a:rPr>
              <a:t>Organize Graphs – Name Scope</a:t>
            </a:r>
            <a:endParaRPr sz="2400" dirty="0">
              <a:latin typeface="Arial"/>
              <a:cs typeface="Arial"/>
            </a:endParaRPr>
          </a:p>
        </p:txBody>
      </p:sp>
      <p:sp>
        <p:nvSpPr>
          <p:cNvPr id="4" name="object 4"/>
          <p:cNvSpPr txBox="1"/>
          <p:nvPr/>
        </p:nvSpPr>
        <p:spPr>
          <a:xfrm>
            <a:off x="6016623" y="1668925"/>
            <a:ext cx="34280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3" name="object 3"/>
          <p:cNvSpPr txBox="1"/>
          <p:nvPr/>
        </p:nvSpPr>
        <p:spPr>
          <a:xfrm>
            <a:off x="288923" y="2583325"/>
            <a:ext cx="6349950" cy="279399"/>
          </a:xfrm>
          <a:prstGeom prst="rect">
            <a:avLst/>
          </a:prstGeom>
        </p:spPr>
        <p:txBody>
          <a:bodyPr wrap="square" lIns="0" tIns="0" rIns="0" bIns="0" rtlCol="0">
            <a:noAutofit/>
          </a:bodyPr>
          <a:lstStyle/>
          <a:p>
            <a:pPr marL="12700">
              <a:lnSpc>
                <a:spcPts val="2085"/>
              </a:lnSpc>
              <a:spcBef>
                <a:spcPts val="104"/>
              </a:spcBef>
            </a:pPr>
            <a:endParaRPr sz="2000" dirty="0">
              <a:latin typeface="Consolas"/>
              <a:cs typeface="Consolas"/>
            </a:endParaRPr>
          </a:p>
        </p:txBody>
      </p:sp>
      <p:sp>
        <p:nvSpPr>
          <p:cNvPr id="2" name="object 2"/>
          <p:cNvSpPr txBox="1"/>
          <p:nvPr/>
        </p:nvSpPr>
        <p:spPr>
          <a:xfrm>
            <a:off x="288923" y="3192925"/>
            <a:ext cx="6908750" cy="584199"/>
          </a:xfrm>
          <a:prstGeom prst="rect">
            <a:avLst/>
          </a:prstGeom>
        </p:spPr>
        <p:txBody>
          <a:bodyPr wrap="square" lIns="0" tIns="0" rIns="0" bIns="0" rtlCol="0">
            <a:noAutofit/>
          </a:bodyPr>
          <a:lstStyle/>
          <a:p>
            <a:pPr marL="12700" marR="38099">
              <a:lnSpc>
                <a:spcPts val="2085"/>
              </a:lnSpc>
              <a:spcBef>
                <a:spcPts val="104"/>
              </a:spcBef>
            </a:pPr>
            <a:endParaRPr sz="2000" dirty="0">
              <a:latin typeface="Consolas"/>
              <a:cs typeface="Consolas"/>
            </a:endParaRPr>
          </a:p>
        </p:txBody>
      </p:sp>
      <p:sp>
        <p:nvSpPr>
          <p:cNvPr id="8" name="object 2"/>
          <p:cNvSpPr txBox="1"/>
          <p:nvPr/>
        </p:nvSpPr>
        <p:spPr>
          <a:xfrm>
            <a:off x="228600" y="892550"/>
            <a:ext cx="8684260" cy="5355850"/>
          </a:xfrm>
          <a:prstGeom prst="rect">
            <a:avLst/>
          </a:prstGeom>
        </p:spPr>
        <p:txBody>
          <a:bodyPr wrap="square" lIns="0" tIns="0" rIns="0" bIns="0" rtlCol="0">
            <a:noAutofit/>
          </a:bodyPr>
          <a:lstStyle/>
          <a:p>
            <a:pPr marL="285750" indent="-285750">
              <a:buFont typeface="Wingdings" panose="05000000000000000000" pitchFamily="2" charset="2"/>
              <a:buChar char="Ø"/>
            </a:pPr>
            <a:endParaRPr lang="en-US" dirty="0"/>
          </a:p>
        </p:txBody>
      </p:sp>
      <p:sp>
        <p:nvSpPr>
          <p:cNvPr id="9" name="object 2"/>
          <p:cNvSpPr txBox="1"/>
          <p:nvPr/>
        </p:nvSpPr>
        <p:spPr>
          <a:xfrm>
            <a:off x="228600" y="609600"/>
            <a:ext cx="8684260" cy="3104024"/>
          </a:xfrm>
          <a:prstGeom prst="rect">
            <a:avLst/>
          </a:prstGeom>
        </p:spPr>
        <p:txBody>
          <a:bodyPr wrap="square" lIns="0" tIns="0" rIns="0" bIns="0" rtlCol="0">
            <a:no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sz="2400" dirty="0">
              <a:latin typeface="Arial"/>
              <a:cs typeface="Aria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39338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48000"/>
            <a:ext cx="2771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419600" y="1859340"/>
            <a:ext cx="4572000" cy="2585323"/>
          </a:xfrm>
          <a:prstGeom prst="rect">
            <a:avLst/>
          </a:prstGeom>
        </p:spPr>
        <p:txBody>
          <a:bodyPr>
            <a:spAutoFit/>
          </a:bodyPr>
          <a:lstStyle/>
          <a:p>
            <a:pPr marL="285750" indent="-285750">
              <a:buFont typeface="Wingdings" panose="05000000000000000000" pitchFamily="2" charset="2"/>
              <a:buChar char="Ø"/>
            </a:pPr>
            <a:r>
              <a:rPr lang="en-US" sz="1600" dirty="0"/>
              <a:t>You’ll notice that the add and multiply Operations we added to the graph aren’t immediately visible. Instead, we see their enclosing name scopes. You can expand the name scope boxes by clicking on the plus + icon in their upper right corner.</a:t>
            </a:r>
          </a:p>
          <a:p>
            <a:pPr marL="285750" indent="-285750">
              <a:buFont typeface="Wingdings" panose="05000000000000000000" pitchFamily="2" charset="2"/>
              <a:buChar char="Ø"/>
            </a:pPr>
            <a:r>
              <a:rPr lang="en-US" sz="1600" dirty="0"/>
              <a:t>Inside of each scope, you’ll see the individual Operations you’ve added to the graph.</a:t>
            </a:r>
          </a:p>
          <a:p>
            <a:pPr marL="285750" indent="-285750">
              <a:buFont typeface="Wingdings" panose="05000000000000000000" pitchFamily="2" charset="2"/>
              <a:buChar char="Ø"/>
            </a:pPr>
            <a:r>
              <a:rPr lang="en-US" sz="1600" dirty="0"/>
              <a:t>When we visit </a:t>
            </a:r>
            <a:r>
              <a:rPr lang="en-US" sz="1600" dirty="0" err="1"/>
              <a:t>TensorBoard</a:t>
            </a:r>
            <a:r>
              <a:rPr lang="en-US" sz="1600" dirty="0"/>
              <a:t> Transformations shows first.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24033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2277</TotalTime>
  <Words>770</Words>
  <Application>Microsoft Office PowerPoint</Application>
  <PresentationFormat>On-screen Show (4:3)</PresentationFormat>
  <Paragraphs>99</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dell-m6600</cp:lastModifiedBy>
  <cp:revision>780</cp:revision>
  <dcterms:modified xsi:type="dcterms:W3CDTF">2017-11-12T16:01:40Z</dcterms:modified>
</cp:coreProperties>
</file>