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4"/>
  </p:notesMasterIdLst>
  <p:sldIdLst>
    <p:sldId id="257" r:id="rId2"/>
    <p:sldId id="258" r:id="rId3"/>
    <p:sldId id="261" r:id="rId4"/>
    <p:sldId id="333" r:id="rId5"/>
    <p:sldId id="301" r:id="rId6"/>
    <p:sldId id="312" r:id="rId7"/>
    <p:sldId id="311" r:id="rId8"/>
    <p:sldId id="296" r:id="rId9"/>
    <p:sldId id="297" r:id="rId10"/>
    <p:sldId id="308" r:id="rId11"/>
    <p:sldId id="309" r:id="rId12"/>
    <p:sldId id="313" r:id="rId13"/>
    <p:sldId id="314" r:id="rId14"/>
    <p:sldId id="315" r:id="rId15"/>
    <p:sldId id="316" r:id="rId16"/>
    <p:sldId id="317" r:id="rId17"/>
    <p:sldId id="320" r:id="rId18"/>
    <p:sldId id="319" r:id="rId19"/>
    <p:sldId id="318" r:id="rId20"/>
    <p:sldId id="262" r:id="rId21"/>
    <p:sldId id="331" r:id="rId22"/>
    <p:sldId id="3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0013"/>
  </p:normalViewPr>
  <p:slideViewPr>
    <p:cSldViewPr snapToGrid="0" snapToObjects="1" showGuides="1">
      <p:cViewPr varScale="1">
        <p:scale>
          <a:sx n="117" d="100"/>
          <a:sy n="11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85AEF-7C19-C44B-AC2E-2EB99C16C71D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A77D-B1C3-7C44-941B-3A8BDB81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figure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A77D-B1C3-7C44-941B-3A8BDB817C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figure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A77D-B1C3-7C44-941B-3A8BDB817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figure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A77D-B1C3-7C44-941B-3A8BDB817C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Karla" charset="0"/>
                <a:ea typeface="Karla" charset="0"/>
                <a:cs typeface="Karla" charset="0"/>
              </a:rPr>
              <a:t>[ADD interpretation and ONE HOT ENCODING]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A77D-B1C3-7C44-941B-3A8BDB817C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S-109A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S109A,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S109A,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S109A,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S109A,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390E-0316-D849-B51F-440BEE8326B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FA71-FF0E-5642-A8C1-43EFE889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/>
              <a:t>#4a: </a:t>
            </a:r>
            <a:r>
              <a:rPr lang="en-US" dirty="0"/>
              <a:t>Multi Linear Regression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07227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Qualitative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54898"/>
            <a:ext cx="10327008" cy="2111143"/>
          </a:xfrm>
        </p:spPr>
        <p:txBody>
          <a:bodyPr/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So far, we have assumed that all variables are quantitative. But in practice,  often some predictors are </a:t>
            </a:r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qualitative</a:t>
            </a:r>
            <a:r>
              <a:rPr lang="en-US" sz="2400" dirty="0"/>
              <a:t>. 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  The Credit data set contains information about balance, age, cards, education, income, limit , and rating for a number of potential customers.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47381"/>
              </p:ext>
            </p:extLst>
          </p:nvPr>
        </p:nvGraphicFramePr>
        <p:xfrm>
          <a:off x="833415" y="3459992"/>
          <a:ext cx="10168183" cy="24066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8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017"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Cards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tx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accent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Gender</a:t>
                      </a:r>
                      <a:endParaRPr sz="1600" b="1" i="0" kern="1200" dirty="0">
                        <a:solidFill>
                          <a:schemeClr val="accent2"/>
                        </a:solidFill>
                        <a:effectLst/>
                        <a:latin typeface="Karla" charset="0"/>
                        <a:ea typeface="Karla" charset="0"/>
                        <a:cs typeface="Karl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accent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accent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solidFill>
                            <a:schemeClr val="accent2"/>
                          </a:solidFill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Ethnicity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 b="1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Balance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13"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14.890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Caucasian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40"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6645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903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104.59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580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96"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148.92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9504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964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86"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55.882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Caucasian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 i="0" dirty="0">
                          <a:effectLst/>
                          <a:latin typeface="Karla" charset="0"/>
                          <a:ea typeface="Karla" charset="0"/>
                          <a:cs typeface="Karla" charset="0"/>
                        </a:rPr>
                        <a:t>331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1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Qualitative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54898"/>
            <a:ext cx="10327008" cy="2111143"/>
          </a:xfrm>
        </p:spPr>
        <p:txBody>
          <a:bodyPr/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If the predictor takes only two values, then we create an </a:t>
            </a:r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indicator</a:t>
            </a:r>
            <a:r>
              <a:rPr lang="en-US" sz="2400" dirty="0">
                <a:latin typeface="Karla" charset="0"/>
                <a:ea typeface="Karla" charset="0"/>
                <a:cs typeface="Karla" charset="0"/>
              </a:rPr>
              <a:t> or </a:t>
            </a:r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dummy variable </a:t>
            </a:r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that takes on two possible numerical values.</a:t>
            </a:r>
          </a:p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For example for the gender, we create a new variable:</a:t>
            </a:r>
          </a:p>
          <a:p>
            <a:endParaRPr lang="en-US" sz="2400" dirty="0"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latin typeface="Karla" charset="0"/>
              <a:ea typeface="Karla" charset="0"/>
              <a:cs typeface="Karla" charset="0"/>
            </a:endParaRPr>
          </a:p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We then use this variable as a predictor in the regression equation. </a:t>
            </a:r>
          </a:p>
          <a:p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739825"/>
            <a:ext cx="5283200" cy="883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4409008"/>
            <a:ext cx="967232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9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Qualitative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54898"/>
                <a:ext cx="10327008" cy="2111143"/>
              </a:xfrm>
            </p:spPr>
            <p:txBody>
              <a:bodyPr/>
              <a:lstStyle/>
              <a:p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Question: </a:t>
                </a:r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What is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? </a:t>
                </a:r>
              </a:p>
              <a:p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54898"/>
                <a:ext cx="10327008" cy="2111143"/>
              </a:xfrm>
              <a:blipFill rotWithShape="0">
                <a:blip r:embed="rId2"/>
                <a:stretch>
                  <a:fillRect l="-945" t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3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Qualitative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54898"/>
                <a:ext cx="10327008" cy="2111143"/>
              </a:xfrm>
            </p:spPr>
            <p:txBody>
              <a:bodyPr/>
              <a:lstStyle/>
              <a:p>
                <a:r>
                  <a:rPr lang="en-US" sz="2400" b="1" dirty="0">
                    <a:latin typeface="Karla" charset="0"/>
                    <a:ea typeface="Karla" charset="0"/>
                    <a:cs typeface="Karla" charset="0"/>
                  </a:rPr>
                  <a:t>Question: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What is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? </a:t>
                </a:r>
              </a:p>
              <a:p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is the average credit card balance among males, 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charset="0"/>
                        <a:ea typeface="Karla" charset="0"/>
                        <a:cs typeface="Karla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is the average credit card balance among females, 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>
                    <a:ea typeface="Karla" charset="0"/>
                    <a:cs typeface="Karla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the average difference in credit card balance between females and males.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n-US" sz="2400" b="1" dirty="0">
                    <a:solidFill>
                      <a:schemeClr val="accent2"/>
                    </a:solidFill>
                    <a:latin typeface="Karla" charset="0"/>
                    <a:ea typeface="Karla" charset="0"/>
                    <a:cs typeface="Karla" charset="0"/>
                  </a:rPr>
                  <a:t>Exercise: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2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for the Credit data. 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			You should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$509,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$19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54898"/>
                <a:ext cx="10327008" cy="2111143"/>
              </a:xfrm>
              <a:blipFill rotWithShape="0">
                <a:blip r:embed="rId2"/>
                <a:stretch>
                  <a:fillRect l="-945" t="-2305" r="-59" b="-132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8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More than two levels: One 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54898"/>
            <a:ext cx="10653735" cy="21111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Often, the qualitative predictor takes more than two values (e.g. ethnicity in the credit data).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 this situation, a single dummy variable cannot represent all possible values.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We create additional dummy variable as:  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5162550"/>
            <a:ext cx="6705600" cy="88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0" y="3898065"/>
            <a:ext cx="597408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9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193671"/>
            <a:ext cx="11493416" cy="767276"/>
          </a:xfrm>
        </p:spPr>
        <p:txBody>
          <a:bodyPr/>
          <a:lstStyle/>
          <a:p>
            <a:r>
              <a:rPr lang="en-US" dirty="0"/>
              <a:t>More than two levels: One </a:t>
            </a:r>
            <a:r>
              <a:rPr lang="en-US"/>
              <a:t>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54898"/>
            <a:ext cx="10327008" cy="2111143"/>
          </a:xfrm>
        </p:spPr>
        <p:txBody>
          <a:bodyPr/>
          <a:lstStyle/>
          <a:p>
            <a:r>
              <a:rPr lang="en-US" dirty="0">
                <a:latin typeface="Karla" charset="0"/>
                <a:ea typeface="Karla" charset="0"/>
                <a:cs typeface="Karla" charset="0"/>
              </a:rPr>
              <a:t>We then use these variables as predictors, the regression equation becomes:</a:t>
            </a: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r>
              <a:rPr lang="en-US" dirty="0">
                <a:latin typeface="Karla" charset="0"/>
                <a:ea typeface="Karla" charset="0"/>
                <a:cs typeface="Karla" charset="0"/>
              </a:rPr>
              <a:t>Again the interpretation  </a:t>
            </a: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5" y="1989151"/>
            <a:ext cx="1063244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In the Advertising data, we assumed that the effect on sales of increasing one advertising medium is independent of the amount spent on the other media.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assume linear model then the average effect on sales of a one-unit increase in TV is always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regardless of the amount spent on radio.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Synergy effect </a:t>
                </a:r>
                <a:r>
                  <a:rPr lang="en-US" sz="2400" dirty="0"/>
                  <a:t>or</a:t>
                </a:r>
                <a:r>
                  <a:rPr lang="en-US" sz="2400" b="1" dirty="0"/>
                  <a:t> interaction effect </a:t>
                </a:r>
                <a:r>
                  <a:rPr lang="en-US" sz="2400" dirty="0"/>
                  <a:t>states that when an increase on the radio budget affects the effectiveness of the TV spending on sales.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5" t="-2305" r="-1299" b="-80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change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To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9" y="3750112"/>
            <a:ext cx="6024880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19" y="1974249"/>
            <a:ext cx="4287520" cy="335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63640" y="3589020"/>
            <a:ext cx="139446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71" y="4937760"/>
            <a:ext cx="10327008" cy="1599950"/>
          </a:xfrm>
        </p:spPr>
        <p:txBody>
          <a:bodyPr/>
          <a:lstStyle/>
          <a:p>
            <a:r>
              <a:rPr lang="en-US" dirty="0"/>
              <a:t>What does it mean? 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5" y="422910"/>
            <a:ext cx="11211399" cy="49828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predictors predictors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lot predictors!  </a:t>
            </a:r>
          </a:p>
          <a:p>
            <a:r>
              <a:rPr lang="en-US" dirty="0"/>
              <a:t>Is it a problem? </a:t>
            </a:r>
          </a:p>
          <a:p>
            <a:r>
              <a:rPr lang="en-US" dirty="0"/>
              <a:t>	Yes: Computational Cost</a:t>
            </a:r>
          </a:p>
          <a:p>
            <a:r>
              <a:rPr lang="en-US" dirty="0"/>
              <a:t>	Yes: Overfitting </a:t>
            </a:r>
          </a:p>
          <a:p>
            <a:endParaRPr lang="en-US" dirty="0"/>
          </a:p>
          <a:p>
            <a:r>
              <a:rPr lang="en-US" dirty="0"/>
              <a:t>Wait there is more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9"/>
            <a:ext cx="4940368" cy="4377220"/>
          </a:xfrm>
          <a:noFill/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/>
              <a:t>Models: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Multi-regression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Interaction terms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Polynomial regression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</a:t>
            </a:r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6297" y="1177756"/>
            <a:ext cx="5018746" cy="4377223"/>
          </a:xfrm>
          <a:prstGeom prst="rect">
            <a:avLst/>
          </a:prstGeom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dirty="0"/>
              <a:t>Methods and concepts: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Bootstrap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Standard Errors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Hypothesis Testing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Confidence Intervals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One hot encoding</a:t>
            </a:r>
          </a:p>
          <a:p>
            <a:pPr lvl="1"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7170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simplest non-linear model we can consider, for a response </a:t>
                </a:r>
                <a:r>
                  <a:rPr lang="en-US" sz="2400" i="1" dirty="0"/>
                  <a:t>Y</a:t>
                </a:r>
                <a:r>
                  <a:rPr lang="en-US" sz="2400" dirty="0"/>
                  <a:t> and a predictor </a:t>
                </a:r>
                <a:r>
                  <a:rPr lang="en-US" sz="2400" i="1" dirty="0"/>
                  <a:t>X</a:t>
                </a:r>
                <a:r>
                  <a:rPr lang="en-US" sz="2400" dirty="0"/>
                  <a:t>, is a polynomial model of degree </a:t>
                </a:r>
                <a:r>
                  <a:rPr lang="en-US" sz="2400" i="1" dirty="0"/>
                  <a:t>M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Just as in the case of linear regression with cross terms, polynomial regression is a special case of linear regression - we treat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as a separate predictor. Thus, we can write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5" t="-2305" b="-42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233329"/>
            <a:ext cx="6299200" cy="41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215956"/>
            <a:ext cx="10248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985" y="1177757"/>
            <a:ext cx="10327008" cy="2111143"/>
          </a:xfrm>
        </p:spPr>
        <p:txBody>
          <a:bodyPr/>
          <a:lstStyle/>
          <a:p>
            <a:r>
              <a:rPr lang="en-US" dirty="0"/>
              <a:t>Again, minimizing the MSE using vector calculus yields,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89" y="2226376"/>
            <a:ext cx="635000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02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/>
              <a:t>vs. Predictor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171125" y="3168091"/>
          <a:ext cx="576906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2060"/>
                          </a:solidFill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newspaper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sales</a:t>
                      </a:r>
                      <a:endParaRPr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10.4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12.9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6248" y="141556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217562" y="1359195"/>
            <a:ext cx="2312895" cy="1470212"/>
          </a:xfrm>
          <a:prstGeom prst="wedgeRoundRectCallout">
            <a:avLst>
              <a:gd name="adj1" fmla="val -36037"/>
              <a:gd name="adj2" fmla="val 69309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38121" y="1461024"/>
            <a:ext cx="2271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Karla" charset="0"/>
                <a:ea typeface="Karla" charset="0"/>
                <a:cs typeface="Karla" charset="0"/>
              </a:rPr>
              <a:t>Y</a:t>
            </a: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outcome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response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variable</a:t>
            </a: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dependent variable</a:t>
            </a: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1720969" y="1340843"/>
            <a:ext cx="2313901" cy="1470212"/>
          </a:xfrm>
          <a:prstGeom prst="wedgeRoundRectCallout">
            <a:avLst>
              <a:gd name="adj1" fmla="val -53797"/>
              <a:gd name="adj2" fmla="val 70007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16520" y="1433208"/>
            <a:ext cx="1322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Karla" charset="0"/>
                <a:ea typeface="Karla" charset="0"/>
                <a:cs typeface="Karla" charset="0"/>
              </a:rPr>
              <a:t>X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predictors</a:t>
            </a: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features</a:t>
            </a: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covariates</a:t>
            </a: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5372964" y="3333750"/>
            <a:ext cx="368193" cy="47718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169" y="595042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p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predictors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606722" y="3589362"/>
            <a:ext cx="327547" cy="170597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59970" y="4180737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>
                <a:latin typeface="Karla" charset="0"/>
                <a:ea typeface="Karla" charset="0"/>
                <a:cs typeface="Karla" charset="0"/>
              </a:rPr>
              <a:t>n</a:t>
            </a:r>
            <a:r>
              <a:rPr lang="en-US" sz="2800">
                <a:latin typeface="Karla" charset="0"/>
                <a:ea typeface="Karla" charset="0"/>
                <a:cs typeface="Karla" charset="0"/>
              </a:rPr>
              <a:t>  observations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9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In practice, it is unlikely that any response variable Y depends solely on one predictor </a:t>
                </a:r>
                <a:r>
                  <a:rPr 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x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 Rather, we expect that is a function of multiple predictors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𝐽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Using the notation we introduced last lecture, 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𝐽</m:t>
                        </m:r>
                      </m:sub>
                    </m:sSub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𝑛𝑗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In this case, we can still assume a simple form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𝑓</m:t>
                    </m:r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-a multilinear form:</a:t>
                </a: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, has the form</a:t>
                </a: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5" t="-2305" b="-98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4233811"/>
            <a:ext cx="8641080" cy="328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79" y="5505112"/>
            <a:ext cx="8641080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Again, to fit this model means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2400" dirty="0"/>
                  <a:t>we minimize a loss function; we will again choose the MSE as our loss function.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Given a set of observations, </a:t>
                </a:r>
                <a:endParaRPr lang="en-US" sz="2400" dirty="0">
                  <a:latin typeface="Cambria Math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latin typeface="Cambria Math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data and the model can be expressed in vector notation, </a:t>
                </a: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latin typeface="Cambria Math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latin typeface="Cambria Math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latin typeface="Cambria Math" charset="0"/>
                </a:endParaRPr>
              </a:p>
              <a:p>
                <a:endParaRPr lang="en-US" sz="2400" i="1" dirty="0">
                  <a:latin typeface="Cambria Math" charset="0"/>
                </a:endParaRPr>
              </a:p>
              <a:p>
                <a:endParaRPr lang="en-US" sz="2400" i="1" dirty="0">
                  <a:latin typeface="Cambria Math" charset="0"/>
                </a:endParaRPr>
              </a:p>
              <a:p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5" t="-865" b="-4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29" y="2806757"/>
            <a:ext cx="6858000" cy="38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395" y="4328672"/>
            <a:ext cx="968121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model takes a simple algebraic form: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Thus, the MSE can be expressed in vector notation 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Minimizing the MSE using vector calculus yields,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2023779"/>
            <a:ext cx="1940560" cy="335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40" y="3383082"/>
            <a:ext cx="4033520" cy="751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0" y="5066030"/>
            <a:ext cx="635000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Significant Predictors: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957999"/>
              </a:xfrm>
            </p:spPr>
            <p:txBody>
              <a:bodyPr/>
              <a:lstStyle/>
              <a:p>
                <a:r>
                  <a:rPr lang="en-US" sz="2400" dirty="0"/>
                  <a:t>For checking the significance of linear regression coefficients:</a:t>
                </a:r>
              </a:p>
              <a:p>
                <a:endParaRPr lang="en-US" sz="2400" dirty="0"/>
              </a:p>
              <a:p>
                <a:pPr marL="574675" indent="-222250">
                  <a:buFont typeface="+mj-lt"/>
                  <a:buAutoNum type="arabicPeriod"/>
                </a:pPr>
                <a:r>
                  <a:rPr lang="en-US" sz="2400" dirty="0"/>
                  <a:t>we set up our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marL="574675" indent="-222250">
                  <a:buFont typeface="+mj-lt"/>
                  <a:buAutoNum type="arabicPeriod"/>
                </a:pPr>
                <a:endParaRPr lang="en-US" sz="2400" dirty="0"/>
              </a:p>
              <a:p>
                <a:pPr marL="574675" indent="-222250">
                  <a:buFont typeface="+mj-lt"/>
                  <a:buAutoNum type="arabicPeriod"/>
                </a:pPr>
                <a:endParaRPr lang="en-US" sz="2400" dirty="0"/>
              </a:p>
              <a:p>
                <a:pPr marL="574675" indent="-222250">
                  <a:buFont typeface="+mj-lt"/>
                  <a:buAutoNum type="arabicPeriod"/>
                </a:pPr>
                <a:endParaRPr lang="en-US" sz="2400" dirty="0"/>
              </a:p>
              <a:p>
                <a:pPr marL="574675" indent="-222250">
                  <a:buFont typeface="+mj-lt"/>
                  <a:buAutoNum type="arabicPeriod"/>
                </a:pPr>
                <a:endParaRPr lang="en-US" sz="2400" dirty="0"/>
              </a:p>
              <a:p>
                <a:pPr marL="574675" indent="-222250">
                  <a:buFont typeface="+mj-lt"/>
                  <a:buAutoNum type="arabicPeriod"/>
                </a:pPr>
                <a:r>
                  <a:rPr lang="en-US" sz="2400" dirty="0"/>
                  <a:t> we choose the </a:t>
                </a:r>
                <a:r>
                  <a:rPr lang="en-US" sz="2400" i="1" dirty="0"/>
                  <a:t>F</a:t>
                </a:r>
                <a:r>
                  <a:rPr lang="en-US" sz="2400" dirty="0"/>
                  <a:t>-stat to evaluate the null hypothesis, </a:t>
                </a:r>
              </a:p>
              <a:p>
                <a:pPr marL="574675" indent="-2222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957999"/>
              </a:xfrm>
              <a:blipFill rotWithShape="0">
                <a:blip r:embed="rId2"/>
                <a:stretch>
                  <a:fillRect l="-945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34" y="2841305"/>
            <a:ext cx="8930640" cy="93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79" y="5023012"/>
            <a:ext cx="4145280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Significant Predictors: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72608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we can compute the </a:t>
                </a:r>
                <a:r>
                  <a:rPr lang="en-US" sz="2400" i="1" dirty="0"/>
                  <a:t>F-</a:t>
                </a:r>
                <a:r>
                  <a:rPr lang="en-US" sz="2400" dirty="0"/>
                  <a:t>stat for linear regression models by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𝐹</m:t>
                    </m:r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we consider this evidence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𝐹</m:t>
                    </m:r>
                    <m:r>
                      <a:rPr lang="en-US" sz="2400" b="0" i="1" smtClean="0">
                        <a:latin typeface="Cambria Math" charset="0"/>
                      </a:rPr>
                      <m:t>&gt;</m:t>
                    </m:r>
                    <m:r>
                      <a:rPr lang="en-US" sz="2400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400" dirty="0"/>
                  <a:t>, we consider this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726085"/>
              </a:xfrm>
              <a:blipFill rotWithShape="0">
                <a:blip r:embed="rId2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6" y="2295694"/>
            <a:ext cx="8987790" cy="8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8466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1a_Introduction" id="{E808CF5C-4825-5C4B-8B6D-A7F4AD58E196}" vid="{84C9A785-A316-7F43-A8E4-06811AA617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LectureTemplate</Template>
  <TotalTime>8566</TotalTime>
  <Words>812</Words>
  <Application>Microsoft Macintosh PowerPoint</Application>
  <PresentationFormat>Widescreen</PresentationFormat>
  <Paragraphs>249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Karla</vt:lpstr>
      <vt:lpstr>GEC_template</vt:lpstr>
      <vt:lpstr>Lecture #4a: Multi Linear Regression and Polynomial Regression</vt:lpstr>
      <vt:lpstr>Outline </vt:lpstr>
      <vt:lpstr>Multiple Linear Regression</vt:lpstr>
      <vt:lpstr>Response vs. Predictor Variables</vt:lpstr>
      <vt:lpstr>Multilinear Models</vt:lpstr>
      <vt:lpstr>Multiple Linear Regression</vt:lpstr>
      <vt:lpstr>Multiple Linear Regression</vt:lpstr>
      <vt:lpstr>Finding Significant Predictors: Hypothesis Testing</vt:lpstr>
      <vt:lpstr>Finding Significant Predictors: Hypothesis Testing</vt:lpstr>
      <vt:lpstr>Qualitative Predictors</vt:lpstr>
      <vt:lpstr>Qualitative Predictors</vt:lpstr>
      <vt:lpstr>Qualitative Predictors</vt:lpstr>
      <vt:lpstr>Qualitative Predictors</vt:lpstr>
      <vt:lpstr>More than two levels: One hot encoding</vt:lpstr>
      <vt:lpstr>More than two levels: One hot encoding</vt:lpstr>
      <vt:lpstr>Beyond linearity</vt:lpstr>
      <vt:lpstr>Beyond linearity</vt:lpstr>
      <vt:lpstr>PowerPoint Presentation</vt:lpstr>
      <vt:lpstr>Predictors predictors predictors</vt:lpstr>
      <vt:lpstr>Polynomial Regression</vt:lpstr>
      <vt:lpstr>Polynomial Regression</vt:lpstr>
      <vt:lpstr>Polynomial Regression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#2: Multi Linear Regression and Polynomial Regression</dc:title>
  <dc:creator>Microsoft Office User</dc:creator>
  <cp:lastModifiedBy>Protopapas, Pavlos</cp:lastModifiedBy>
  <cp:revision>129</cp:revision>
  <cp:lastPrinted>2018-05-25T23:36:46Z</cp:lastPrinted>
  <dcterms:created xsi:type="dcterms:W3CDTF">2018-05-08T02:20:13Z</dcterms:created>
  <dcterms:modified xsi:type="dcterms:W3CDTF">2018-07-09T13:10:17Z</dcterms:modified>
</cp:coreProperties>
</file>