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Montserrat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Canva Sans Italic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pp.powerbi.com/view?r=eyJrIjoiYmZhY2NkZDktMjM0Ni00MWE1LWE3OTMtMWUxMmFkOTgwZDE4IiwidCI6ImM2ZTU0OWIzLTVmNDUtNDAzMi1hYWU5LWQ0MjQ0ZGM1YjJjNCJ9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8.png" Type="http://schemas.openxmlformats.org/officeDocument/2006/relationships/image"/><Relationship Id="rId4" Target="../media/image29.gif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89642" y="5806843"/>
            <a:ext cx="2554247" cy="4304911"/>
          </a:xfrm>
          <a:custGeom>
            <a:avLst/>
            <a:gdLst/>
            <a:ahLst/>
            <a:cxnLst/>
            <a:rect r="r" b="b" t="t" l="l"/>
            <a:pathLst>
              <a:path h="4304911" w="2554247">
                <a:moveTo>
                  <a:pt x="0" y="0"/>
                </a:moveTo>
                <a:lnTo>
                  <a:pt x="2554248" y="0"/>
                </a:lnTo>
                <a:lnTo>
                  <a:pt x="2554248" y="4304911"/>
                </a:lnTo>
                <a:lnTo>
                  <a:pt x="0" y="430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67131" y="1998398"/>
            <a:ext cx="1386975" cy="1386975"/>
          </a:xfrm>
          <a:custGeom>
            <a:avLst/>
            <a:gdLst/>
            <a:ahLst/>
            <a:cxnLst/>
            <a:rect r="r" b="b" t="t" l="l"/>
            <a:pathLst>
              <a:path h="1386975" w="1386975">
                <a:moveTo>
                  <a:pt x="0" y="0"/>
                </a:moveTo>
                <a:lnTo>
                  <a:pt x="1386976" y="0"/>
                </a:lnTo>
                <a:lnTo>
                  <a:pt x="1386976" y="1386975"/>
                </a:lnTo>
                <a:lnTo>
                  <a:pt x="0" y="138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908990"/>
            <a:ext cx="11912510" cy="258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395"/>
              </a:lnSpc>
            </a:pPr>
            <a:r>
              <a:rPr lang="en-US" sz="7425" b="true">
                <a:solidFill>
                  <a:srgbClr val="8282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5G Rollout Impact </a:t>
            </a:r>
          </a:p>
          <a:p>
            <a:pPr algn="r">
              <a:lnSpc>
                <a:spcPts val="10395"/>
              </a:lnSpc>
              <a:spcBef>
                <a:spcPct val="0"/>
              </a:spcBef>
            </a:pPr>
            <a:r>
              <a:rPr lang="en-US" b="true" sz="7425">
                <a:solidFill>
                  <a:srgbClr val="8282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WaveCon 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7131" y="7902149"/>
            <a:ext cx="7173539" cy="5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Presented by Karan Bharale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821" y="636933"/>
            <a:ext cx="17177026" cy="8995198"/>
            <a:chOff x="0" y="0"/>
            <a:chExt cx="4523990" cy="236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3990" cy="2369106"/>
            </a:xfrm>
            <a:custGeom>
              <a:avLst/>
              <a:gdLst/>
              <a:ahLst/>
              <a:cxnLst/>
              <a:rect r="r" b="b" t="t" l="l"/>
              <a:pathLst>
                <a:path h="2369106" w="4523990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56791" y="1634370"/>
            <a:ext cx="13709087" cy="89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8"/>
              </a:lnSpc>
            </a:pPr>
            <a:r>
              <a:rPr lang="en-US" sz="527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 and Strategic Actions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82661"/>
            <a:ext cx="16230600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478" indent="-325739" lvl="1">
              <a:lnSpc>
                <a:spcPts val="3620"/>
              </a:lnSpc>
              <a:buFont typeface="Arial"/>
              <a:buChar char="•"/>
            </a:pPr>
            <a:r>
              <a:rPr lang="en-US" sz="3017" i="true">
                <a:solidFill>
                  <a:srgbClr val="5656B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Promote High-Performing Plans:</a:t>
            </a:r>
            <a:r>
              <a:rPr lang="en-US" sz="30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Focus marketing efforts on plans like P1, which have shown strong revenue growth post-5G launch.</a:t>
            </a:r>
          </a:p>
          <a:p>
            <a:pPr algn="just">
              <a:lnSpc>
                <a:spcPts val="3620"/>
              </a:lnSpc>
            </a:pPr>
          </a:p>
          <a:p>
            <a:pPr algn="just" marL="651478" indent="-325739" lvl="1">
              <a:lnSpc>
                <a:spcPts val="3620"/>
              </a:lnSpc>
              <a:buFont typeface="Arial"/>
              <a:buChar char="•"/>
            </a:pPr>
            <a:r>
              <a:rPr lang="en-US" sz="3017" i="true">
                <a:solidFill>
                  <a:srgbClr val="5656B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Discontinue Un</a:t>
            </a:r>
            <a:r>
              <a:rPr lang="en-US" sz="3017" i="true">
                <a:solidFill>
                  <a:srgbClr val="5656B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derperforming Plans: </a:t>
            </a:r>
            <a:r>
              <a:rPr lang="en-US" sz="30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discontinuing Plan P7 and other low-revenue plans to optimize profitability.</a:t>
            </a:r>
          </a:p>
          <a:p>
            <a:pPr algn="just">
              <a:lnSpc>
                <a:spcPts val="3620"/>
              </a:lnSpc>
            </a:pPr>
          </a:p>
          <a:p>
            <a:pPr algn="just" marL="651478" indent="-325739" lvl="1">
              <a:lnSpc>
                <a:spcPts val="3620"/>
              </a:lnSpc>
              <a:buFont typeface="Arial"/>
              <a:buChar char="•"/>
            </a:pPr>
            <a:r>
              <a:rPr lang="en-US" sz="3017">
                <a:solidFill>
                  <a:srgbClr val="5656BF"/>
                </a:solidFill>
                <a:latin typeface="Canva Sans"/>
                <a:ea typeface="Canva Sans"/>
                <a:cs typeface="Canva Sans"/>
                <a:sym typeface="Canva Sans"/>
              </a:rPr>
              <a:t>Revise Data Limits:</a:t>
            </a:r>
            <a:r>
              <a:rPr lang="en-US" sz="30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Upgrade data limits for discontinued and underperforming plans to better align with 5G user needs.</a:t>
            </a:r>
          </a:p>
          <a:p>
            <a:pPr algn="just">
              <a:lnSpc>
                <a:spcPts val="3620"/>
              </a:lnSpc>
            </a:pPr>
          </a:p>
          <a:p>
            <a:pPr algn="just" marL="651478" indent="-325739" lvl="1">
              <a:lnSpc>
                <a:spcPts val="3620"/>
              </a:lnSpc>
              <a:buFont typeface="Arial"/>
              <a:buChar char="•"/>
            </a:pPr>
            <a:r>
              <a:rPr lang="en-US" sz="3017" i="true">
                <a:solidFill>
                  <a:srgbClr val="5656B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Improve Customer Retention:</a:t>
            </a:r>
            <a:r>
              <a:rPr lang="en-US" sz="30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Address the increase in unsubscribed users by enhancing customer support and offering more competitive data plans.</a:t>
            </a:r>
          </a:p>
          <a:p>
            <a:pPr algn="just">
              <a:lnSpc>
                <a:spcPts val="3620"/>
              </a:lnSpc>
            </a:pPr>
          </a:p>
          <a:p>
            <a:pPr algn="just" marL="651478" indent="-325739" lvl="1">
              <a:lnSpc>
                <a:spcPts val="3620"/>
              </a:lnSpc>
              <a:buFont typeface="Arial"/>
              <a:buChar char="•"/>
            </a:pPr>
            <a:r>
              <a:rPr lang="en-US" sz="3017" i="true">
                <a:solidFill>
                  <a:srgbClr val="5656B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Leverage Growth Cities:</a:t>
            </a:r>
            <a:r>
              <a:rPr lang="en-US" sz="30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Capitalize on cities like Pune, Lucknow, and Chennai, where active user growth remains positive after the 5G launch.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53948" y="1028700"/>
            <a:ext cx="1805352" cy="1805352"/>
          </a:xfrm>
          <a:custGeom>
            <a:avLst/>
            <a:gdLst/>
            <a:ahLst/>
            <a:cxnLst/>
            <a:rect r="r" b="b" t="t" l="l"/>
            <a:pathLst>
              <a:path h="1805352" w="1805352">
                <a:moveTo>
                  <a:pt x="0" y="0"/>
                </a:moveTo>
                <a:lnTo>
                  <a:pt x="1805352" y="0"/>
                </a:lnTo>
                <a:lnTo>
                  <a:pt x="1805352" y="1805352"/>
                </a:lnTo>
                <a:lnTo>
                  <a:pt x="0" y="180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98505" y="6457209"/>
            <a:ext cx="2517561" cy="2517561"/>
          </a:xfrm>
          <a:custGeom>
            <a:avLst/>
            <a:gdLst/>
            <a:ahLst/>
            <a:cxnLst/>
            <a:rect r="r" b="b" t="t" l="l"/>
            <a:pathLst>
              <a:path h="2517561" w="2517561">
                <a:moveTo>
                  <a:pt x="0" y="0"/>
                </a:moveTo>
                <a:lnTo>
                  <a:pt x="2517561" y="0"/>
                </a:lnTo>
                <a:lnTo>
                  <a:pt x="2517561" y="2517561"/>
                </a:lnTo>
                <a:lnTo>
                  <a:pt x="0" y="2517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85844" y="9374820"/>
            <a:ext cx="515024" cy="515024"/>
          </a:xfrm>
          <a:custGeom>
            <a:avLst/>
            <a:gdLst/>
            <a:ahLst/>
            <a:cxnLst/>
            <a:rect r="r" b="b" t="t" l="l"/>
            <a:pathLst>
              <a:path h="515024" w="515024">
                <a:moveTo>
                  <a:pt x="0" y="0"/>
                </a:moveTo>
                <a:lnTo>
                  <a:pt x="515024" y="0"/>
                </a:lnTo>
                <a:lnTo>
                  <a:pt x="515024" y="515023"/>
                </a:lnTo>
                <a:lnTo>
                  <a:pt x="0" y="5150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52728" y="4381257"/>
            <a:ext cx="11382545" cy="110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73"/>
              </a:lnSpc>
            </a:pPr>
            <a:r>
              <a:rPr lang="en-US" sz="731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Thanks For Watching !!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6647" y="6762854"/>
            <a:ext cx="375282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428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Karan 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428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Bharale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3941" y="9309453"/>
            <a:ext cx="57976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Follow for more on LinkedIn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1465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4768" y="1929265"/>
            <a:ext cx="795505" cy="79550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4768" y="2994489"/>
            <a:ext cx="795505" cy="7955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4768" y="4059713"/>
            <a:ext cx="795505" cy="79550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4768" y="5124937"/>
            <a:ext cx="795505" cy="7955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54768" y="6190161"/>
            <a:ext cx="795505" cy="7955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54768" y="7255385"/>
            <a:ext cx="795505" cy="79550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54768" y="8320608"/>
            <a:ext cx="795505" cy="79550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54768" y="9385832"/>
            <a:ext cx="795505" cy="79550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58E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2158732" y="5895648"/>
            <a:ext cx="4011586" cy="4114800"/>
          </a:xfrm>
          <a:custGeom>
            <a:avLst/>
            <a:gdLst/>
            <a:ahLst/>
            <a:cxnLst/>
            <a:rect r="r" b="b" t="t" l="l"/>
            <a:pathLst>
              <a:path h="4114800" w="4011586">
                <a:moveTo>
                  <a:pt x="0" y="0"/>
                </a:moveTo>
                <a:lnTo>
                  <a:pt x="4011586" y="0"/>
                </a:lnTo>
                <a:lnTo>
                  <a:pt x="40115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646998" y="2054093"/>
            <a:ext cx="4677093" cy="50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sz="294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About Company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46998" y="3119317"/>
            <a:ext cx="5339272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Overview of the Dashboard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46998" y="4180211"/>
            <a:ext cx="6134777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Revenue Impact of 5G Launch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46998" y="5241105"/>
            <a:ext cx="7534348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Underperforming KPI after 5G Launch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48067" y="6303900"/>
            <a:ext cx="7650497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Top Performing Plans Post-5G Launch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46998" y="7380212"/>
            <a:ext cx="8069702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Underperforming Plans Post-5G Launch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46998" y="8445436"/>
            <a:ext cx="7465729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 Discontinuation After 5G Launch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646998" y="9499571"/>
            <a:ext cx="8069702" cy="51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and Strategic Actions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435745"/>
            <a:ext cx="880218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1126" y="8521707"/>
            <a:ext cx="1134112" cy="977398"/>
          </a:xfrm>
          <a:custGeom>
            <a:avLst/>
            <a:gdLst/>
            <a:ahLst/>
            <a:cxnLst/>
            <a:rect r="r" b="b" t="t" l="l"/>
            <a:pathLst>
              <a:path h="977398" w="1134112">
                <a:moveTo>
                  <a:pt x="0" y="0"/>
                </a:moveTo>
                <a:lnTo>
                  <a:pt x="1134112" y="0"/>
                </a:lnTo>
                <a:lnTo>
                  <a:pt x="1134112" y="977398"/>
                </a:lnTo>
                <a:lnTo>
                  <a:pt x="0" y="977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5720" y="6414373"/>
            <a:ext cx="1359518" cy="1382135"/>
          </a:xfrm>
          <a:custGeom>
            <a:avLst/>
            <a:gdLst/>
            <a:ahLst/>
            <a:cxnLst/>
            <a:rect r="r" b="b" t="t" l="l"/>
            <a:pathLst>
              <a:path h="1382135" w="1359518">
                <a:moveTo>
                  <a:pt x="0" y="0"/>
                </a:moveTo>
                <a:lnTo>
                  <a:pt x="1359518" y="0"/>
                </a:lnTo>
                <a:lnTo>
                  <a:pt x="1359518" y="1382134"/>
                </a:lnTo>
                <a:lnTo>
                  <a:pt x="0" y="1382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5720" y="2669797"/>
            <a:ext cx="1435656" cy="1078047"/>
          </a:xfrm>
          <a:custGeom>
            <a:avLst/>
            <a:gdLst/>
            <a:ahLst/>
            <a:cxnLst/>
            <a:rect r="r" b="b" t="t" l="l"/>
            <a:pathLst>
              <a:path h="1078047" w="1435656">
                <a:moveTo>
                  <a:pt x="0" y="0"/>
                </a:moveTo>
                <a:lnTo>
                  <a:pt x="1435657" y="0"/>
                </a:lnTo>
                <a:lnTo>
                  <a:pt x="1435657" y="1078047"/>
                </a:lnTo>
                <a:lnTo>
                  <a:pt x="0" y="10780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74520" y="4468387"/>
            <a:ext cx="1378056" cy="1378056"/>
          </a:xfrm>
          <a:custGeom>
            <a:avLst/>
            <a:gdLst/>
            <a:ahLst/>
            <a:cxnLst/>
            <a:rect r="r" b="b" t="t" l="l"/>
            <a:pathLst>
              <a:path h="1378056" w="1378056">
                <a:moveTo>
                  <a:pt x="0" y="0"/>
                </a:moveTo>
                <a:lnTo>
                  <a:pt x="1378057" y="0"/>
                </a:lnTo>
                <a:lnTo>
                  <a:pt x="1378057" y="1378056"/>
                </a:lnTo>
                <a:lnTo>
                  <a:pt x="0" y="1378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01871" y="1909332"/>
            <a:ext cx="3024888" cy="529127"/>
            <a:chOff x="0" y="0"/>
            <a:chExt cx="1281756" cy="2242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1756" cy="224211"/>
            </a:xfrm>
            <a:custGeom>
              <a:avLst/>
              <a:gdLst/>
              <a:ahLst/>
              <a:cxnLst/>
              <a:rect r="r" b="b" t="t" l="l"/>
              <a:pathLst>
                <a:path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Overview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01871" y="4476926"/>
            <a:ext cx="3024888" cy="529127"/>
            <a:chOff x="0" y="0"/>
            <a:chExt cx="1281756" cy="2242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1756" cy="224211"/>
            </a:xfrm>
            <a:custGeom>
              <a:avLst/>
              <a:gdLst/>
              <a:ahLst/>
              <a:cxnLst/>
              <a:rect r="r" b="b" t="t" l="l"/>
              <a:pathLst>
                <a:path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Mission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01871" y="6103501"/>
            <a:ext cx="3024888" cy="529127"/>
            <a:chOff x="0" y="0"/>
            <a:chExt cx="1281756" cy="2242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1756" cy="224211"/>
            </a:xfrm>
            <a:custGeom>
              <a:avLst/>
              <a:gdLst/>
              <a:ahLst/>
              <a:cxnLst/>
              <a:rect r="r" b="b" t="t" l="l"/>
              <a:pathLst>
                <a:path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5G Leadership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01871" y="8044401"/>
            <a:ext cx="4452160" cy="529127"/>
            <a:chOff x="0" y="0"/>
            <a:chExt cx="1886544" cy="2242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6544" cy="224211"/>
            </a:xfrm>
            <a:custGeom>
              <a:avLst/>
              <a:gdLst/>
              <a:ahLst/>
              <a:cxnLst/>
              <a:rect r="r" b="b" t="t" l="l"/>
              <a:pathLst>
                <a:path h="224211" w="1886544">
                  <a:moveTo>
                    <a:pt x="39995" y="0"/>
                  </a:moveTo>
                  <a:lnTo>
                    <a:pt x="1846549" y="0"/>
                  </a:lnTo>
                  <a:cubicBezTo>
                    <a:pt x="1857156" y="0"/>
                    <a:pt x="1867329" y="4214"/>
                    <a:pt x="1874829" y="11714"/>
                  </a:cubicBezTo>
                  <a:cubicBezTo>
                    <a:pt x="1882330" y="19215"/>
                    <a:pt x="1886544" y="29388"/>
                    <a:pt x="1886544" y="39995"/>
                  </a:cubicBezTo>
                  <a:lnTo>
                    <a:pt x="1886544" y="184216"/>
                  </a:lnTo>
                  <a:cubicBezTo>
                    <a:pt x="1886544" y="194823"/>
                    <a:pt x="1882330" y="204996"/>
                    <a:pt x="1874829" y="212496"/>
                  </a:cubicBezTo>
                  <a:cubicBezTo>
                    <a:pt x="1867329" y="219997"/>
                    <a:pt x="1857156" y="224211"/>
                    <a:pt x="1846549" y="224211"/>
                  </a:cubicBezTo>
                  <a:lnTo>
                    <a:pt x="39995" y="224211"/>
                  </a:lnTo>
                  <a:cubicBezTo>
                    <a:pt x="29388" y="224211"/>
                    <a:pt x="19215" y="219997"/>
                    <a:pt x="11714" y="212496"/>
                  </a:cubicBezTo>
                  <a:cubicBezTo>
                    <a:pt x="4214" y="204996"/>
                    <a:pt x="0" y="194823"/>
                    <a:pt x="0" y="184216"/>
                  </a:cubicBezTo>
                  <a:lnTo>
                    <a:pt x="0" y="39995"/>
                  </a:lnTo>
                  <a:cubicBezTo>
                    <a:pt x="0" y="29388"/>
                    <a:pt x="4214" y="19215"/>
                    <a:pt x="11714" y="11714"/>
                  </a:cubicBezTo>
                  <a:cubicBezTo>
                    <a:pt x="19215" y="4214"/>
                    <a:pt x="29388" y="0"/>
                    <a:pt x="399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886544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Customer Commitment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01871" y="471892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WaveCon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61342" y="2655578"/>
            <a:ext cx="9431158" cy="156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7193" indent="-193597" lvl="1">
              <a:lnSpc>
                <a:spcPts val="2510"/>
              </a:lnSpc>
              <a:spcBef>
                <a:spcPct val="0"/>
              </a:spcBef>
              <a:buFont typeface="Arial"/>
              <a:buChar char="•"/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WaveC</a:t>
            </a:r>
            <a:r>
              <a:rPr lang="en-US" sz="17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on is a leading telecommunications provider, known for delivering high-speed internet, mobile, and digital services across Indian Market.</a:t>
            </a:r>
          </a:p>
          <a:p>
            <a:pPr algn="just" marL="387193" indent="-193597" lvl="1">
              <a:lnSpc>
                <a:spcPts val="2510"/>
              </a:lnSpc>
              <a:spcBef>
                <a:spcPct val="0"/>
              </a:spcBef>
              <a:buFont typeface="Arial"/>
              <a:buChar char="•"/>
            </a:pPr>
            <a:r>
              <a:rPr lang="en-US" sz="17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With a large and growing customer base, WaveCon leads the way in technological advancements, providing innovative solutions tailored to individual consumers and enterprise clients.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61342" y="5225128"/>
            <a:ext cx="9431158" cy="62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To provide reliable, cutting-edge connectivity solutions, empowering customers with the speed and quality they need in the digital age.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61342" y="6851703"/>
            <a:ext cx="9431158" cy="9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WaveCon is one of the early adopters of 5G technology, striving to redefine mobile and internet experiences by delivering faster speeds, reduced latency, and more robust network performance.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61342" y="8792604"/>
            <a:ext cx="9431158" cy="62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Dedicated to enhancing customer experience through continuous network improvements, innovative plans, and responsive customer service.</a:t>
            </a:r>
          </a:p>
        </p:txBody>
      </p:sp>
      <p:grpSp>
        <p:nvGrpSpPr>
          <p:cNvPr name="Group 24" id="24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21244" y="3126482"/>
            <a:ext cx="50455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7478" y="5076825"/>
            <a:ext cx="1414369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48AFF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app.powerbi.com/view?r=eyJrIjoiYmZhY2NkZDktMjM0Ni00MWE1LWE3OTMtMWUxMmFkOTgwZDE4IiwidCI6ImM2ZTU0OWIzLTVmNDUtNDAzMi1hYWU5LWQ0MjQ0ZGM1YjJjNCJ9"/>
              </a:rPr>
              <a:t>https://app.powerbi.com/view?r=eyJrIjoiYmZhY2NkZDktMjM0Ni00MWE1LWE3OTMtMWUxMmFkOTgwZDE4IiwidCI6ImM2ZTU0OWIzLTVmNDUtNDAzMi1hYWU5LWQ0MjQ0ZGM1YjJjNCJ9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9092" y="5476321"/>
            <a:ext cx="11301259" cy="1243138"/>
          </a:xfrm>
          <a:custGeom>
            <a:avLst/>
            <a:gdLst/>
            <a:ahLst/>
            <a:cxnLst/>
            <a:rect r="r" b="b" t="t" l="l"/>
            <a:pathLst>
              <a:path h="1243138" w="11301259">
                <a:moveTo>
                  <a:pt x="0" y="0"/>
                </a:moveTo>
                <a:lnTo>
                  <a:pt x="11301259" y="0"/>
                </a:lnTo>
                <a:lnTo>
                  <a:pt x="11301259" y="1243138"/>
                </a:lnTo>
                <a:lnTo>
                  <a:pt x="0" y="1243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56780" y="3565088"/>
            <a:ext cx="1270111" cy="1377833"/>
          </a:xfrm>
          <a:custGeom>
            <a:avLst/>
            <a:gdLst/>
            <a:ahLst/>
            <a:cxnLst/>
            <a:rect r="r" b="b" t="t" l="l"/>
            <a:pathLst>
              <a:path h="1377833" w="1270111">
                <a:moveTo>
                  <a:pt x="0" y="0"/>
                </a:moveTo>
                <a:lnTo>
                  <a:pt x="1270111" y="0"/>
                </a:lnTo>
                <a:lnTo>
                  <a:pt x="1270111" y="1377833"/>
                </a:lnTo>
                <a:lnTo>
                  <a:pt x="0" y="13778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10666" y="5564459"/>
            <a:ext cx="5224307" cy="4454836"/>
          </a:xfrm>
          <a:custGeom>
            <a:avLst/>
            <a:gdLst/>
            <a:ahLst/>
            <a:cxnLst/>
            <a:rect r="r" b="b" t="t" l="l"/>
            <a:pathLst>
              <a:path h="4454836" w="5224307">
                <a:moveTo>
                  <a:pt x="0" y="0"/>
                </a:moveTo>
                <a:lnTo>
                  <a:pt x="5224307" y="0"/>
                </a:lnTo>
                <a:lnTo>
                  <a:pt x="5224307" y="4454836"/>
                </a:lnTo>
                <a:lnTo>
                  <a:pt x="0" y="4454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8484" y="742950"/>
            <a:ext cx="11335176" cy="100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7"/>
              </a:lnSpc>
            </a:pPr>
            <a:r>
              <a:rPr lang="en-US" sz="579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Impact of 5G Launch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9092" y="2447826"/>
            <a:ext cx="126539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Wh</a:t>
            </a: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at is the impact of the 5G launch on our revenue?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36480" y="3488888"/>
            <a:ext cx="4344548" cy="145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175">
                <a:solidFill>
                  <a:srgbClr val="2D4AF3"/>
                </a:solidFill>
                <a:latin typeface="Canva Sans"/>
                <a:ea typeface="Canva Sans"/>
                <a:cs typeface="Canva Sans"/>
                <a:sym typeface="Canva Sans"/>
              </a:rPr>
              <a:t>Total Revenue</a:t>
            </a:r>
            <a:r>
              <a:rPr lang="en-US" sz="4175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175" b="true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31.9Bn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0161" y="6998705"/>
            <a:ext cx="9040189" cy="328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revenue decreased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from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15,977M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15,897M,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reflecting a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0.50% drop 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 the 5G launch.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introduction of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5G negatively impacted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overall revenue by </a:t>
            </a:r>
            <a:r>
              <a:rPr lang="en-US" b="true" sz="2223">
                <a:solidFill>
                  <a:srgbClr val="6258E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-0.50%.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Delhi experienced the highest revenue decline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with a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2.83% decrease, 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marking it as the most affected city post-5G launch.</a:t>
            </a:r>
          </a:p>
          <a:p>
            <a:pPr algn="l">
              <a:lnSpc>
                <a:spcPts val="37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36107">
            <a:off x="-8072223" y="-238151"/>
            <a:ext cx="12389411" cy="10763301"/>
          </a:xfrm>
          <a:custGeom>
            <a:avLst/>
            <a:gdLst/>
            <a:ahLst/>
            <a:cxnLst/>
            <a:rect r="r" b="b" t="t" l="l"/>
            <a:pathLst>
              <a:path h="10763301" w="12389411">
                <a:moveTo>
                  <a:pt x="0" y="0"/>
                </a:moveTo>
                <a:lnTo>
                  <a:pt x="12389412" y="0"/>
                </a:lnTo>
                <a:lnTo>
                  <a:pt x="12389412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53658" y="3265764"/>
            <a:ext cx="10048059" cy="1082292"/>
          </a:xfrm>
          <a:custGeom>
            <a:avLst/>
            <a:gdLst/>
            <a:ahLst/>
            <a:cxnLst/>
            <a:rect r="r" b="b" t="t" l="l"/>
            <a:pathLst>
              <a:path h="1082292" w="10048059">
                <a:moveTo>
                  <a:pt x="0" y="0"/>
                </a:moveTo>
                <a:lnTo>
                  <a:pt x="10048060" y="0"/>
                </a:lnTo>
                <a:lnTo>
                  <a:pt x="10048060" y="1082292"/>
                </a:lnTo>
                <a:lnTo>
                  <a:pt x="0" y="1082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6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05832" y="3847940"/>
            <a:ext cx="1067475" cy="500116"/>
          </a:xfrm>
          <a:custGeom>
            <a:avLst/>
            <a:gdLst/>
            <a:ahLst/>
            <a:cxnLst/>
            <a:rect r="r" b="b" t="t" l="l"/>
            <a:pathLst>
              <a:path h="500116" w="1067475">
                <a:moveTo>
                  <a:pt x="0" y="0"/>
                </a:moveTo>
                <a:lnTo>
                  <a:pt x="1067475" y="0"/>
                </a:lnTo>
                <a:lnTo>
                  <a:pt x="1067475" y="500116"/>
                </a:lnTo>
                <a:lnTo>
                  <a:pt x="0" y="500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05832" y="5725676"/>
            <a:ext cx="1067475" cy="500116"/>
          </a:xfrm>
          <a:custGeom>
            <a:avLst/>
            <a:gdLst/>
            <a:ahLst/>
            <a:cxnLst/>
            <a:rect r="r" b="b" t="t" l="l"/>
            <a:pathLst>
              <a:path h="500116" w="1067475">
                <a:moveTo>
                  <a:pt x="0" y="0"/>
                </a:moveTo>
                <a:lnTo>
                  <a:pt x="1067475" y="0"/>
                </a:lnTo>
                <a:lnTo>
                  <a:pt x="1067475" y="500116"/>
                </a:lnTo>
                <a:lnTo>
                  <a:pt x="0" y="500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53658" y="5975734"/>
            <a:ext cx="10048059" cy="992246"/>
          </a:xfrm>
          <a:custGeom>
            <a:avLst/>
            <a:gdLst/>
            <a:ahLst/>
            <a:cxnLst/>
            <a:rect r="r" b="b" t="t" l="l"/>
            <a:pathLst>
              <a:path h="992246" w="10048059">
                <a:moveTo>
                  <a:pt x="0" y="0"/>
                </a:moveTo>
                <a:lnTo>
                  <a:pt x="10048060" y="0"/>
                </a:lnTo>
                <a:lnTo>
                  <a:pt x="10048060" y="992246"/>
                </a:lnTo>
                <a:lnTo>
                  <a:pt x="0" y="992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7838" y="381000"/>
            <a:ext cx="13943880" cy="100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7"/>
              </a:lnSpc>
            </a:pPr>
            <a:r>
              <a:rPr lang="en-US" sz="579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Underperforming KPI after 5G Launch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88446" y="1704876"/>
            <a:ext cx="126539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2.  Which KPI is underperforming after the 5G launch?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5832" y="7360430"/>
            <a:ext cx="13436544" cy="24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underperforming KPI post-5G launch is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Active Users (TAU)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which saw a decline from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88.4 million 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77.4 million.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TAU dropped by 8.28%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marking a significant negative shift in user engagement.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Unsubscribed Users increased by 23.50%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after the 5G rollout.</a:t>
            </a:r>
          </a:p>
          <a:p>
            <a:pPr algn="just">
              <a:lnSpc>
                <a:spcPts val="311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35460" y="3208614"/>
            <a:ext cx="3951383" cy="123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428DFF"/>
                </a:solidFill>
                <a:latin typeface="Canva Sans"/>
                <a:ea typeface="Canva Sans"/>
                <a:cs typeface="Canva Sans"/>
                <a:sym typeface="Canva Sans"/>
              </a:rPr>
              <a:t>Total Active Users</a:t>
            </a:r>
          </a:p>
          <a:p>
            <a:pPr algn="ctr">
              <a:lnSpc>
                <a:spcPts val="4994"/>
              </a:lnSpc>
            </a:pPr>
            <a:r>
              <a:rPr lang="en-US" sz="3567" b="true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161.7M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29895" y="5086350"/>
            <a:ext cx="5607714" cy="123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428DFF"/>
                </a:solidFill>
                <a:latin typeface="Canva Sans"/>
                <a:ea typeface="Canva Sans"/>
                <a:cs typeface="Canva Sans"/>
                <a:sym typeface="Canva Sans"/>
              </a:rPr>
              <a:t>Total Unsubscribed Users</a:t>
            </a:r>
          </a:p>
          <a:p>
            <a:pPr algn="ctr">
              <a:lnSpc>
                <a:spcPts val="4994"/>
              </a:lnSpc>
            </a:pPr>
            <a:r>
              <a:rPr lang="en-US" sz="3567" b="true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161.7M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73" y="5987098"/>
            <a:ext cx="4998254" cy="1214044"/>
          </a:xfrm>
          <a:custGeom>
            <a:avLst/>
            <a:gdLst/>
            <a:ahLst/>
            <a:cxnLst/>
            <a:rect r="r" b="b" t="t" l="l"/>
            <a:pathLst>
              <a:path h="1214044" w="4998254">
                <a:moveTo>
                  <a:pt x="0" y="0"/>
                </a:moveTo>
                <a:lnTo>
                  <a:pt x="4998254" y="0"/>
                </a:lnTo>
                <a:lnTo>
                  <a:pt x="4998254" y="1214043"/>
                </a:lnTo>
                <a:lnTo>
                  <a:pt x="0" y="1214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70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7249" y="5987098"/>
            <a:ext cx="5260856" cy="1214044"/>
          </a:xfrm>
          <a:custGeom>
            <a:avLst/>
            <a:gdLst/>
            <a:ahLst/>
            <a:cxnLst/>
            <a:rect r="r" b="b" t="t" l="l"/>
            <a:pathLst>
              <a:path h="1214044" w="5260856">
                <a:moveTo>
                  <a:pt x="0" y="0"/>
                </a:moveTo>
                <a:lnTo>
                  <a:pt x="5260856" y="0"/>
                </a:lnTo>
                <a:lnTo>
                  <a:pt x="5260856" y="1214043"/>
                </a:lnTo>
                <a:lnTo>
                  <a:pt x="0" y="121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77249" y="7337232"/>
            <a:ext cx="5312277" cy="1081070"/>
          </a:xfrm>
          <a:custGeom>
            <a:avLst/>
            <a:gdLst/>
            <a:ahLst/>
            <a:cxnLst/>
            <a:rect r="r" b="b" t="t" l="l"/>
            <a:pathLst>
              <a:path h="1081070" w="5312277">
                <a:moveTo>
                  <a:pt x="0" y="0"/>
                </a:moveTo>
                <a:lnTo>
                  <a:pt x="5312278" y="0"/>
                </a:lnTo>
                <a:lnTo>
                  <a:pt x="5312278" y="1081070"/>
                </a:lnTo>
                <a:lnTo>
                  <a:pt x="0" y="1081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17188" y="5987098"/>
            <a:ext cx="5312277" cy="1179712"/>
          </a:xfrm>
          <a:custGeom>
            <a:avLst/>
            <a:gdLst/>
            <a:ahLst/>
            <a:cxnLst/>
            <a:rect r="r" b="b" t="t" l="l"/>
            <a:pathLst>
              <a:path h="1179712" w="5312277">
                <a:moveTo>
                  <a:pt x="0" y="0"/>
                </a:moveTo>
                <a:lnTo>
                  <a:pt x="5312277" y="0"/>
                </a:lnTo>
                <a:lnTo>
                  <a:pt x="5312277" y="1179711"/>
                </a:lnTo>
                <a:lnTo>
                  <a:pt x="0" y="117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17188" y="7309360"/>
            <a:ext cx="5312277" cy="1136813"/>
          </a:xfrm>
          <a:custGeom>
            <a:avLst/>
            <a:gdLst/>
            <a:ahLst/>
            <a:cxnLst/>
            <a:rect r="r" b="b" t="t" l="l"/>
            <a:pathLst>
              <a:path h="1136813" w="5312277">
                <a:moveTo>
                  <a:pt x="0" y="0"/>
                </a:moveTo>
                <a:lnTo>
                  <a:pt x="5312277" y="0"/>
                </a:lnTo>
                <a:lnTo>
                  <a:pt x="5312277" y="1136813"/>
                </a:lnTo>
                <a:lnTo>
                  <a:pt x="0" y="11368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3873" y="757213"/>
            <a:ext cx="9514005" cy="203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7"/>
              </a:lnSpc>
            </a:pPr>
            <a:r>
              <a:rPr lang="en-US" sz="579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Performing Plans Post-5G Launch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9871" y="3175791"/>
            <a:ext cx="126539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3.  After the 5G launch, which plans are performing well in terms of revenue? Which plans are not performing well?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3873" y="8117179"/>
            <a:ext cx="17655191" cy="192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23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just" marL="466248" indent="-233124" lvl="1">
              <a:lnSpc>
                <a:spcPts val="3023"/>
              </a:lnSpc>
              <a:buFont typeface="Arial"/>
              <a:buChar char="•"/>
            </a:pP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P1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showed strong performance, with a 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33.33% increase in revenue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compared to pre-5G levels, making it one of the best-performing plans after the 5G launch.</a:t>
            </a:r>
          </a:p>
          <a:p>
            <a:pPr algn="just" marL="466248" indent="-233124" lvl="1">
              <a:lnSpc>
                <a:spcPts val="3023"/>
              </a:lnSpc>
              <a:buFont typeface="Arial"/>
              <a:buChar char="•"/>
            </a:pP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contrast, plans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P4, P5, P6, 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P7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experienced revenue 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declines 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20.29%, 34.85%, 33.97%, 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</a:t>
            </a:r>
            <a:r>
              <a:rPr lang="en-US" b="true" sz="2159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73.28%</a:t>
            </a:r>
            <a:r>
              <a:rPr lang="en-US" b="true" sz="215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respectively, indicating a significant drop in their performance post-5G.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074" y="4690029"/>
            <a:ext cx="547985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Montserrat"/>
                <a:ea typeface="Montserrat"/>
                <a:cs typeface="Montserrat"/>
                <a:sym typeface="Montserrat"/>
              </a:rPr>
              <a:t>Performing Well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9584" y="4661852"/>
            <a:ext cx="6698695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NotPerforming Well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36107">
            <a:off x="-7320947" y="-238151"/>
            <a:ext cx="12389411" cy="10763301"/>
          </a:xfrm>
          <a:custGeom>
            <a:avLst/>
            <a:gdLst/>
            <a:ahLst/>
            <a:cxnLst/>
            <a:rect r="r" b="b" t="t" l="l"/>
            <a:pathLst>
              <a:path h="10763301" w="1238941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65151" y="4008922"/>
            <a:ext cx="11134013" cy="2381607"/>
          </a:xfrm>
          <a:custGeom>
            <a:avLst/>
            <a:gdLst/>
            <a:ahLst/>
            <a:cxnLst/>
            <a:rect r="r" b="b" t="t" l="l"/>
            <a:pathLst>
              <a:path h="2381607" w="11134013">
                <a:moveTo>
                  <a:pt x="0" y="0"/>
                </a:moveTo>
                <a:lnTo>
                  <a:pt x="11134013" y="0"/>
                </a:lnTo>
                <a:lnTo>
                  <a:pt x="11134013" y="2381607"/>
                </a:lnTo>
                <a:lnTo>
                  <a:pt x="0" y="2381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5400000">
            <a:off x="15932890" y="5672324"/>
            <a:ext cx="1172380" cy="779633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true" flipV="false" rot="-1191322">
            <a:off x="14521944" y="3266539"/>
            <a:ext cx="1822294" cy="1348498"/>
          </a:xfrm>
          <a:custGeom>
            <a:avLst/>
            <a:gdLst/>
            <a:ahLst/>
            <a:cxnLst/>
            <a:rect r="r" b="b" t="t" l="l"/>
            <a:pathLst>
              <a:path h="1348498" w="1822294">
                <a:moveTo>
                  <a:pt x="1822295" y="0"/>
                </a:moveTo>
                <a:lnTo>
                  <a:pt x="0" y="0"/>
                </a:lnTo>
                <a:lnTo>
                  <a:pt x="0" y="1348498"/>
                </a:lnTo>
                <a:lnTo>
                  <a:pt x="1822295" y="1348498"/>
                </a:lnTo>
                <a:lnTo>
                  <a:pt x="182229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5629" y="648630"/>
            <a:ext cx="14436088" cy="100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7"/>
              </a:lnSpc>
            </a:pPr>
            <a:r>
              <a:rPr lang="en-US" sz="579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Underperforming Plans Post-5G Launch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65151" y="1864313"/>
            <a:ext cx="126539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4.  Is there any plan affected largely by the 5G launch? Should we continue or discontinue that plan?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10342" y="7307048"/>
            <a:ext cx="14591376" cy="278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just" marL="488180" indent="-244090" lvl="1">
              <a:lnSpc>
                <a:spcPts val="3165"/>
              </a:lnSpc>
              <a:buFont typeface="Arial"/>
              <a:buChar char="•"/>
            </a:pP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P7 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experienced a </a:t>
            </a: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significant revenue drop of 73.28% 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compared to pre-5G levels, making it the most affected plan after the launch.</a:t>
            </a:r>
          </a:p>
          <a:p>
            <a:pPr algn="just" marL="488180" indent="-244090" lvl="1">
              <a:lnSpc>
                <a:spcPts val="3165"/>
              </a:lnSpc>
              <a:buFont typeface="Arial"/>
              <a:buChar char="•"/>
            </a:pP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indicates that </a:t>
            </a: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are rapidly shifting to 5G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leaving Plan P7 behind.</a:t>
            </a:r>
          </a:p>
          <a:p>
            <a:pPr algn="just" marL="488180" indent="-244090" lvl="1">
              <a:lnSpc>
                <a:spcPts val="3165"/>
              </a:lnSpc>
              <a:buFont typeface="Arial"/>
              <a:buChar char="•"/>
            </a:pP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revenue for</a:t>
            </a: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Plan P7 dropped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from</a:t>
            </a: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582.4 million to 155.6 million, a 73.28% reduction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just" marL="488180" indent="-244090" lvl="1">
              <a:lnSpc>
                <a:spcPts val="3165"/>
              </a:lnSpc>
              <a:buFont typeface="Arial"/>
              <a:buChar char="•"/>
            </a:pP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Given the sharp decline, </a:t>
            </a:r>
            <a:r>
              <a:rPr lang="en-US" b="true" sz="2261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WaveCon should consider discontinuing Plan P7 </a:t>
            </a:r>
            <a:r>
              <a:rPr lang="en-US" b="true" sz="226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optimize profitability and focus on more competitive offerings.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44676" y="4612350"/>
            <a:ext cx="15146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73.28%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793699" y="4034524"/>
            <a:ext cx="6981863" cy="1439367"/>
          </a:xfrm>
          <a:custGeom>
            <a:avLst/>
            <a:gdLst/>
            <a:ahLst/>
            <a:cxnLst/>
            <a:rect r="r" b="b" t="t" l="l"/>
            <a:pathLst>
              <a:path h="1439367" w="6981863">
                <a:moveTo>
                  <a:pt x="0" y="0"/>
                </a:moveTo>
                <a:lnTo>
                  <a:pt x="6981863" y="0"/>
                </a:lnTo>
                <a:lnTo>
                  <a:pt x="6981863" y="1439367"/>
                </a:lnTo>
                <a:lnTo>
                  <a:pt x="0" y="1439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13928" y="5721541"/>
            <a:ext cx="6795997" cy="1439367"/>
          </a:xfrm>
          <a:custGeom>
            <a:avLst/>
            <a:gdLst/>
            <a:ahLst/>
            <a:cxnLst/>
            <a:rect r="r" b="b" t="t" l="l"/>
            <a:pathLst>
              <a:path h="1439367" w="6795997">
                <a:moveTo>
                  <a:pt x="0" y="0"/>
                </a:moveTo>
                <a:lnTo>
                  <a:pt x="6795997" y="0"/>
                </a:lnTo>
                <a:lnTo>
                  <a:pt x="6795997" y="1439366"/>
                </a:lnTo>
                <a:lnTo>
                  <a:pt x="0" y="1439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18980" y="5721541"/>
            <a:ext cx="6901578" cy="1439367"/>
          </a:xfrm>
          <a:custGeom>
            <a:avLst/>
            <a:gdLst/>
            <a:ahLst/>
            <a:cxnLst/>
            <a:rect r="r" b="b" t="t" l="l"/>
            <a:pathLst>
              <a:path h="1439367" w="6901578">
                <a:moveTo>
                  <a:pt x="0" y="0"/>
                </a:moveTo>
                <a:lnTo>
                  <a:pt x="6901578" y="0"/>
                </a:lnTo>
                <a:lnTo>
                  <a:pt x="6901578" y="1439366"/>
                </a:lnTo>
                <a:lnTo>
                  <a:pt x="0" y="1439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79008" y="1011671"/>
            <a:ext cx="12601619" cy="89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8"/>
              </a:lnSpc>
            </a:pPr>
            <a:r>
              <a:rPr lang="en-US" sz="5270" b="true">
                <a:solidFill>
                  <a:srgbClr val="8282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Discontinuation After 5G Launch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66629" y="2609751"/>
            <a:ext cx="126539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282DB"/>
                </a:solidFill>
                <a:latin typeface="Canva Sans"/>
                <a:ea typeface="Canva Sans"/>
                <a:cs typeface="Canva Sans"/>
                <a:sym typeface="Canva Sans"/>
              </a:rPr>
              <a:t>5.  Is there any plan that is discontinued after the 5G launch? What is the reason for it?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05832" y="7360430"/>
            <a:ext cx="13436544" cy="24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Plans 8, 9, and 10 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were discontinued due to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low data limits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which were insufficient for 5G users.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plans were among the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least popular 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generated the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lowest revenue.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Discontinuing these plans was a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strategic decision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minimize losses</a:t>
            </a: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just" marL="480040" indent="-240020" lvl="1">
              <a:lnSpc>
                <a:spcPts val="3112"/>
              </a:lnSpc>
              <a:buFont typeface="Arial"/>
              <a:buChar char="•"/>
            </a:pPr>
            <a:r>
              <a:rPr lang="en-US" b="true" sz="2223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Reviving them would </a:t>
            </a:r>
            <a:r>
              <a:rPr lang="en-US" b="true" sz="2223">
                <a:solidFill>
                  <a:srgbClr val="5656B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 increasing data limits to meet 5G demands.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DAGUBskJAso</dc:identifier>
  <dcterms:modified xsi:type="dcterms:W3CDTF">2011-08-01T06:04:30Z</dcterms:modified>
  <cp:revision>1</cp:revision>
  <dc:title>WaveCon Insights Presentation</dc:title>
</cp:coreProperties>
</file>