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52" r:id="rId3"/>
    <p:sldId id="341" r:id="rId4"/>
    <p:sldId id="353" r:id="rId5"/>
    <p:sldId id="313" r:id="rId6"/>
    <p:sldId id="348" r:id="rId7"/>
    <p:sldId id="349" r:id="rId8"/>
    <p:sldId id="350" r:id="rId9"/>
    <p:sldId id="3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snapToGrid="0" showGuides="1">
      <p:cViewPr varScale="1">
        <p:scale>
          <a:sx n="86" d="100"/>
          <a:sy n="86" d="100"/>
        </p:scale>
        <p:origin x="701" y="48"/>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61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806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 id="2147483694" r:id="rId16"/>
    <p:sldLayoutId id="214748369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0879" y="312093"/>
            <a:ext cx="12192000" cy="830997"/>
          </a:xfrm>
          <a:prstGeom prst="rect">
            <a:avLst/>
          </a:prstGeom>
          <a:noFill/>
        </p:spPr>
        <p:txBody>
          <a:bodyPr wrap="square" lIns="91440" tIns="45720" rIns="91440" bIns="45720" rtlCol="0" anchor="ctr">
            <a:spAutoFit/>
          </a:bodyPr>
          <a:lstStyle/>
          <a:p>
            <a:pPr algn="ctr"/>
            <a:r>
              <a:rPr lang="en-US" altLang="ko-KR" sz="4800" b="1" dirty="0">
                <a:solidFill>
                  <a:schemeClr val="bg1"/>
                </a:solidFill>
                <a:latin typeface="+mj-lt"/>
                <a:cs typeface="Arial"/>
              </a:rPr>
              <a:t>TECHNO TARANG 2022</a:t>
            </a:r>
          </a:p>
        </p:txBody>
      </p:sp>
      <p:sp>
        <p:nvSpPr>
          <p:cNvPr id="9" name="TextBox 8">
            <a:extLst>
              <a:ext uri="{FF2B5EF4-FFF2-40B4-BE49-F238E27FC236}">
                <a16:creationId xmlns:a16="http://schemas.microsoft.com/office/drawing/2014/main" id="{C062103B-F514-4BE9-B5B2-C13878D2FE7C}"/>
              </a:ext>
            </a:extLst>
          </p:cNvPr>
          <p:cNvSpPr txBox="1"/>
          <p:nvPr/>
        </p:nvSpPr>
        <p:spPr>
          <a:xfrm>
            <a:off x="142" y="5335254"/>
            <a:ext cx="1219185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THEME - AUTOMATION</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46BFBCD5-1863-D120-3510-2DE9EFF7FC5E}"/>
              </a:ext>
            </a:extLst>
          </p:cNvPr>
          <p:cNvSpPr txBox="1"/>
          <p:nvPr/>
        </p:nvSpPr>
        <p:spPr>
          <a:xfrm>
            <a:off x="0" y="5791166"/>
            <a:ext cx="12191858" cy="612155"/>
          </a:xfrm>
          <a:prstGeom prst="rect">
            <a:avLst/>
          </a:prstGeom>
          <a:noFill/>
        </p:spPr>
        <p:txBody>
          <a:bodyPr wrap="square" rtlCol="0" anchor="ctr">
            <a:spAutoFit/>
          </a:bodyPr>
          <a:lstStyle/>
          <a:p>
            <a:pPr algn="ctr">
              <a:lnSpc>
                <a:spcPct val="150000"/>
              </a:lnSpc>
            </a:pPr>
            <a:r>
              <a:rPr lang="en-US" altLang="ko-KR" sz="1200" dirty="0">
                <a:solidFill>
                  <a:schemeClr val="bg1"/>
                </a:solidFill>
                <a:latin typeface="+mj-lt"/>
                <a:cs typeface="Arial" pitchFamily="34" charset="0"/>
              </a:rPr>
              <a:t>20DCE011 – KARAN BHATT</a:t>
            </a:r>
          </a:p>
          <a:p>
            <a:pPr algn="ctr">
              <a:lnSpc>
                <a:spcPct val="150000"/>
              </a:lnSpc>
            </a:pPr>
            <a:r>
              <a:rPr lang="en-US" altLang="ko-KR" sz="1200" dirty="0">
                <a:solidFill>
                  <a:schemeClr val="bg1"/>
                </a:solidFill>
                <a:latin typeface="+mj-lt"/>
                <a:cs typeface="Arial" pitchFamily="34" charset="0"/>
              </a:rPr>
              <a:t>20DCE019 – YATHARTH CHAUHAN</a:t>
            </a:r>
            <a:endParaRPr lang="ko-KR" altLang="en-US" sz="1200" dirty="0">
              <a:solidFill>
                <a:schemeClr val="bg1"/>
              </a:solidFill>
              <a:latin typeface="+mj-lt"/>
              <a:cs typeface="Arial" pitchFamily="34" charset="0"/>
            </a:endParaRPr>
          </a:p>
        </p:txBody>
      </p:sp>
      <p:pic>
        <p:nvPicPr>
          <p:cNvPr id="3" name="Picture 2" descr="C:\Users\DELL\Downloads\CHARUSAT LOGO.png">
            <a:extLst>
              <a:ext uri="{FF2B5EF4-FFF2-40B4-BE49-F238E27FC236}">
                <a16:creationId xmlns:a16="http://schemas.microsoft.com/office/drawing/2014/main" id="{6F515946-7918-E0FF-A845-C46C2E87F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0" y="5905642"/>
            <a:ext cx="952358" cy="9523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a:extLst>
              <a:ext uri="{FF2B5EF4-FFF2-40B4-BE49-F238E27FC236}">
                <a16:creationId xmlns:a16="http://schemas.microsoft.com/office/drawing/2014/main" id="{013534B7-DE0E-E0ED-2320-C804D5A49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6011398"/>
            <a:ext cx="2476500" cy="619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92612A1F-9F1D-781D-9D07-C2BE09E8B1A9}"/>
              </a:ext>
            </a:extLst>
          </p:cNvPr>
          <p:cNvSpPr txBox="1"/>
          <p:nvPr/>
        </p:nvSpPr>
        <p:spPr>
          <a:xfrm>
            <a:off x="0" y="3860212"/>
            <a:ext cx="12192000" cy="1261884"/>
          </a:xfrm>
          <a:prstGeom prst="rect">
            <a:avLst/>
          </a:prstGeom>
          <a:noFill/>
        </p:spPr>
        <p:txBody>
          <a:bodyPr wrap="square" lIns="91440" tIns="45720" rIns="91440" bIns="45720" rtlCol="0" anchor="ctr">
            <a:spAutoFit/>
          </a:bodyPr>
          <a:lstStyle/>
          <a:p>
            <a:pPr algn="ctr"/>
            <a:r>
              <a:rPr lang="en-US" altLang="ko-KR" sz="4800" b="1" dirty="0">
                <a:solidFill>
                  <a:schemeClr val="bg1"/>
                </a:solidFill>
                <a:latin typeface="+mj-lt"/>
                <a:cs typeface="Arial"/>
              </a:rPr>
              <a:t>Spy In Wild </a:t>
            </a:r>
          </a:p>
          <a:p>
            <a:pPr algn="ctr"/>
            <a:r>
              <a:rPr lang="en-US" altLang="ko-KR" sz="2800" b="1" dirty="0">
                <a:solidFill>
                  <a:schemeClr val="bg1"/>
                </a:solidFill>
                <a:latin typeface="+mj-lt"/>
                <a:cs typeface="Arial"/>
              </a:rPr>
              <a:t>(Functioning Blueprint)</a:t>
            </a:r>
          </a:p>
        </p:txBody>
      </p:sp>
    </p:spTree>
    <p:extLst>
      <p:ext uri="{BB962C8B-B14F-4D97-AF65-F5344CB8AC3E}">
        <p14:creationId xmlns:p14="http://schemas.microsoft.com/office/powerpoint/2010/main" val="353116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14437" y="960239"/>
            <a:ext cx="5504836" cy="958096"/>
            <a:chOff x="4753009" y="790578"/>
            <a:chExt cx="5504836" cy="958096"/>
          </a:xfrm>
        </p:grpSpPr>
        <p:sp>
          <p:nvSpPr>
            <p:cNvPr id="22" name="TextBox 21">
              <a:extLst>
                <a:ext uri="{FF2B5EF4-FFF2-40B4-BE49-F238E27FC236}">
                  <a16:creationId xmlns:a16="http://schemas.microsoft.com/office/drawing/2014/main" id="{710B0A2E-B69D-4686-9B34-E9CF61AD14CF}"/>
                </a:ext>
              </a:extLst>
            </p:cNvPr>
            <p:cNvSpPr txBox="1"/>
            <p:nvPr/>
          </p:nvSpPr>
          <p:spPr>
            <a:xfrm>
              <a:off x="5829057" y="1047486"/>
              <a:ext cx="4428788" cy="369332"/>
            </a:xfrm>
            <a:prstGeom prst="rect">
              <a:avLst/>
            </a:prstGeom>
            <a:noFill/>
          </p:spPr>
          <p:txBody>
            <a:bodyPr wrap="square" lIns="108000" rIns="108000" rtlCol="0">
              <a:spAutoFit/>
            </a:bodyPr>
            <a:lstStyle/>
            <a:p>
              <a:r>
                <a:rPr lang="en-IN" altLang="ko-KR" b="1" dirty="0">
                  <a:solidFill>
                    <a:schemeClr val="bg1"/>
                  </a:solidFill>
                  <a:cs typeface="Arial" pitchFamily="34" charset="0"/>
                </a:rPr>
                <a:t>Introduction</a:t>
              </a:r>
              <a:endParaRPr lang="ko-KR" altLang="en-US" b="1" dirty="0">
                <a:solidFill>
                  <a:schemeClr val="bg1"/>
                </a:solidFill>
                <a:cs typeface="Arial" pitchFamily="34"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245677" y="1852473"/>
            <a:ext cx="5595548" cy="958096"/>
            <a:chOff x="5276743" y="2230161"/>
            <a:chExt cx="5595548" cy="958096"/>
          </a:xfrm>
        </p:grpSpPr>
        <p:sp>
          <p:nvSpPr>
            <p:cNvPr id="26" name="TextBox 25">
              <a:extLst>
                <a:ext uri="{FF2B5EF4-FFF2-40B4-BE49-F238E27FC236}">
                  <a16:creationId xmlns:a16="http://schemas.microsoft.com/office/drawing/2014/main" id="{4104EDEA-EFF2-4A05-A482-92CFDD885CEF}"/>
                </a:ext>
              </a:extLst>
            </p:cNvPr>
            <p:cNvSpPr txBox="1"/>
            <p:nvPr/>
          </p:nvSpPr>
          <p:spPr>
            <a:xfrm>
              <a:off x="6443503" y="2309100"/>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Problem Statements</a:t>
              </a:r>
              <a:endParaRPr lang="ko-KR" altLang="en-US"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829057" y="2773484"/>
            <a:ext cx="5595548" cy="958096"/>
            <a:chOff x="5800477" y="3669744"/>
            <a:chExt cx="5595548" cy="958096"/>
          </a:xfrm>
        </p:grpSpPr>
        <p:sp>
          <p:nvSpPr>
            <p:cNvPr id="30" name="TextBox 29">
              <a:extLst>
                <a:ext uri="{FF2B5EF4-FFF2-40B4-BE49-F238E27FC236}">
                  <a16:creationId xmlns:a16="http://schemas.microsoft.com/office/drawing/2014/main" id="{93AEF471-EEEB-40C9-97CC-790BB0C9B8B7}"/>
                </a:ext>
              </a:extLst>
            </p:cNvPr>
            <p:cNvSpPr txBox="1"/>
            <p:nvPr/>
          </p:nvSpPr>
          <p:spPr>
            <a:xfrm>
              <a:off x="6967237" y="3748683"/>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Necessity</a:t>
              </a:r>
              <a:endParaRPr lang="ko-KR" altLang="en-US" b="1" dirty="0">
                <a:solidFill>
                  <a:schemeClr val="bg1"/>
                </a:solidFill>
                <a:cs typeface="Arial" pitchFamily="34" charset="0"/>
              </a:endParaRPr>
            </a:p>
          </p:txBody>
        </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04427" y="3670335"/>
            <a:ext cx="5595548" cy="958096"/>
            <a:chOff x="6324210" y="5109327"/>
            <a:chExt cx="5595548" cy="958096"/>
          </a:xfrm>
        </p:grpSpPr>
        <p:sp>
          <p:nvSpPr>
            <p:cNvPr id="34" name="TextBox 33">
              <a:extLst>
                <a:ext uri="{FF2B5EF4-FFF2-40B4-BE49-F238E27FC236}">
                  <a16:creationId xmlns:a16="http://schemas.microsoft.com/office/drawing/2014/main" id="{9D3F3B3A-F7F3-4BF4-B2C0-3E0DDB19AB2D}"/>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Benefits</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626112" y="823350"/>
            <a:ext cx="2925979" cy="769441"/>
          </a:xfrm>
          <a:prstGeom prst="rect">
            <a:avLst/>
          </a:prstGeom>
          <a:noFill/>
        </p:spPr>
        <p:txBody>
          <a:bodyPr wrap="square" rtlCol="0" anchor="ctr">
            <a:spAutoFit/>
          </a:bodyPr>
          <a:lstStyle/>
          <a:p>
            <a:r>
              <a:rPr lang="en-US" altLang="ko-KR" sz="4400" b="1" dirty="0">
                <a:solidFill>
                  <a:schemeClr val="bg1"/>
                </a:solidFill>
                <a:latin typeface="+mj-lt"/>
                <a:cs typeface="Arial" pitchFamily="34" charset="0"/>
              </a:rPr>
              <a:t>Agenda</a:t>
            </a:r>
          </a:p>
        </p:txBody>
      </p:sp>
      <p:grpSp>
        <p:nvGrpSpPr>
          <p:cNvPr id="6" name="Group 5">
            <a:extLst>
              <a:ext uri="{FF2B5EF4-FFF2-40B4-BE49-F238E27FC236}">
                <a16:creationId xmlns:a16="http://schemas.microsoft.com/office/drawing/2014/main" id="{F88BD313-93AD-9807-CAF1-C24F5ECD1A70}"/>
              </a:ext>
            </a:extLst>
          </p:cNvPr>
          <p:cNvGrpSpPr/>
          <p:nvPr/>
        </p:nvGrpSpPr>
        <p:grpSpPr>
          <a:xfrm>
            <a:off x="6987807" y="4554261"/>
            <a:ext cx="5595548" cy="958096"/>
            <a:chOff x="6324210" y="5109327"/>
            <a:chExt cx="5595548" cy="958096"/>
          </a:xfrm>
        </p:grpSpPr>
        <p:sp>
          <p:nvSpPr>
            <p:cNvPr id="7" name="TextBox 6">
              <a:extLst>
                <a:ext uri="{FF2B5EF4-FFF2-40B4-BE49-F238E27FC236}">
                  <a16:creationId xmlns:a16="http://schemas.microsoft.com/office/drawing/2014/main" id="{D1C32DD7-0980-68E8-75F0-F1C2C9E1DD55}"/>
                </a:ext>
              </a:extLst>
            </p:cNvPr>
            <p:cNvSpPr txBox="1"/>
            <p:nvPr/>
          </p:nvSpPr>
          <p:spPr>
            <a:xfrm>
              <a:off x="7490970" y="5188266"/>
              <a:ext cx="442878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Future Enhancements</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1D7D758E-D39F-F3C8-5CA5-F448F3532B03}"/>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9" name="Freeform: Shape 8">
              <a:extLst>
                <a:ext uri="{FF2B5EF4-FFF2-40B4-BE49-F238E27FC236}">
                  <a16:creationId xmlns:a16="http://schemas.microsoft.com/office/drawing/2014/main" id="{1A4A85EB-FC77-ACCE-4CB1-1EBC3EE88542}"/>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Introduction</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5183" y="1659893"/>
            <a:ext cx="7076916" cy="4302693"/>
            <a:chOff x="8070434" y="1471620"/>
            <a:chExt cx="2935460" cy="4302693"/>
          </a:xfrm>
        </p:grpSpPr>
        <p:sp>
          <p:nvSpPr>
            <p:cNvPr id="10" name="TextBox 9">
              <a:extLst>
                <a:ext uri="{FF2B5EF4-FFF2-40B4-BE49-F238E27FC236}">
                  <a16:creationId xmlns:a16="http://schemas.microsoft.com/office/drawing/2014/main" id="{3EF79096-9040-45AE-8404-10B7BAED79D8}"/>
                </a:ext>
              </a:extLst>
            </p:cNvPr>
            <p:cNvSpPr txBox="1"/>
            <p:nvPr/>
          </p:nvSpPr>
          <p:spPr>
            <a:xfrm>
              <a:off x="8080429" y="2298490"/>
              <a:ext cx="2925465" cy="3475823"/>
            </a:xfrm>
            <a:prstGeom prst="rect">
              <a:avLst/>
            </a:prstGeom>
            <a:noFill/>
          </p:spPr>
          <p:txBody>
            <a:bodyPr wrap="square" lIns="108000" rIns="108000" rtlCol="0">
              <a:spAutoFit/>
            </a:bodyPr>
            <a:lstStyle/>
            <a:p>
              <a:pPr marL="342900" indent="-342900">
                <a:lnSpc>
                  <a:spcPct val="107000"/>
                </a:lnSpc>
                <a:spcAft>
                  <a:spcPts val="800"/>
                </a:spcAft>
                <a:buFont typeface="Arial" panose="020B0604020202020204" pitchFamily="34" charset="0"/>
                <a:buChar char="•"/>
              </a:pP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Spy In Wild Functioning </a:t>
              </a:r>
              <a:r>
                <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rPr>
                <a:t>B</a:t>
              </a:r>
              <a: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lueprint</a:t>
              </a:r>
            </a:p>
            <a:p>
              <a:pPr marL="342900" indent="-342900">
                <a:lnSpc>
                  <a:spcPct val="107000"/>
                </a:lnSpc>
                <a:spcAft>
                  <a:spcPts val="800"/>
                </a:spcAft>
                <a:buFont typeface="Arial" panose="020B0604020202020204" pitchFamily="34" charset="0"/>
                <a:buChar char="•"/>
              </a:pPr>
              <a:r>
                <a:rPr lang="en-US" altLang="ko-KR" sz="2400" dirty="0">
                  <a:solidFill>
                    <a:schemeClr val="bg1"/>
                  </a:solidFill>
                  <a:cs typeface="Arial" pitchFamily="34" charset="0"/>
                </a:rPr>
                <a:t>The project comes under the automation category. It will be made using Artificial Intelligence/Machine Learning approach. Python programming technology will be used. There will be use of processors and microcontrollers. </a:t>
              </a:r>
              <a:endParaRPr lang="en-US" altLang="ko-KR" sz="2400" dirty="0">
                <a:solidFill>
                  <a:schemeClr val="bg1"/>
                </a:solidFill>
                <a:ea typeface="FZShuTi" pitchFamily="2" charset="-122"/>
                <a:cs typeface="Arial" pitchFamily="34" charset="0"/>
              </a:endParaRPr>
            </a:p>
            <a:p>
              <a:pPr marL="342900" indent="-342900">
                <a:lnSpc>
                  <a:spcPct val="107000"/>
                </a:lnSpc>
                <a:spcAft>
                  <a:spcPts val="800"/>
                </a:spcAft>
                <a:buFont typeface="Arial" panose="020B0604020202020204" pitchFamily="34" charset="0"/>
                <a:buChar char="•"/>
              </a:pPr>
              <a:endParaRPr lang="en-IN"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Introduction</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45909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Problem Statements</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5183" y="1659893"/>
            <a:ext cx="7076916" cy="4525960"/>
            <a:chOff x="8070434" y="1471620"/>
            <a:chExt cx="2935460" cy="4525960"/>
          </a:xfrm>
        </p:grpSpPr>
        <p:sp>
          <p:nvSpPr>
            <p:cNvPr id="10" name="TextBox 9">
              <a:extLst>
                <a:ext uri="{FF2B5EF4-FFF2-40B4-BE49-F238E27FC236}">
                  <a16:creationId xmlns:a16="http://schemas.microsoft.com/office/drawing/2014/main" id="{3EF79096-9040-45AE-8404-10B7BAED79D8}"/>
                </a:ext>
              </a:extLst>
            </p:cNvPr>
            <p:cNvSpPr txBox="1"/>
            <p:nvPr/>
          </p:nvSpPr>
          <p:spPr>
            <a:xfrm>
              <a:off x="8080429" y="2298490"/>
              <a:ext cx="2925465" cy="3699090"/>
            </a:xfrm>
            <a:prstGeom prst="rect">
              <a:avLst/>
            </a:prstGeom>
            <a:noFill/>
          </p:spPr>
          <p:txBody>
            <a:bodyPr wrap="square" lIns="108000" rIns="108000" rtlCol="0">
              <a:spAutoFit/>
            </a:bodyPr>
            <a:lstStyle/>
            <a:p>
              <a:pPr>
                <a:lnSpc>
                  <a:spcPct val="107000"/>
                </a:lnSpc>
                <a:spcAft>
                  <a:spcPts val="800"/>
                </a:spcAft>
              </a:pPr>
              <a:r>
                <a:rPr lang="en-U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Spy In Wild is a model having appearance and functionality similar to an eagle. The main purpose of designing this model is especially for defense sector. The model will be having cameras and sensors and will have the body similar to an eagle. This model will be used for the investigation purpose. This will help to track the activities that supports rebellion and terrorism. Cameras will capture the images and videos as well, whereas sensors will help the model to be flown away by detecting any object(human) or other animals. </a:t>
              </a:r>
              <a:endParaRPr lang="en-IN"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Problem Statement</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Necessity</a:t>
            </a:r>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383744"/>
            <a:chOff x="8068495" y="1471620"/>
            <a:chExt cx="2927404" cy="2383744"/>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1631216"/>
            </a:xfrm>
            <a:prstGeom prst="rect">
              <a:avLst/>
            </a:prstGeom>
            <a:noFill/>
          </p:spPr>
          <p:txBody>
            <a:bodyPr wrap="square" lIns="108000" rIns="108000" rtlCol="0">
              <a:spAutoFit/>
            </a:bodyPr>
            <a:lstStyle/>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Increase in rebellion and terrorism</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Threat to the nation</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Harm to army</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Improving defense sector</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Making nation powerful</a:t>
              </a: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Need of this idea</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401570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a:t>Benefits</a:t>
            </a:r>
            <a:endParaRPr lang="en-US" b="1" dirty="0"/>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999297"/>
            <a:chOff x="8068495" y="1471620"/>
            <a:chExt cx="2927404" cy="2999297"/>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2246769"/>
            </a:xfrm>
            <a:prstGeom prst="rect">
              <a:avLst/>
            </a:prstGeom>
            <a:noFill/>
          </p:spPr>
          <p:txBody>
            <a:bodyPr wrap="square" lIns="108000" rIns="108000" rtlCol="0">
              <a:spAutoFit/>
            </a:bodyPr>
            <a:lstStyle/>
            <a:p>
              <a:r>
                <a:rPr lang="en-US" altLang="ko-KR" sz="2000" dirty="0">
                  <a:solidFill>
                    <a:schemeClr val="bg1"/>
                  </a:solidFill>
                  <a:cs typeface="Arial" pitchFamily="34" charset="0"/>
                </a:rPr>
                <a:t>The model will be having an immense contribution in the defense sector. This will also boost the defense sector of our nation (</a:t>
              </a:r>
              <a:r>
                <a:rPr lang="en-US" altLang="ko-KR" sz="2000" dirty="0" err="1">
                  <a:solidFill>
                    <a:schemeClr val="bg1"/>
                  </a:solidFill>
                  <a:cs typeface="Arial" pitchFamily="34" charset="0"/>
                </a:rPr>
                <a:t>atmanirbhar</a:t>
              </a:r>
              <a:r>
                <a:rPr lang="en-US" altLang="ko-KR" sz="2000" dirty="0">
                  <a:solidFill>
                    <a:schemeClr val="bg1"/>
                  </a:solidFill>
                  <a:cs typeface="Arial" pitchFamily="34" charset="0"/>
                </a:rPr>
                <a:t> Bharat). By using this model the intelligence bureau and intelligence agencies will be more aware and will take the action prior to any occurrence of the incident. Hence, it will cause less threat to nation and least to the army.</a:t>
              </a:r>
              <a:endParaRPr lang="en-US" altLang="ko-KR" sz="2000" dirty="0">
                <a:solidFill>
                  <a:schemeClr val="bg1"/>
                </a:solidFill>
                <a:ea typeface="FZShuTi" pitchFamily="2" charset="-122"/>
                <a:cs typeface="Arial" pitchFamily="34" charset="0"/>
              </a:endParaRP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Points</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28423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a:t>Future Enhancements </a:t>
            </a:r>
            <a:endParaRPr lang="en-US" b="1" dirty="0"/>
          </a:p>
        </p:txBody>
      </p:sp>
      <p:grpSp>
        <p:nvGrpSpPr>
          <p:cNvPr id="4" name="Graphic 2">
            <a:extLst>
              <a:ext uri="{FF2B5EF4-FFF2-40B4-BE49-F238E27FC236}">
                <a16:creationId xmlns:a16="http://schemas.microsoft.com/office/drawing/2014/main" id="{9449AF0B-F282-4480-A44E-24DB7F50A649}"/>
              </a:ext>
            </a:extLst>
          </p:cNvPr>
          <p:cNvGrpSpPr/>
          <p:nvPr/>
        </p:nvGrpSpPr>
        <p:grpSpPr>
          <a:xfrm>
            <a:off x="8658846" y="1925860"/>
            <a:ext cx="2443203" cy="4312740"/>
            <a:chOff x="8544520" y="2061601"/>
            <a:chExt cx="2443203" cy="4312740"/>
          </a:xfrm>
        </p:grpSpPr>
        <p:sp>
          <p:nvSpPr>
            <p:cNvPr id="7" name="Freeform: Shape 6">
              <a:extLst>
                <a:ext uri="{FF2B5EF4-FFF2-40B4-BE49-F238E27FC236}">
                  <a16:creationId xmlns:a16="http://schemas.microsoft.com/office/drawing/2014/main" id="{B41E46E8-82E3-429C-85D1-55700657B702}"/>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DED2552-6696-4D55-8F1F-5E9BE176AC19}"/>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3DA1A3-33E4-4AF2-B547-087027F8928B}"/>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23896F5-3D6C-4401-BC1A-96987C392B67}"/>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grpSp>
        <p:nvGrpSpPr>
          <p:cNvPr id="9" name="그룹 3">
            <a:extLst>
              <a:ext uri="{FF2B5EF4-FFF2-40B4-BE49-F238E27FC236}">
                <a16:creationId xmlns:a16="http://schemas.microsoft.com/office/drawing/2014/main" id="{519E1504-20CF-46FE-80FC-9FD9BDC587E9}"/>
              </a:ext>
            </a:extLst>
          </p:cNvPr>
          <p:cNvGrpSpPr/>
          <p:nvPr/>
        </p:nvGrpSpPr>
        <p:grpSpPr>
          <a:xfrm>
            <a:off x="840510" y="1659893"/>
            <a:ext cx="7057495" cy="2075967"/>
            <a:chOff x="8068495" y="1471620"/>
            <a:chExt cx="2927404" cy="2075967"/>
          </a:xfrm>
        </p:grpSpPr>
        <p:sp>
          <p:nvSpPr>
            <p:cNvPr id="10" name="TextBox 9">
              <a:extLst>
                <a:ext uri="{FF2B5EF4-FFF2-40B4-BE49-F238E27FC236}">
                  <a16:creationId xmlns:a16="http://schemas.microsoft.com/office/drawing/2014/main" id="{3EF79096-9040-45AE-8404-10B7BAED79D8}"/>
                </a:ext>
              </a:extLst>
            </p:cNvPr>
            <p:cNvSpPr txBox="1"/>
            <p:nvPr/>
          </p:nvSpPr>
          <p:spPr>
            <a:xfrm>
              <a:off x="8068495" y="2224148"/>
              <a:ext cx="2925465" cy="1323439"/>
            </a:xfrm>
            <a:prstGeom prst="rect">
              <a:avLst/>
            </a:prstGeom>
            <a:noFill/>
          </p:spPr>
          <p:txBody>
            <a:bodyPr wrap="square" lIns="108000" rIns="108000" rtlCol="0">
              <a:spAutoFit/>
            </a:bodyPr>
            <a:lstStyle/>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Self destruction mode</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Can be use for armed purposes</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Used as a weapon</a:t>
              </a:r>
            </a:p>
            <a:p>
              <a:pPr marL="342900" indent="-342900">
                <a:buFont typeface="Arial" panose="020B0604020202020204" pitchFamily="34" charset="0"/>
                <a:buChar char="•"/>
              </a:pPr>
              <a:r>
                <a:rPr lang="en-US" altLang="ko-KR" sz="2000" dirty="0">
                  <a:solidFill>
                    <a:schemeClr val="bg1"/>
                  </a:solidFill>
                  <a:ea typeface="FZShuTi" pitchFamily="2" charset="-122"/>
                  <a:cs typeface="Arial" pitchFamily="34" charset="0"/>
                </a:rPr>
                <a:t>Helpful in mission and war</a:t>
              </a:r>
            </a:p>
          </p:txBody>
        </p:sp>
        <p:sp>
          <p:nvSpPr>
            <p:cNvPr id="11" name="TextBox 10">
              <a:extLst>
                <a:ext uri="{FF2B5EF4-FFF2-40B4-BE49-F238E27FC236}">
                  <a16:creationId xmlns:a16="http://schemas.microsoft.com/office/drawing/2014/main" id="{261665BF-96FD-4F4D-9ED7-B8AE0C9BBB39}"/>
                </a:ext>
              </a:extLst>
            </p:cNvPr>
            <p:cNvSpPr txBox="1"/>
            <p:nvPr/>
          </p:nvSpPr>
          <p:spPr>
            <a:xfrm>
              <a:off x="8070434" y="1471620"/>
              <a:ext cx="2925465" cy="515526"/>
            </a:xfrm>
            <a:prstGeom prst="rect">
              <a:avLst/>
            </a:prstGeom>
            <a:noFill/>
          </p:spPr>
          <p:txBody>
            <a:bodyPr wrap="square" lIns="108000" rIns="108000" rtlCol="0" anchor="ctr">
              <a:spAutoFit/>
            </a:bodyPr>
            <a:lstStyle/>
            <a:p>
              <a:pPr>
                <a:lnSpc>
                  <a:spcPts val="3300"/>
                </a:lnSpc>
              </a:pPr>
              <a:r>
                <a:rPr lang="en-US" altLang="ko-KR" sz="3200" b="1" dirty="0">
                  <a:solidFill>
                    <a:schemeClr val="accent1">
                      <a:lumMod val="20000"/>
                      <a:lumOff val="80000"/>
                    </a:schemeClr>
                  </a:solidFill>
                  <a:cs typeface="Arial" pitchFamily="34" charset="0"/>
                </a:rPr>
                <a:t>Points</a:t>
              </a:r>
              <a:endParaRPr lang="ko-KR" altLang="en-US" sz="3200" b="1" dirty="0">
                <a:solidFill>
                  <a:schemeClr val="accent1">
                    <a:lumMod val="20000"/>
                    <a:lumOff val="80000"/>
                  </a:schemeClr>
                </a:solidFill>
                <a:cs typeface="Arial" pitchFamily="34" charset="0"/>
              </a:endParaRPr>
            </a:p>
          </p:txBody>
        </p:sp>
      </p:grpSp>
    </p:spTree>
    <p:extLst>
      <p:ext uri="{BB962C8B-B14F-4D97-AF65-F5344CB8AC3E}">
        <p14:creationId xmlns:p14="http://schemas.microsoft.com/office/powerpoint/2010/main" val="168452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318987"/>
            <a:chOff x="0" y="2759605"/>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b="1" dirty="0">
                  <a:solidFill>
                    <a:schemeClr val="bg1"/>
                  </a:solidFill>
                  <a:latin typeface="Arial" panose="020B0604020202020204" pitchFamily="34" charset="0"/>
                  <a:cs typeface="Arial" panose="020B0604020202020204" pitchFamily="34" charset="0"/>
                </a:rPr>
                <a:t>THANK YOU</a:t>
              </a:r>
              <a:endParaRPr lang="ko-KR" altLang="en-US" sz="60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698936"/>
              <a:ext cx="12191852" cy="379656"/>
            </a:xfrm>
            <a:prstGeom prst="rect">
              <a:avLst/>
            </a:prstGeom>
            <a:noFill/>
          </p:spPr>
          <p:txBody>
            <a:bodyPr wrap="square" rtlCol="0" anchor="ctr">
              <a:spAutoFit/>
            </a:bodyPr>
            <a:lstStyle/>
            <a:p>
              <a:pPr algn="ctr"/>
              <a:r>
                <a:rPr lang="en-US" altLang="ko-KR" sz="1867" dirty="0">
                  <a:solidFill>
                    <a:schemeClr val="bg1"/>
                  </a:solidFill>
                  <a:latin typeface="Arial" panose="020B0604020202020204" pitchFamily="34" charset="0"/>
                  <a:cs typeface="Arial" panose="020B0604020202020204" pitchFamily="34" charset="0"/>
                </a:rPr>
                <a:t>CHARUSAT UNIVERSITY</a:t>
              </a:r>
              <a:endParaRPr lang="ko-KR" altLang="en-US" sz="1867"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88303700"/>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300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Karan Bhatt</cp:lastModifiedBy>
  <cp:revision>64</cp:revision>
  <dcterms:created xsi:type="dcterms:W3CDTF">2020-01-20T05:08:25Z</dcterms:created>
  <dcterms:modified xsi:type="dcterms:W3CDTF">2022-12-02T17:11:11Z</dcterms:modified>
</cp:coreProperties>
</file>