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6" r:id="rId7"/>
    <p:sldId id="262" r:id="rId8"/>
    <p:sldId id="263" r:id="rId9"/>
    <p:sldId id="264" r:id="rId10"/>
    <p:sldId id="265" r:id="rId11"/>
    <p:sldId id="266" r:id="rId12"/>
    <p:sldId id="267" r:id="rId13"/>
    <p:sldId id="269" r:id="rId14"/>
    <p:sldId id="270" r:id="rId15"/>
    <p:sldId id="271" r:id="rId16"/>
    <p:sldId id="272" r:id="rId17"/>
    <p:sldId id="273" r:id="rId18"/>
    <p:sldId id="282" r:id="rId19"/>
    <p:sldId id="285" r:id="rId20"/>
    <p:sldId id="276" r:id="rId21"/>
    <p:sldId id="275" r:id="rId22"/>
    <p:sldId id="277" r:id="rId23"/>
    <p:sldId id="279" r:id="rId24"/>
    <p:sldId id="278" r:id="rId25"/>
    <p:sldId id="280" r:id="rId26"/>
    <p:sldId id="281" r:id="rId2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BFC355-AAD6-40F7-BD0C-DEE8EEB524C1}">
          <p14:sldIdLst>
            <p14:sldId id="256"/>
            <p14:sldId id="257"/>
            <p14:sldId id="258"/>
            <p14:sldId id="259"/>
            <p14:sldId id="260"/>
            <p14:sldId id="286"/>
            <p14:sldId id="262"/>
            <p14:sldId id="263"/>
            <p14:sldId id="264"/>
            <p14:sldId id="265"/>
            <p14:sldId id="266"/>
            <p14:sldId id="267"/>
            <p14:sldId id="269"/>
            <p14:sldId id="270"/>
            <p14:sldId id="271"/>
            <p14:sldId id="272"/>
            <p14:sldId id="273"/>
            <p14:sldId id="282"/>
            <p14:sldId id="285"/>
            <p14:sldId id="276"/>
            <p14:sldId id="275"/>
            <p14:sldId id="277"/>
            <p14:sldId id="279"/>
            <p14:sldId id="278"/>
            <p14:sldId id="280"/>
            <p14:sldId id="28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nchal Jain" initials="AJ" lastIdx="1" clrIdx="0">
    <p:extLst>
      <p:ext uri="{19B8F6BF-5375-455C-9EA6-DF929625EA0E}">
        <p15:presenceInfo xmlns:p15="http://schemas.microsoft.com/office/powerpoint/2012/main" userId="515bb3f4cec24c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578D4-036F-4D02-AACC-18054E3161C7}" v="2064" dt="2021-04-24T11:19:23.4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17" name="bg object 17"/>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800823" y="1328131"/>
            <a:ext cx="7542352" cy="1126489"/>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800673" y="1428400"/>
            <a:ext cx="7542653" cy="2540000"/>
          </a:xfrm>
          <a:prstGeom prst="rect">
            <a:avLst/>
          </a:prstGeom>
        </p:spPr>
        <p:txBody>
          <a:bodyPr wrap="square" lIns="0" tIns="0" rIns="0" bIns="0">
            <a:spAutoFit/>
          </a:bodyPr>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799"/>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a:endParaRPr/>
          </a:p>
        </p:txBody>
      </p:sp>
      <p:grpSp>
        <p:nvGrpSpPr>
          <p:cNvPr id="7" name="object 7"/>
          <p:cNvGrpSpPr/>
          <p:nvPr/>
        </p:nvGrpSpPr>
        <p:grpSpPr>
          <a:xfrm>
            <a:off x="4606890" y="1384397"/>
            <a:ext cx="4537710" cy="2822575"/>
            <a:chOff x="4606890" y="1384397"/>
            <a:chExt cx="4537710" cy="2822575"/>
          </a:xfrm>
        </p:grpSpPr>
        <p:sp>
          <p:nvSpPr>
            <p:cNvPr id="8" name="object 8"/>
            <p:cNvSpPr/>
            <p:nvPr/>
          </p:nvSpPr>
          <p:spPr>
            <a:xfrm>
              <a:off x="4606890" y="1384397"/>
              <a:ext cx="4537090" cy="282239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232589" y="1896621"/>
              <a:ext cx="3445242" cy="155897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802473" y="1375153"/>
            <a:ext cx="3383279" cy="2463800"/>
          </a:xfrm>
          <a:prstGeom prst="rect">
            <a:avLst/>
          </a:prstGeom>
        </p:spPr>
        <p:txBody>
          <a:bodyPr vert="horz" wrap="square" lIns="0" tIns="12700" rIns="0" bIns="0" rtlCol="0">
            <a:spAutoFit/>
          </a:bodyPr>
          <a:lstStyle/>
          <a:p>
            <a:pPr marL="12700" marR="5080">
              <a:lnSpc>
                <a:spcPct val="100000"/>
              </a:lnSpc>
              <a:spcBef>
                <a:spcPts val="100"/>
              </a:spcBef>
            </a:pPr>
            <a:r>
              <a:rPr sz="4000" b="1" spc="-45" dirty="0">
                <a:solidFill>
                  <a:srgbClr val="1A1A1A"/>
                </a:solidFill>
                <a:latin typeface="Arial"/>
                <a:cs typeface="Arial"/>
              </a:rPr>
              <a:t>Conversion</a:t>
            </a:r>
            <a:r>
              <a:rPr sz="4000" b="1" spc="-229" dirty="0">
                <a:solidFill>
                  <a:srgbClr val="1A1A1A"/>
                </a:solidFill>
                <a:latin typeface="Arial"/>
                <a:cs typeface="Arial"/>
              </a:rPr>
              <a:t> </a:t>
            </a:r>
            <a:r>
              <a:rPr sz="4000" b="1" spc="60" dirty="0">
                <a:solidFill>
                  <a:srgbClr val="1A1A1A"/>
                </a:solidFill>
                <a:latin typeface="Arial"/>
                <a:cs typeface="Arial"/>
              </a:rPr>
              <a:t>of  </a:t>
            </a:r>
            <a:r>
              <a:rPr sz="4000" b="1" spc="-65" dirty="0">
                <a:solidFill>
                  <a:srgbClr val="1A1A1A"/>
                </a:solidFill>
                <a:latin typeface="Arial"/>
                <a:cs typeface="Arial"/>
              </a:rPr>
              <a:t>Si</a:t>
            </a:r>
            <a:r>
              <a:rPr lang="en-IN" sz="4000" b="1" spc="-65" dirty="0">
                <a:solidFill>
                  <a:srgbClr val="1A1A1A"/>
                </a:solidFill>
                <a:latin typeface="Arial"/>
                <a:cs typeface="Arial"/>
              </a:rPr>
              <a:t>g</a:t>
            </a:r>
            <a:r>
              <a:rPr sz="4000" b="1" spc="-65" dirty="0">
                <a:solidFill>
                  <a:srgbClr val="1A1A1A"/>
                </a:solidFill>
                <a:latin typeface="Arial"/>
                <a:cs typeface="Arial"/>
              </a:rPr>
              <a:t>n  </a:t>
            </a:r>
            <a:r>
              <a:rPr sz="4000" b="1" spc="45" dirty="0">
                <a:solidFill>
                  <a:srgbClr val="1A1A1A"/>
                </a:solidFill>
                <a:latin typeface="Arial"/>
                <a:cs typeface="Arial"/>
              </a:rPr>
              <a:t>Language </a:t>
            </a:r>
            <a:r>
              <a:rPr sz="4000" b="1" spc="90" dirty="0">
                <a:solidFill>
                  <a:srgbClr val="1A1A1A"/>
                </a:solidFill>
                <a:latin typeface="Arial"/>
                <a:cs typeface="Arial"/>
              </a:rPr>
              <a:t>to  </a:t>
            </a:r>
            <a:r>
              <a:rPr sz="4000" b="1" spc="75" dirty="0">
                <a:solidFill>
                  <a:srgbClr val="1A1A1A"/>
                </a:solidFill>
                <a:latin typeface="Arial"/>
                <a:cs typeface="Arial"/>
              </a:rPr>
              <a:t>Text</a:t>
            </a:r>
            <a:endParaRPr sz="4000" dirty="0">
              <a:latin typeface="Arial"/>
              <a:cs typeface="Arial"/>
            </a:endParaRPr>
          </a:p>
        </p:txBody>
      </p:sp>
      <p:sp>
        <p:nvSpPr>
          <p:cNvPr id="11" name="object 11"/>
          <p:cNvSpPr txBox="1"/>
          <p:nvPr/>
        </p:nvSpPr>
        <p:spPr>
          <a:xfrm>
            <a:off x="802473" y="4050110"/>
            <a:ext cx="1760220" cy="269240"/>
          </a:xfrm>
          <a:prstGeom prst="rect">
            <a:avLst/>
          </a:prstGeom>
        </p:spPr>
        <p:txBody>
          <a:bodyPr vert="horz" wrap="square" lIns="0" tIns="12700" rIns="0" bIns="0" rtlCol="0">
            <a:spAutoFit/>
          </a:bodyPr>
          <a:lstStyle/>
          <a:p>
            <a:pPr marL="12700">
              <a:lnSpc>
                <a:spcPct val="100000"/>
              </a:lnSpc>
              <a:spcBef>
                <a:spcPts val="100"/>
              </a:spcBef>
            </a:pPr>
            <a:r>
              <a:rPr sz="1600" spc="15" dirty="0">
                <a:solidFill>
                  <a:srgbClr val="595959"/>
                </a:solidFill>
                <a:latin typeface="Lato"/>
                <a:cs typeface="Lato"/>
              </a:rPr>
              <a:t>For</a:t>
            </a:r>
            <a:r>
              <a:rPr sz="1600" spc="-130" dirty="0">
                <a:solidFill>
                  <a:srgbClr val="595959"/>
                </a:solidFill>
                <a:latin typeface="Lato"/>
                <a:cs typeface="Lato"/>
              </a:rPr>
              <a:t> </a:t>
            </a:r>
            <a:r>
              <a:rPr sz="1600" spc="-5" dirty="0">
                <a:solidFill>
                  <a:srgbClr val="595959"/>
                </a:solidFill>
                <a:latin typeface="Lato"/>
                <a:cs typeface="Lato"/>
              </a:rPr>
              <a:t>Dumb</a:t>
            </a:r>
            <a:r>
              <a:rPr sz="1600" spc="-125" dirty="0">
                <a:solidFill>
                  <a:srgbClr val="595959"/>
                </a:solidFill>
                <a:latin typeface="Lato"/>
                <a:cs typeface="Lato"/>
              </a:rPr>
              <a:t> </a:t>
            </a:r>
            <a:r>
              <a:rPr sz="1600" dirty="0">
                <a:solidFill>
                  <a:srgbClr val="595959"/>
                </a:solidFill>
                <a:latin typeface="Lato"/>
                <a:cs typeface="Lato"/>
              </a:rPr>
              <a:t>and</a:t>
            </a:r>
            <a:r>
              <a:rPr sz="1600" spc="-125" dirty="0">
                <a:solidFill>
                  <a:srgbClr val="595959"/>
                </a:solidFill>
                <a:latin typeface="Lato"/>
                <a:cs typeface="Lato"/>
              </a:rPr>
              <a:t> </a:t>
            </a:r>
            <a:r>
              <a:rPr sz="1600" spc="-10" dirty="0">
                <a:solidFill>
                  <a:srgbClr val="595959"/>
                </a:solidFill>
                <a:latin typeface="Lato"/>
                <a:cs typeface="Lato"/>
              </a:rPr>
              <a:t>Deaf</a:t>
            </a:r>
            <a:endParaRPr sz="1600">
              <a:latin typeface="Lato"/>
              <a:cs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97" y="1667230"/>
            <a:ext cx="4820285" cy="574040"/>
          </a:xfrm>
          <a:prstGeom prst="rect">
            <a:avLst/>
          </a:prstGeom>
        </p:spPr>
        <p:txBody>
          <a:bodyPr vert="horz" wrap="square" lIns="0" tIns="12700" rIns="0" bIns="0" rtlCol="0">
            <a:spAutoFit/>
          </a:bodyPr>
          <a:lstStyle/>
          <a:p>
            <a:pPr marL="12700">
              <a:lnSpc>
                <a:spcPct val="100000"/>
              </a:lnSpc>
              <a:spcBef>
                <a:spcPts val="100"/>
              </a:spcBef>
            </a:pPr>
            <a:r>
              <a:rPr spc="15" dirty="0"/>
              <a:t>Gesture</a:t>
            </a:r>
            <a:r>
              <a:rPr spc="-185" dirty="0"/>
              <a:t> </a:t>
            </a:r>
            <a:r>
              <a:rPr spc="-20" dirty="0"/>
              <a:t>Classification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953000" y="2046684"/>
            <a:ext cx="3766026" cy="2193131"/>
          </a:xfrm>
          <a:custGeom>
            <a:avLst/>
            <a:gdLst/>
            <a:ahLst/>
            <a:cxnLst/>
            <a:rect l="l" t="t" r="r" b="b"/>
            <a:pathLst>
              <a:path w="2515870" h="2028825">
                <a:moveTo>
                  <a:pt x="0" y="22"/>
                </a:moveTo>
                <a:close/>
              </a:path>
              <a:path w="2515870" h="2028825">
                <a:moveTo>
                  <a:pt x="2515720" y="2028585"/>
                </a:moveTo>
                <a:lnTo>
                  <a:pt x="360349" y="2028560"/>
                </a:lnTo>
                <a:lnTo>
                  <a:pt x="311450" y="2025271"/>
                </a:lnTo>
                <a:lnTo>
                  <a:pt x="264550" y="2015689"/>
                </a:lnTo>
                <a:lnTo>
                  <a:pt x="220081" y="2000244"/>
                </a:lnTo>
                <a:lnTo>
                  <a:pt x="178470" y="1979364"/>
                </a:lnTo>
                <a:lnTo>
                  <a:pt x="140146" y="1953480"/>
                </a:lnTo>
                <a:lnTo>
                  <a:pt x="105540" y="1923020"/>
                </a:lnTo>
                <a:lnTo>
                  <a:pt x="75080" y="1888414"/>
                </a:lnTo>
                <a:lnTo>
                  <a:pt x="49196" y="1850090"/>
                </a:lnTo>
                <a:lnTo>
                  <a:pt x="28316" y="1808479"/>
                </a:lnTo>
                <a:lnTo>
                  <a:pt x="12871" y="1764009"/>
                </a:lnTo>
                <a:lnTo>
                  <a:pt x="3289" y="1717110"/>
                </a:lnTo>
                <a:lnTo>
                  <a:pt x="0" y="1668211"/>
                </a:lnTo>
                <a:lnTo>
                  <a:pt x="0" y="22"/>
                </a:lnTo>
                <a:lnTo>
                  <a:pt x="2155370" y="22"/>
                </a:lnTo>
                <a:lnTo>
                  <a:pt x="2202737" y="3147"/>
                </a:lnTo>
                <a:lnTo>
                  <a:pt x="2248890" y="12368"/>
                </a:lnTo>
                <a:lnTo>
                  <a:pt x="2293270" y="27452"/>
                </a:lnTo>
                <a:lnTo>
                  <a:pt x="2335316" y="48168"/>
                </a:lnTo>
                <a:lnTo>
                  <a:pt x="2374469" y="74283"/>
                </a:lnTo>
                <a:lnTo>
                  <a:pt x="2410170" y="105567"/>
                </a:lnTo>
                <a:lnTo>
                  <a:pt x="2441452" y="141269"/>
                </a:lnTo>
                <a:lnTo>
                  <a:pt x="2467568" y="180424"/>
                </a:lnTo>
                <a:lnTo>
                  <a:pt x="2488285" y="222472"/>
                </a:lnTo>
                <a:lnTo>
                  <a:pt x="2503371" y="266853"/>
                </a:lnTo>
                <a:lnTo>
                  <a:pt x="2512594" y="313006"/>
                </a:lnTo>
                <a:lnTo>
                  <a:pt x="2515720" y="360371"/>
                </a:lnTo>
                <a:lnTo>
                  <a:pt x="2515720" y="2028585"/>
                </a:lnTo>
                <a:close/>
              </a:path>
            </a:pathLst>
          </a:custGeom>
          <a:solidFill>
            <a:srgbClr val="2F7BF2"/>
          </a:solidFill>
        </p:spPr>
        <p:txBody>
          <a:bodyPr wrap="square" lIns="0" tIns="0" rIns="0" bIns="0" rtlCol="0"/>
          <a:lstStyle/>
          <a:p>
            <a:endParaRPr dirty="0"/>
          </a:p>
        </p:txBody>
      </p:sp>
      <p:sp>
        <p:nvSpPr>
          <p:cNvPr id="6" name="object 6"/>
          <p:cNvSpPr txBox="1">
            <a:spLocks noGrp="1"/>
          </p:cNvSpPr>
          <p:nvPr>
            <p:ph type="title"/>
          </p:nvPr>
        </p:nvSpPr>
        <p:spPr>
          <a:xfrm>
            <a:off x="5715000" y="2254246"/>
            <a:ext cx="1169670" cy="474489"/>
          </a:xfrm>
          <a:prstGeom prst="rect">
            <a:avLst/>
          </a:prstGeom>
        </p:spPr>
        <p:txBody>
          <a:bodyPr vert="horz" wrap="square" lIns="0" tIns="12700" rIns="0" bIns="0" rtlCol="0" anchor="t">
            <a:spAutoFit/>
          </a:bodyPr>
          <a:lstStyle/>
          <a:p>
            <a:pPr marL="12700">
              <a:spcBef>
                <a:spcPts val="100"/>
              </a:spcBef>
            </a:pPr>
            <a:r>
              <a:rPr lang="en-US" sz="3000" dirty="0">
                <a:latin typeface="Roboto"/>
                <a:ea typeface="Roboto"/>
                <a:cs typeface="Roboto"/>
              </a:rPr>
              <a:t>Model</a:t>
            </a:r>
            <a:endParaRPr sz="3000" dirty="0">
              <a:latin typeface="Roboto"/>
              <a:cs typeface="Roboto"/>
            </a:endParaRPr>
          </a:p>
        </p:txBody>
      </p:sp>
      <p:sp>
        <p:nvSpPr>
          <p:cNvPr id="7" name="object 7"/>
          <p:cNvSpPr txBox="1"/>
          <p:nvPr/>
        </p:nvSpPr>
        <p:spPr>
          <a:xfrm>
            <a:off x="5584488" y="2919823"/>
            <a:ext cx="2345690" cy="627992"/>
          </a:xfrm>
          <a:prstGeom prst="rect">
            <a:avLst/>
          </a:prstGeom>
        </p:spPr>
        <p:txBody>
          <a:bodyPr vert="horz" wrap="square" lIns="0" tIns="12700" rIns="0" bIns="0" rtlCol="0">
            <a:spAutoFit/>
          </a:bodyPr>
          <a:lstStyle/>
          <a:p>
            <a:pPr marL="12700" marR="5080">
              <a:lnSpc>
                <a:spcPct val="114599"/>
              </a:lnSpc>
              <a:spcBef>
                <a:spcPts val="100"/>
              </a:spcBef>
            </a:pPr>
            <a:r>
              <a:rPr sz="1800" spc="-5" dirty="0">
                <a:solidFill>
                  <a:srgbClr val="FFFFFF"/>
                </a:solidFill>
                <a:latin typeface="RobotoRegular"/>
                <a:cs typeface="RobotoRegular"/>
              </a:rPr>
              <a:t>Classify  between</a:t>
            </a:r>
            <a:r>
              <a:rPr sz="1800" spc="-90" dirty="0">
                <a:solidFill>
                  <a:srgbClr val="FFFFFF"/>
                </a:solidFill>
                <a:latin typeface="RobotoRegular"/>
                <a:cs typeface="RobotoRegular"/>
              </a:rPr>
              <a:t> </a:t>
            </a:r>
            <a:r>
              <a:rPr sz="1800" spc="-5" dirty="0">
                <a:solidFill>
                  <a:srgbClr val="FFFFFF"/>
                </a:solidFill>
                <a:latin typeface="RobotoRegular"/>
                <a:cs typeface="RobotoRegular"/>
              </a:rPr>
              <a:t>27  Symbols</a:t>
            </a:r>
            <a:endParaRPr sz="1800" dirty="0">
              <a:latin typeface="RobotoRegular"/>
              <a:cs typeface="RobotoRegular"/>
            </a:endParaRPr>
          </a:p>
        </p:txBody>
      </p:sp>
      <p:grpSp>
        <p:nvGrpSpPr>
          <p:cNvPr id="8" name="object 8"/>
          <p:cNvGrpSpPr/>
          <p:nvPr/>
        </p:nvGrpSpPr>
        <p:grpSpPr>
          <a:xfrm>
            <a:off x="2453132" y="2749712"/>
            <a:ext cx="1849283" cy="557335"/>
            <a:chOff x="1917301" y="2687544"/>
            <a:chExt cx="1664191" cy="557335"/>
          </a:xfrm>
        </p:grpSpPr>
        <p:sp>
          <p:nvSpPr>
            <p:cNvPr id="9" name="object 9"/>
            <p:cNvSpPr/>
            <p:nvPr/>
          </p:nvSpPr>
          <p:spPr>
            <a:xfrm>
              <a:off x="1917301" y="2701319"/>
              <a:ext cx="728345" cy="543560"/>
            </a:xfrm>
            <a:custGeom>
              <a:avLst/>
              <a:gdLst/>
              <a:ahLst/>
              <a:cxnLst/>
              <a:rect l="l" t="t" r="r" b="b"/>
              <a:pathLst>
                <a:path w="728344" h="543560">
                  <a:moveTo>
                    <a:pt x="363856" y="543548"/>
                  </a:moveTo>
                  <a:lnTo>
                    <a:pt x="310088" y="540602"/>
                  </a:lnTo>
                  <a:lnTo>
                    <a:pt x="258770" y="532042"/>
                  </a:lnTo>
                  <a:lnTo>
                    <a:pt x="210464" y="518289"/>
                  </a:lnTo>
                  <a:lnTo>
                    <a:pt x="165733" y="499765"/>
                  </a:lnTo>
                  <a:lnTo>
                    <a:pt x="125140" y="476888"/>
                  </a:lnTo>
                  <a:lnTo>
                    <a:pt x="89248" y="450079"/>
                  </a:lnTo>
                  <a:lnTo>
                    <a:pt x="58619" y="419759"/>
                  </a:lnTo>
                  <a:lnTo>
                    <a:pt x="33817" y="386348"/>
                  </a:lnTo>
                  <a:lnTo>
                    <a:pt x="15405" y="350267"/>
                  </a:lnTo>
                  <a:lnTo>
                    <a:pt x="3945" y="311935"/>
                  </a:lnTo>
                  <a:lnTo>
                    <a:pt x="0" y="271774"/>
                  </a:lnTo>
                  <a:lnTo>
                    <a:pt x="3945" y="231612"/>
                  </a:lnTo>
                  <a:lnTo>
                    <a:pt x="15405" y="193281"/>
                  </a:lnTo>
                  <a:lnTo>
                    <a:pt x="33817" y="157199"/>
                  </a:lnTo>
                  <a:lnTo>
                    <a:pt x="58619" y="123789"/>
                  </a:lnTo>
                  <a:lnTo>
                    <a:pt x="89248" y="93469"/>
                  </a:lnTo>
                  <a:lnTo>
                    <a:pt x="125140" y="66660"/>
                  </a:lnTo>
                  <a:lnTo>
                    <a:pt x="165733" y="43783"/>
                  </a:lnTo>
                  <a:lnTo>
                    <a:pt x="210464" y="25258"/>
                  </a:lnTo>
                  <a:lnTo>
                    <a:pt x="258770" y="11506"/>
                  </a:lnTo>
                  <a:lnTo>
                    <a:pt x="310088" y="2946"/>
                  </a:lnTo>
                  <a:lnTo>
                    <a:pt x="363856" y="0"/>
                  </a:lnTo>
                  <a:lnTo>
                    <a:pt x="417624" y="2946"/>
                  </a:lnTo>
                  <a:lnTo>
                    <a:pt x="468943" y="11506"/>
                  </a:lnTo>
                  <a:lnTo>
                    <a:pt x="517250" y="25258"/>
                  </a:lnTo>
                  <a:lnTo>
                    <a:pt x="561981" y="43783"/>
                  </a:lnTo>
                  <a:lnTo>
                    <a:pt x="602575" y="66660"/>
                  </a:lnTo>
                  <a:lnTo>
                    <a:pt x="638468" y="93469"/>
                  </a:lnTo>
                  <a:lnTo>
                    <a:pt x="669097" y="123789"/>
                  </a:lnTo>
                  <a:lnTo>
                    <a:pt x="693899" y="157199"/>
                  </a:lnTo>
                  <a:lnTo>
                    <a:pt x="712312" y="193281"/>
                  </a:lnTo>
                  <a:lnTo>
                    <a:pt x="723773" y="231612"/>
                  </a:lnTo>
                  <a:lnTo>
                    <a:pt x="727718" y="271774"/>
                  </a:lnTo>
                  <a:lnTo>
                    <a:pt x="723773" y="311935"/>
                  </a:lnTo>
                  <a:lnTo>
                    <a:pt x="712312" y="350267"/>
                  </a:lnTo>
                  <a:lnTo>
                    <a:pt x="693899" y="386348"/>
                  </a:lnTo>
                  <a:lnTo>
                    <a:pt x="669097" y="419759"/>
                  </a:lnTo>
                  <a:lnTo>
                    <a:pt x="638468" y="450079"/>
                  </a:lnTo>
                  <a:lnTo>
                    <a:pt x="602575" y="476888"/>
                  </a:lnTo>
                  <a:lnTo>
                    <a:pt x="561981" y="499765"/>
                  </a:lnTo>
                  <a:lnTo>
                    <a:pt x="517250" y="518289"/>
                  </a:lnTo>
                  <a:lnTo>
                    <a:pt x="468943" y="532042"/>
                  </a:lnTo>
                  <a:lnTo>
                    <a:pt x="417624" y="540602"/>
                  </a:lnTo>
                  <a:lnTo>
                    <a:pt x="363856" y="543548"/>
                  </a:lnTo>
                  <a:close/>
                </a:path>
              </a:pathLst>
            </a:custGeom>
            <a:solidFill>
              <a:srgbClr val="FFFFFF"/>
            </a:solidFill>
          </p:spPr>
          <p:txBody>
            <a:bodyPr wrap="square" lIns="0" tIns="0" rIns="0" bIns="0" rtlCol="0"/>
            <a:lstStyle/>
            <a:p>
              <a:endParaRPr/>
            </a:p>
          </p:txBody>
        </p:sp>
        <p:sp>
          <p:nvSpPr>
            <p:cNvPr id="10" name="object 10"/>
            <p:cNvSpPr/>
            <p:nvPr/>
          </p:nvSpPr>
          <p:spPr>
            <a:xfrm>
              <a:off x="3029042" y="2687544"/>
              <a:ext cx="552450" cy="271463"/>
            </a:xfrm>
            <a:custGeom>
              <a:avLst/>
              <a:gdLst/>
              <a:ahLst/>
              <a:cxnLst/>
              <a:rect l="l" t="t" r="r" b="b"/>
              <a:pathLst>
                <a:path w="552450" h="171450">
                  <a:moveTo>
                    <a:pt x="437961" y="170824"/>
                  </a:moveTo>
                  <a:lnTo>
                    <a:pt x="437961" y="112749"/>
                  </a:lnTo>
                  <a:lnTo>
                    <a:pt x="0" y="112749"/>
                  </a:lnTo>
                  <a:lnTo>
                    <a:pt x="0" y="58049"/>
                  </a:lnTo>
                  <a:lnTo>
                    <a:pt x="437961" y="58049"/>
                  </a:lnTo>
                  <a:lnTo>
                    <a:pt x="437961" y="0"/>
                  </a:lnTo>
                  <a:lnTo>
                    <a:pt x="552368" y="85399"/>
                  </a:lnTo>
                  <a:lnTo>
                    <a:pt x="437961" y="170824"/>
                  </a:lnTo>
                  <a:close/>
                </a:path>
              </a:pathLst>
            </a:custGeom>
            <a:solidFill>
              <a:srgbClr val="0D5DDF"/>
            </a:solidFill>
          </p:spPr>
          <p:txBody>
            <a:bodyPr wrap="square" lIns="0" tIns="0" rIns="0" bIns="0" rtlCol="0"/>
            <a:lstStyle/>
            <a:p>
              <a:endParaRPr/>
            </a:p>
          </p:txBody>
        </p:sp>
      </p:grpSp>
      <p:pic>
        <p:nvPicPr>
          <p:cNvPr id="3" name="Picture 2">
            <a:extLst>
              <a:ext uri="{FF2B5EF4-FFF2-40B4-BE49-F238E27FC236}">
                <a16:creationId xmlns:a16="http://schemas.microsoft.com/office/drawing/2014/main" id="{8D5B58B3-538E-4CFE-A062-B8B04BCCB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94" y="1657350"/>
            <a:ext cx="2286000" cy="297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6922" y="1352550"/>
            <a:ext cx="2138680" cy="330200"/>
          </a:xfrm>
          <a:prstGeom prst="rect">
            <a:avLst/>
          </a:prstGeom>
        </p:spPr>
        <p:txBody>
          <a:bodyPr vert="horz" wrap="square" lIns="0" tIns="12700" rIns="0" bIns="0" rtlCol="0" anchor="t">
            <a:spAutoFit/>
          </a:bodyPr>
          <a:lstStyle/>
          <a:p>
            <a:pPr marL="12700">
              <a:lnSpc>
                <a:spcPct val="100000"/>
              </a:lnSpc>
              <a:spcBef>
                <a:spcPts val="100"/>
              </a:spcBef>
            </a:pPr>
            <a:r>
              <a:rPr sz="2000" spc="-5" dirty="0">
                <a:solidFill>
                  <a:srgbClr val="CC0000"/>
                </a:solidFill>
                <a:latin typeface="Times New Roman"/>
                <a:cs typeface="Times New Roman"/>
              </a:rPr>
              <a:t>Algorithm Layer</a:t>
            </a:r>
            <a:r>
              <a:rPr sz="2000" spc="-85" dirty="0">
                <a:solidFill>
                  <a:srgbClr val="CC0000"/>
                </a:solidFill>
                <a:latin typeface="Times New Roman"/>
                <a:cs typeface="Times New Roman"/>
              </a:rPr>
              <a:t> </a:t>
            </a:r>
            <a:r>
              <a:rPr sz="2000" dirty="0">
                <a:solidFill>
                  <a:srgbClr val="CC0000"/>
                </a:solidFill>
                <a:latin typeface="Times New Roman"/>
                <a:cs typeface="Times New Roman"/>
              </a:rPr>
              <a:t>:</a:t>
            </a:r>
            <a:endParaRPr sz="2000" dirty="0">
              <a:latin typeface="Times New Roman"/>
              <a:cs typeface="Times New Roman"/>
            </a:endParaRPr>
          </a:p>
        </p:txBody>
      </p:sp>
      <p:sp>
        <p:nvSpPr>
          <p:cNvPr id="3" name="object 3"/>
          <p:cNvSpPr txBox="1"/>
          <p:nvPr/>
        </p:nvSpPr>
        <p:spPr>
          <a:xfrm>
            <a:off x="946922" y="1896772"/>
            <a:ext cx="7069455" cy="2684838"/>
          </a:xfrm>
          <a:prstGeom prst="rect">
            <a:avLst/>
          </a:prstGeom>
        </p:spPr>
        <p:txBody>
          <a:bodyPr vert="horz" wrap="square" lIns="0" tIns="12700" rIns="0" bIns="0" rtlCol="0" anchor="t">
            <a:spAutoFit/>
          </a:bodyPr>
          <a:lstStyle/>
          <a:p>
            <a:pPr marL="297815" marR="5080" indent="-285750">
              <a:lnSpc>
                <a:spcPct val="107600"/>
              </a:lnSpc>
              <a:spcBef>
                <a:spcPts val="100"/>
              </a:spcBef>
              <a:buAutoNum type="arabicPeriod"/>
              <a:tabLst>
                <a:tab pos="298450" algn="l"/>
              </a:tabLst>
            </a:pPr>
            <a:r>
              <a:rPr sz="1800" spc="-5" dirty="0">
                <a:latin typeface="Times New Roman"/>
                <a:cs typeface="Times New Roman"/>
              </a:rPr>
              <a:t>Apply </a:t>
            </a:r>
            <a:r>
              <a:rPr lang="en-US" u="sng" dirty="0">
                <a:latin typeface="Times New Roman"/>
                <a:cs typeface="Times New Roman"/>
              </a:rPr>
              <a:t>grayscale</a:t>
            </a:r>
            <a:r>
              <a:rPr lang="en-US" dirty="0">
                <a:latin typeface="Times New Roman"/>
                <a:cs typeface="Times New Roman"/>
              </a:rPr>
              <a:t> filter</a:t>
            </a:r>
            <a:r>
              <a:rPr lang="en-US" spc="-5" dirty="0">
                <a:latin typeface="Times New Roman"/>
                <a:cs typeface="Times New Roman"/>
              </a:rPr>
              <a:t> </a:t>
            </a:r>
            <a:r>
              <a:rPr sz="1800" spc="-5" dirty="0">
                <a:latin typeface="Times New Roman"/>
                <a:cs typeface="Times New Roman"/>
              </a:rPr>
              <a:t>to the </a:t>
            </a:r>
            <a:r>
              <a:rPr sz="1800" dirty="0">
                <a:latin typeface="Times New Roman"/>
                <a:cs typeface="Times New Roman"/>
              </a:rPr>
              <a:t>frame </a:t>
            </a:r>
            <a:r>
              <a:rPr sz="1800" spc="-5" dirty="0">
                <a:latin typeface="Times New Roman"/>
                <a:cs typeface="Times New Roman"/>
              </a:rPr>
              <a:t>taken with </a:t>
            </a:r>
            <a:r>
              <a:rPr sz="1800" dirty="0">
                <a:latin typeface="Times New Roman"/>
                <a:cs typeface="Times New Roman"/>
              </a:rPr>
              <a:t>opencv </a:t>
            </a:r>
            <a:r>
              <a:rPr sz="1800" spc="-5" dirty="0">
                <a:latin typeface="Times New Roman"/>
                <a:cs typeface="Times New Roman"/>
              </a:rPr>
              <a:t>to</a:t>
            </a:r>
            <a:r>
              <a:rPr lang="en-US" spc="-5" dirty="0">
                <a:latin typeface="Times New Roman"/>
                <a:cs typeface="Times New Roman"/>
              </a:rPr>
              <a:t> </a:t>
            </a:r>
            <a:r>
              <a:rPr sz="1800" spc="-5" dirty="0">
                <a:latin typeface="Times New Roman"/>
                <a:cs typeface="Times New Roman"/>
              </a:rPr>
              <a:t> </a:t>
            </a:r>
            <a:r>
              <a:rPr sz="1800" dirty="0">
                <a:latin typeface="Times New Roman"/>
                <a:cs typeface="Times New Roman"/>
              </a:rPr>
              <a:t>get </a:t>
            </a:r>
            <a:r>
              <a:rPr sz="1800" spc="-5" dirty="0">
                <a:latin typeface="Times New Roman"/>
                <a:cs typeface="Times New Roman"/>
              </a:rPr>
              <a:t>the </a:t>
            </a:r>
            <a:r>
              <a:rPr sz="1800" dirty="0">
                <a:latin typeface="Times New Roman"/>
                <a:cs typeface="Times New Roman"/>
              </a:rPr>
              <a:t>processed </a:t>
            </a:r>
            <a:r>
              <a:rPr sz="1800" spc="-5" dirty="0">
                <a:latin typeface="Times New Roman"/>
                <a:cs typeface="Times New Roman"/>
              </a:rPr>
              <a:t>image after </a:t>
            </a:r>
            <a:r>
              <a:rPr sz="1800" dirty="0">
                <a:latin typeface="Times New Roman"/>
                <a:cs typeface="Times New Roman"/>
              </a:rPr>
              <a:t>feature</a:t>
            </a:r>
            <a:r>
              <a:rPr sz="1800" spc="-15" dirty="0">
                <a:latin typeface="Times New Roman"/>
                <a:cs typeface="Times New Roman"/>
              </a:rPr>
              <a:t> </a:t>
            </a:r>
            <a:r>
              <a:rPr sz="1800" spc="-5" dirty="0">
                <a:latin typeface="Times New Roman"/>
                <a:cs typeface="Times New Roman"/>
              </a:rPr>
              <a:t>extraction.</a:t>
            </a:r>
            <a:endParaRPr sz="1800" dirty="0">
              <a:latin typeface="Times New Roman"/>
              <a:cs typeface="Times New Roman"/>
            </a:endParaRPr>
          </a:p>
          <a:p>
            <a:pPr marL="298450" marR="127000" indent="-298450">
              <a:lnSpc>
                <a:spcPct val="107600"/>
              </a:lnSpc>
              <a:buAutoNum type="arabicPeriod"/>
              <a:tabLst>
                <a:tab pos="298450" algn="l"/>
              </a:tabLst>
            </a:pPr>
            <a:r>
              <a:rPr lang="en-US" sz="1800" b="0" i="0" u="none" strike="noStrike" dirty="0">
                <a:solidFill>
                  <a:srgbClr val="000000"/>
                </a:solidFill>
                <a:effectLst/>
                <a:latin typeface="Times New Roman" panose="02020603050405020304" pitchFamily="18" charset="0"/>
              </a:rPr>
              <a:t>This processed image is </a:t>
            </a:r>
            <a:r>
              <a:rPr lang="en-US" sz="1800" b="0" i="0" strike="noStrike" dirty="0">
                <a:solidFill>
                  <a:srgbClr val="000000"/>
                </a:solidFill>
                <a:effectLst/>
                <a:latin typeface="Times New Roman" panose="02020603050405020304" pitchFamily="18" charset="0"/>
              </a:rPr>
              <a:t>passed to the </a:t>
            </a:r>
            <a:r>
              <a:rPr lang="en-US" sz="1800" b="1" i="0" strike="noStrike" dirty="0">
                <a:solidFill>
                  <a:srgbClr val="000000"/>
                </a:solidFill>
                <a:effectLst/>
                <a:latin typeface="Times New Roman" panose="02020603050405020304" pitchFamily="18" charset="0"/>
              </a:rPr>
              <a:t>CNN model</a:t>
            </a:r>
            <a:r>
              <a:rPr lang="en-US" sz="1800" b="0" i="0"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for prediction and if a letter is detected for the </a:t>
            </a:r>
            <a:r>
              <a:rPr lang="en-US" sz="1800" b="0" i="0" u="sng" strike="noStrike" dirty="0">
                <a:solidFill>
                  <a:srgbClr val="000000"/>
                </a:solidFill>
                <a:effectLst/>
                <a:latin typeface="Times New Roman" panose="02020603050405020304" pitchFamily="18" charset="0"/>
              </a:rPr>
              <a:t>majority of times</a:t>
            </a:r>
            <a:r>
              <a:rPr lang="en-US" sz="1800" b="0" i="0" u="none" strike="noStrike" dirty="0">
                <a:solidFill>
                  <a:srgbClr val="000000"/>
                </a:solidFill>
                <a:effectLst/>
                <a:latin typeface="Times New Roman" panose="02020603050405020304" pitchFamily="18" charset="0"/>
              </a:rPr>
              <a:t> based on a threshold value then the letter is printed and taken into consideration for forming the word, i.e. added to the resultant string.</a:t>
            </a:r>
          </a:p>
          <a:p>
            <a:pPr marL="298450" marR="127000" indent="-298450">
              <a:lnSpc>
                <a:spcPct val="107600"/>
              </a:lnSpc>
              <a:buAutoNum type="arabicPeriod"/>
              <a:tabLst>
                <a:tab pos="298450" algn="l"/>
              </a:tabLst>
            </a:pPr>
            <a:r>
              <a:rPr lang="en-IN" spc="-5" dirty="0">
                <a:latin typeface="Times New Roman"/>
                <a:cs typeface="Times New Roman"/>
              </a:rPr>
              <a:t>I</a:t>
            </a:r>
            <a:r>
              <a:rPr lang="en-US" sz="1800" b="0" i="0" u="none" strike="noStrike" dirty="0">
                <a:solidFill>
                  <a:srgbClr val="000000"/>
                </a:solidFill>
                <a:effectLst/>
                <a:latin typeface="Times New Roman" panose="02020603050405020304" pitchFamily="18" charset="0"/>
              </a:rPr>
              <a:t>f the predicted label is ‘Space’, a space is added to the resultant string. If the predicted label is ‘Del’ and the resultant string contains at least one character, the last letter of the resultant string is removed.</a:t>
            </a:r>
            <a:endParaRPr sz="18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58158"/>
            <a:ext cx="577786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1A1A1A"/>
                </a:solidFill>
              </a:rPr>
              <a:t>Convolutional </a:t>
            </a:r>
            <a:r>
              <a:rPr sz="3000" spc="70" dirty="0">
                <a:solidFill>
                  <a:srgbClr val="1A1A1A"/>
                </a:solidFill>
              </a:rPr>
              <a:t>Neural</a:t>
            </a:r>
            <a:r>
              <a:rPr sz="3000" spc="-240" dirty="0">
                <a:solidFill>
                  <a:srgbClr val="1A1A1A"/>
                </a:solidFill>
              </a:rPr>
              <a:t> </a:t>
            </a:r>
            <a:r>
              <a:rPr sz="3000" spc="45" dirty="0">
                <a:solidFill>
                  <a:srgbClr val="1A1A1A"/>
                </a:solidFill>
              </a:rPr>
              <a:t>Networks</a:t>
            </a:r>
            <a:endParaRPr sz="3000"/>
          </a:p>
        </p:txBody>
      </p:sp>
      <p:sp>
        <p:nvSpPr>
          <p:cNvPr id="3" name="object 3"/>
          <p:cNvSpPr txBox="1"/>
          <p:nvPr/>
        </p:nvSpPr>
        <p:spPr>
          <a:xfrm>
            <a:off x="533400" y="1657350"/>
            <a:ext cx="3810000" cy="2835135"/>
          </a:xfrm>
          <a:prstGeom prst="rect">
            <a:avLst/>
          </a:prstGeom>
        </p:spPr>
        <p:txBody>
          <a:bodyPr vert="horz" wrap="square" lIns="0" tIns="12700" rIns="0" bIns="0" rtlCol="0">
            <a:spAutoFit/>
          </a:bodyPr>
          <a:lstStyle/>
          <a:p>
            <a:pPr marL="379095" marR="40005" indent="-367030">
              <a:lnSpc>
                <a:spcPct val="114599"/>
              </a:lnSpc>
              <a:spcBef>
                <a:spcPts val="100"/>
              </a:spcBef>
              <a:buFont typeface="Arial"/>
              <a:buChar char="●"/>
              <a:tabLst>
                <a:tab pos="379095" algn="l"/>
                <a:tab pos="379730" algn="l"/>
              </a:tabLst>
            </a:pPr>
            <a:r>
              <a:rPr sz="1800" dirty="0">
                <a:solidFill>
                  <a:srgbClr val="595959"/>
                </a:solidFill>
                <a:latin typeface="Lato"/>
                <a:cs typeface="Lato"/>
              </a:rPr>
              <a:t>CNNs consist </a:t>
            </a:r>
            <a:r>
              <a:rPr sz="1800" spc="-25" dirty="0">
                <a:solidFill>
                  <a:srgbClr val="595959"/>
                </a:solidFill>
                <a:latin typeface="Lato"/>
                <a:cs typeface="Lato"/>
              </a:rPr>
              <a:t>of </a:t>
            </a:r>
            <a:r>
              <a:rPr sz="1800" spc="10" dirty="0">
                <a:solidFill>
                  <a:srgbClr val="595959"/>
                </a:solidFill>
                <a:latin typeface="Lato"/>
                <a:cs typeface="Lato"/>
              </a:rPr>
              <a:t>multiple </a:t>
            </a:r>
            <a:r>
              <a:rPr sz="1800" dirty="0">
                <a:solidFill>
                  <a:srgbClr val="595959"/>
                </a:solidFill>
                <a:latin typeface="Lato"/>
                <a:cs typeface="Lato"/>
              </a:rPr>
              <a:t>convolutional  </a:t>
            </a:r>
            <a:r>
              <a:rPr sz="1800" spc="15" dirty="0">
                <a:solidFill>
                  <a:srgbClr val="595959"/>
                </a:solidFill>
                <a:latin typeface="Lato"/>
                <a:cs typeface="Lato"/>
              </a:rPr>
              <a:t>layers </a:t>
            </a:r>
            <a:r>
              <a:rPr sz="1800" spc="-5" dirty="0">
                <a:solidFill>
                  <a:srgbClr val="595959"/>
                </a:solidFill>
                <a:latin typeface="Lato"/>
                <a:cs typeface="Lato"/>
              </a:rPr>
              <a:t>each </a:t>
            </a:r>
            <a:r>
              <a:rPr sz="1800" spc="20" dirty="0">
                <a:solidFill>
                  <a:srgbClr val="595959"/>
                </a:solidFill>
                <a:latin typeface="Lato"/>
                <a:cs typeface="Lato"/>
              </a:rPr>
              <a:t>layer </a:t>
            </a:r>
            <a:r>
              <a:rPr sz="1800" dirty="0">
                <a:solidFill>
                  <a:srgbClr val="595959"/>
                </a:solidFill>
                <a:latin typeface="Lato"/>
                <a:cs typeface="Lato"/>
              </a:rPr>
              <a:t>containing numerous  </a:t>
            </a:r>
            <a:r>
              <a:rPr sz="1800" spc="10" dirty="0">
                <a:solidFill>
                  <a:srgbClr val="595959"/>
                </a:solidFill>
                <a:latin typeface="Lato"/>
                <a:cs typeface="Lato"/>
              </a:rPr>
              <a:t>“filters”</a:t>
            </a:r>
            <a:r>
              <a:rPr sz="1800" spc="-120" dirty="0">
                <a:solidFill>
                  <a:srgbClr val="595959"/>
                </a:solidFill>
                <a:latin typeface="Lato"/>
                <a:cs typeface="Lato"/>
              </a:rPr>
              <a:t> </a:t>
            </a:r>
            <a:r>
              <a:rPr sz="1800" spc="-10" dirty="0">
                <a:solidFill>
                  <a:srgbClr val="595959"/>
                </a:solidFill>
                <a:latin typeface="Lato"/>
                <a:cs typeface="Lato"/>
              </a:rPr>
              <a:t>which</a:t>
            </a:r>
            <a:r>
              <a:rPr sz="1800" spc="-114" dirty="0">
                <a:solidFill>
                  <a:srgbClr val="595959"/>
                </a:solidFill>
                <a:latin typeface="Lato"/>
                <a:cs typeface="Lato"/>
              </a:rPr>
              <a:t> </a:t>
            </a:r>
            <a:r>
              <a:rPr sz="1800" spc="10" dirty="0">
                <a:solidFill>
                  <a:srgbClr val="595959"/>
                </a:solidFill>
                <a:latin typeface="Lato"/>
                <a:cs typeface="Lato"/>
              </a:rPr>
              <a:t>perform</a:t>
            </a:r>
            <a:r>
              <a:rPr sz="1800" spc="-120" dirty="0">
                <a:solidFill>
                  <a:srgbClr val="595959"/>
                </a:solidFill>
                <a:latin typeface="Lato"/>
                <a:cs typeface="Lato"/>
              </a:rPr>
              <a:t> </a:t>
            </a:r>
            <a:r>
              <a:rPr sz="1800" spc="10" dirty="0">
                <a:solidFill>
                  <a:srgbClr val="595959"/>
                </a:solidFill>
                <a:latin typeface="Lato"/>
                <a:cs typeface="Lato"/>
              </a:rPr>
              <a:t>feature</a:t>
            </a:r>
            <a:r>
              <a:rPr sz="1800" spc="-114" dirty="0">
                <a:solidFill>
                  <a:srgbClr val="595959"/>
                </a:solidFill>
                <a:latin typeface="Lato"/>
                <a:cs typeface="Lato"/>
              </a:rPr>
              <a:t> </a:t>
            </a:r>
            <a:r>
              <a:rPr sz="1800" spc="5" dirty="0">
                <a:solidFill>
                  <a:srgbClr val="595959"/>
                </a:solidFill>
                <a:latin typeface="Lato"/>
                <a:cs typeface="Lato"/>
              </a:rPr>
              <a:t>extraction.</a:t>
            </a:r>
            <a:endParaRPr sz="1800" dirty="0">
              <a:latin typeface="Lato"/>
              <a:cs typeface="Lato"/>
            </a:endParaRPr>
          </a:p>
          <a:p>
            <a:pPr marL="379095" marR="5080" indent="-367030">
              <a:lnSpc>
                <a:spcPct val="114599"/>
              </a:lnSpc>
              <a:buFont typeface="Arial"/>
              <a:buChar char="●"/>
              <a:tabLst>
                <a:tab pos="379095" algn="l"/>
                <a:tab pos="379730" algn="l"/>
              </a:tabLst>
            </a:pPr>
            <a:r>
              <a:rPr sz="1800" spc="20" dirty="0">
                <a:solidFill>
                  <a:srgbClr val="595959"/>
                </a:solidFill>
                <a:latin typeface="Lato"/>
                <a:cs typeface="Lato"/>
              </a:rPr>
              <a:t>Initially </a:t>
            </a:r>
            <a:r>
              <a:rPr sz="1800" dirty="0">
                <a:solidFill>
                  <a:srgbClr val="595959"/>
                </a:solidFill>
                <a:latin typeface="Lato"/>
                <a:cs typeface="Lato"/>
              </a:rPr>
              <a:t>these </a:t>
            </a:r>
            <a:r>
              <a:rPr sz="1800" spc="10" dirty="0">
                <a:solidFill>
                  <a:srgbClr val="595959"/>
                </a:solidFill>
                <a:latin typeface="Lato"/>
                <a:cs typeface="Lato"/>
              </a:rPr>
              <a:t>“filters” </a:t>
            </a:r>
            <a:r>
              <a:rPr sz="1800" spc="25" dirty="0">
                <a:solidFill>
                  <a:srgbClr val="595959"/>
                </a:solidFill>
                <a:latin typeface="Lato"/>
                <a:cs typeface="Lato"/>
              </a:rPr>
              <a:t>are </a:t>
            </a:r>
            <a:r>
              <a:rPr sz="1800" spc="10" dirty="0">
                <a:solidFill>
                  <a:srgbClr val="595959"/>
                </a:solidFill>
                <a:latin typeface="Lato"/>
                <a:cs typeface="Lato"/>
              </a:rPr>
              <a:t>random </a:t>
            </a:r>
            <a:r>
              <a:rPr sz="1800" dirty="0">
                <a:solidFill>
                  <a:srgbClr val="595959"/>
                </a:solidFill>
                <a:latin typeface="Lato"/>
                <a:cs typeface="Lato"/>
              </a:rPr>
              <a:t>and </a:t>
            </a:r>
            <a:r>
              <a:rPr sz="1800" spc="-5" dirty="0">
                <a:solidFill>
                  <a:srgbClr val="595959"/>
                </a:solidFill>
                <a:latin typeface="Lato"/>
                <a:cs typeface="Lato"/>
              </a:rPr>
              <a:t>by  </a:t>
            </a:r>
            <a:r>
              <a:rPr sz="1800" spc="10" dirty="0">
                <a:solidFill>
                  <a:srgbClr val="595959"/>
                </a:solidFill>
                <a:latin typeface="Lato"/>
                <a:cs typeface="Lato"/>
              </a:rPr>
              <a:t>training,</a:t>
            </a:r>
            <a:r>
              <a:rPr sz="1800" spc="-120" dirty="0">
                <a:solidFill>
                  <a:srgbClr val="595959"/>
                </a:solidFill>
                <a:latin typeface="Lato"/>
                <a:cs typeface="Lato"/>
              </a:rPr>
              <a:t> </a:t>
            </a:r>
            <a:r>
              <a:rPr sz="1800" spc="5" dirty="0">
                <a:solidFill>
                  <a:srgbClr val="595959"/>
                </a:solidFill>
                <a:latin typeface="Lato"/>
                <a:cs typeface="Lato"/>
              </a:rPr>
              <a:t>the</a:t>
            </a:r>
            <a:r>
              <a:rPr sz="1800" spc="-120" dirty="0">
                <a:solidFill>
                  <a:srgbClr val="595959"/>
                </a:solidFill>
                <a:latin typeface="Lato"/>
                <a:cs typeface="Lato"/>
              </a:rPr>
              <a:t> </a:t>
            </a:r>
            <a:r>
              <a:rPr sz="1800" spc="10" dirty="0">
                <a:solidFill>
                  <a:srgbClr val="595959"/>
                </a:solidFill>
                <a:latin typeface="Lato"/>
                <a:cs typeface="Lato"/>
              </a:rPr>
              <a:t>feature</a:t>
            </a:r>
            <a:r>
              <a:rPr sz="1800" spc="-114" dirty="0">
                <a:solidFill>
                  <a:srgbClr val="595959"/>
                </a:solidFill>
                <a:latin typeface="Lato"/>
                <a:cs typeface="Lato"/>
              </a:rPr>
              <a:t> </a:t>
            </a:r>
            <a:r>
              <a:rPr sz="1800" spc="10" dirty="0">
                <a:solidFill>
                  <a:srgbClr val="595959"/>
                </a:solidFill>
                <a:latin typeface="Lato"/>
                <a:cs typeface="Lato"/>
              </a:rPr>
              <a:t>extraction</a:t>
            </a:r>
            <a:r>
              <a:rPr sz="1800" spc="-120" dirty="0">
                <a:solidFill>
                  <a:srgbClr val="595959"/>
                </a:solidFill>
                <a:latin typeface="Lato"/>
                <a:cs typeface="Lato"/>
              </a:rPr>
              <a:t> </a:t>
            </a:r>
            <a:r>
              <a:rPr sz="1800" dirty="0">
                <a:solidFill>
                  <a:srgbClr val="595959"/>
                </a:solidFill>
                <a:latin typeface="Lato"/>
                <a:cs typeface="Lato"/>
              </a:rPr>
              <a:t>gets</a:t>
            </a:r>
            <a:r>
              <a:rPr sz="1800" spc="-114" dirty="0">
                <a:solidFill>
                  <a:srgbClr val="595959"/>
                </a:solidFill>
                <a:latin typeface="Lato"/>
                <a:cs typeface="Lato"/>
              </a:rPr>
              <a:t> </a:t>
            </a:r>
            <a:r>
              <a:rPr sz="1800" spc="15" dirty="0">
                <a:solidFill>
                  <a:srgbClr val="595959"/>
                </a:solidFill>
                <a:latin typeface="Lato"/>
                <a:cs typeface="Lato"/>
              </a:rPr>
              <a:t>better  </a:t>
            </a:r>
            <a:r>
              <a:rPr sz="1800" spc="-5" dirty="0">
                <a:solidFill>
                  <a:srgbClr val="595959"/>
                </a:solidFill>
                <a:latin typeface="Lato"/>
                <a:cs typeface="Lato"/>
              </a:rPr>
              <a:t>by</a:t>
            </a:r>
            <a:r>
              <a:rPr sz="1800" spc="-120" dirty="0">
                <a:solidFill>
                  <a:srgbClr val="595959"/>
                </a:solidFill>
                <a:latin typeface="Lato"/>
                <a:cs typeface="Lato"/>
              </a:rPr>
              <a:t> </a:t>
            </a:r>
            <a:r>
              <a:rPr sz="1800" spc="5" dirty="0">
                <a:solidFill>
                  <a:srgbClr val="595959"/>
                </a:solidFill>
                <a:latin typeface="Lato"/>
                <a:cs typeface="Lato"/>
              </a:rPr>
              <a:t>better.</a:t>
            </a:r>
            <a:endParaRPr sz="1800" dirty="0">
              <a:latin typeface="Lato"/>
              <a:cs typeface="Lato"/>
            </a:endParaRPr>
          </a:p>
          <a:p>
            <a:pPr marL="379095" indent="-367030">
              <a:lnSpc>
                <a:spcPct val="100000"/>
              </a:lnSpc>
              <a:spcBef>
                <a:spcPts val="315"/>
              </a:spcBef>
              <a:buFont typeface="Arial"/>
              <a:buChar char="●"/>
              <a:tabLst>
                <a:tab pos="379095" algn="l"/>
                <a:tab pos="379730" algn="l"/>
              </a:tabLst>
            </a:pPr>
            <a:r>
              <a:rPr sz="1800" spc="15" dirty="0">
                <a:solidFill>
                  <a:srgbClr val="595959"/>
                </a:solidFill>
                <a:latin typeface="Lato"/>
                <a:cs typeface="Lato"/>
              </a:rPr>
              <a:t>It’s</a:t>
            </a:r>
            <a:r>
              <a:rPr sz="1800" spc="-114" dirty="0">
                <a:solidFill>
                  <a:srgbClr val="595959"/>
                </a:solidFill>
                <a:latin typeface="Lato"/>
                <a:cs typeface="Lato"/>
              </a:rPr>
              <a:t> </a:t>
            </a:r>
            <a:r>
              <a:rPr sz="1800" spc="25" dirty="0">
                <a:solidFill>
                  <a:srgbClr val="595959"/>
                </a:solidFill>
                <a:latin typeface="Lato"/>
                <a:cs typeface="Lato"/>
              </a:rPr>
              <a:t>primarily</a:t>
            </a:r>
            <a:r>
              <a:rPr sz="1800" spc="-110" dirty="0">
                <a:solidFill>
                  <a:srgbClr val="595959"/>
                </a:solidFill>
                <a:latin typeface="Lato"/>
                <a:cs typeface="Lato"/>
              </a:rPr>
              <a:t> </a:t>
            </a:r>
            <a:r>
              <a:rPr sz="1800" spc="-5" dirty="0">
                <a:solidFill>
                  <a:srgbClr val="595959"/>
                </a:solidFill>
                <a:latin typeface="Lato"/>
                <a:cs typeface="Lato"/>
              </a:rPr>
              <a:t>used</a:t>
            </a:r>
            <a:r>
              <a:rPr sz="1800" spc="-114" dirty="0">
                <a:solidFill>
                  <a:srgbClr val="595959"/>
                </a:solidFill>
                <a:latin typeface="Lato"/>
                <a:cs typeface="Lato"/>
              </a:rPr>
              <a:t> </a:t>
            </a:r>
            <a:r>
              <a:rPr sz="1800" spc="5" dirty="0">
                <a:solidFill>
                  <a:srgbClr val="595959"/>
                </a:solidFill>
                <a:latin typeface="Lato"/>
                <a:cs typeface="Lato"/>
              </a:rPr>
              <a:t>for</a:t>
            </a:r>
            <a:r>
              <a:rPr sz="1800" spc="-110" dirty="0">
                <a:solidFill>
                  <a:srgbClr val="595959"/>
                </a:solidFill>
                <a:latin typeface="Lato"/>
                <a:cs typeface="Lato"/>
              </a:rPr>
              <a:t> </a:t>
            </a:r>
            <a:r>
              <a:rPr sz="1800" dirty="0">
                <a:solidFill>
                  <a:srgbClr val="595959"/>
                </a:solidFill>
                <a:latin typeface="Lato"/>
                <a:cs typeface="Lato"/>
              </a:rPr>
              <a:t>image</a:t>
            </a:r>
            <a:r>
              <a:rPr sz="1800" spc="-114" dirty="0">
                <a:solidFill>
                  <a:srgbClr val="595959"/>
                </a:solidFill>
                <a:latin typeface="Lato"/>
                <a:cs typeface="Lato"/>
              </a:rPr>
              <a:t> </a:t>
            </a:r>
            <a:r>
              <a:rPr sz="1800" dirty="0">
                <a:solidFill>
                  <a:srgbClr val="595959"/>
                </a:solidFill>
                <a:latin typeface="Lato"/>
                <a:cs typeface="Lato"/>
              </a:rPr>
              <a:t>classification.</a:t>
            </a:r>
            <a:endParaRPr sz="1800" dirty="0">
              <a:latin typeface="Lato"/>
              <a:cs typeface="Lato"/>
            </a:endParaRPr>
          </a:p>
        </p:txBody>
      </p:sp>
      <p:pic>
        <p:nvPicPr>
          <p:cNvPr id="4098" name="Picture 2">
            <a:extLst>
              <a:ext uri="{FF2B5EF4-FFF2-40B4-BE49-F238E27FC236}">
                <a16:creationId xmlns:a16="http://schemas.microsoft.com/office/drawing/2014/main" id="{717B1D12-C462-43A0-B184-E80C6B9059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399055"/>
            <a:ext cx="2979034" cy="10964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9FCAA7F-7840-4E26-A228-9C901EDA59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828925"/>
            <a:ext cx="3432887"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97" y="1667230"/>
            <a:ext cx="5586095" cy="574040"/>
          </a:xfrm>
          <a:prstGeom prst="rect">
            <a:avLst/>
          </a:prstGeom>
        </p:spPr>
        <p:txBody>
          <a:bodyPr vert="horz" wrap="square" lIns="0" tIns="12700" rIns="0" bIns="0" rtlCol="0">
            <a:spAutoFit/>
          </a:bodyPr>
          <a:lstStyle/>
          <a:p>
            <a:pPr marL="12700">
              <a:lnSpc>
                <a:spcPct val="100000"/>
              </a:lnSpc>
              <a:spcBef>
                <a:spcPts val="100"/>
              </a:spcBef>
            </a:pPr>
            <a:r>
              <a:rPr spc="-25" dirty="0"/>
              <a:t>Our </a:t>
            </a:r>
            <a:r>
              <a:rPr spc="50" dirty="0"/>
              <a:t>CNN </a:t>
            </a:r>
            <a:r>
              <a:rPr spc="-25" dirty="0"/>
              <a:t>Classifier</a:t>
            </a:r>
            <a:r>
              <a:rPr spc="-484" dirty="0"/>
              <a:t> </a:t>
            </a:r>
            <a:r>
              <a:rPr spc="100" dirty="0"/>
              <a:t>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2436D4-0BCF-47D1-ADF6-271064751F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819150"/>
            <a:ext cx="47625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 rIns="0" bIns="0" rtlCol="0">
            <a:spAutoFit/>
          </a:bodyPr>
          <a:lstStyle/>
          <a:p>
            <a:pPr marL="12700" marR="5080">
              <a:lnSpc>
                <a:spcPct val="100699"/>
              </a:lnSpc>
              <a:spcBef>
                <a:spcPts val="70"/>
              </a:spcBef>
            </a:pPr>
            <a:r>
              <a:rPr spc="-5" dirty="0"/>
              <a:t>Finger </a:t>
            </a:r>
            <a:r>
              <a:rPr spc="35" dirty="0"/>
              <a:t>Spelling</a:t>
            </a:r>
            <a:r>
              <a:rPr spc="-305" dirty="0"/>
              <a:t> </a:t>
            </a:r>
            <a:r>
              <a:rPr spc="50" dirty="0"/>
              <a:t>Sentence  </a:t>
            </a:r>
            <a:r>
              <a:rPr spc="10" dirty="0"/>
              <a:t>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460" y="656333"/>
            <a:ext cx="2962275" cy="482600"/>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000000"/>
                </a:solidFill>
              </a:rPr>
              <a:t>Implementation</a:t>
            </a:r>
            <a:endParaRPr sz="3000" dirty="0"/>
          </a:p>
        </p:txBody>
      </p:sp>
      <p:sp>
        <p:nvSpPr>
          <p:cNvPr id="3" name="object 3"/>
          <p:cNvSpPr txBox="1"/>
          <p:nvPr/>
        </p:nvSpPr>
        <p:spPr>
          <a:xfrm>
            <a:off x="526733" y="1885950"/>
            <a:ext cx="8090534" cy="2424125"/>
          </a:xfrm>
          <a:prstGeom prst="rect">
            <a:avLst/>
          </a:prstGeom>
        </p:spPr>
        <p:txBody>
          <a:bodyPr vert="horz" wrap="square" lIns="0" tIns="12700" rIns="0" bIns="0" rtlCol="0">
            <a:spAutoFit/>
          </a:bodyPr>
          <a:lstStyle/>
          <a:p>
            <a:pPr marL="12065" marR="5080" algn="just">
              <a:lnSpc>
                <a:spcPct val="107600"/>
              </a:lnSpc>
              <a:spcBef>
                <a:spcPts val="100"/>
              </a:spcBef>
              <a:tabLst>
                <a:tab pos="412750" algn="l"/>
              </a:tabLst>
            </a:pPr>
            <a:r>
              <a:rPr lang="en-US" b="1" dirty="0">
                <a:solidFill>
                  <a:srgbClr val="000000"/>
                </a:solidFill>
                <a:latin typeface="Times New Roman" panose="02020603050405020304" pitchFamily="18" charset="0"/>
              </a:rPr>
              <a:t>1</a:t>
            </a:r>
            <a:r>
              <a:rPr lang="en-US" sz="1800" b="0" i="0" u="none" strike="noStrike" dirty="0">
                <a:solidFill>
                  <a:srgbClr val="000000"/>
                </a:solidFill>
                <a:effectLst/>
                <a:latin typeface="Times New Roman" panose="02020603050405020304" pitchFamily="18" charset="0"/>
              </a:rPr>
              <a:t>. We maintain a </a:t>
            </a:r>
            <a:r>
              <a:rPr lang="en-US" sz="1800" b="0" i="0" u="sng" strike="noStrike" dirty="0">
                <a:solidFill>
                  <a:srgbClr val="000000"/>
                </a:solidFill>
                <a:effectLst/>
                <a:latin typeface="Times New Roman" panose="02020603050405020304" pitchFamily="18" charset="0"/>
              </a:rPr>
              <a:t>dictionary</a:t>
            </a:r>
            <a:r>
              <a:rPr lang="en-US" sz="1800" b="0" i="0" u="none" strike="noStrike" dirty="0">
                <a:solidFill>
                  <a:srgbClr val="000000"/>
                </a:solidFill>
                <a:effectLst/>
                <a:latin typeface="Times New Roman" panose="02020603050405020304" pitchFamily="18" charset="0"/>
              </a:rPr>
              <a:t> with letters as key and their respective frequencies as the value. </a:t>
            </a:r>
          </a:p>
          <a:p>
            <a:pPr marL="12065" marR="5080" algn="just">
              <a:lnSpc>
                <a:spcPct val="107600"/>
              </a:lnSpc>
              <a:spcBef>
                <a:spcPts val="100"/>
              </a:spcBef>
              <a:tabLst>
                <a:tab pos="412750" algn="l"/>
              </a:tabLst>
            </a:pPr>
            <a:r>
              <a:rPr lang="en-US" b="1" dirty="0">
                <a:solidFill>
                  <a:srgbClr val="000000"/>
                </a:solidFill>
                <a:latin typeface="Times New Roman" panose="02020603050405020304" pitchFamily="18" charset="0"/>
              </a:rPr>
              <a:t>2</a:t>
            </a:r>
            <a:r>
              <a:rPr lang="en-US"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After taking a frame from the webcam and getting a predicted letter, </a:t>
            </a:r>
            <a:r>
              <a:rPr lang="en-US" sz="1800" b="0" i="0" u="sng" strike="noStrike" dirty="0">
                <a:solidFill>
                  <a:srgbClr val="000000"/>
                </a:solidFill>
                <a:effectLst/>
                <a:latin typeface="Times New Roman" panose="02020603050405020304" pitchFamily="18" charset="0"/>
              </a:rPr>
              <a:t>we add unity </a:t>
            </a:r>
            <a:r>
              <a:rPr lang="en-US" sz="1800" b="0" i="0" u="none" strike="noStrike" dirty="0">
                <a:solidFill>
                  <a:srgbClr val="000000"/>
                </a:solidFill>
                <a:effectLst/>
                <a:latin typeface="Times New Roman" panose="02020603050405020304" pitchFamily="18" charset="0"/>
              </a:rPr>
              <a:t>to the frequency of that letter. </a:t>
            </a:r>
          </a:p>
          <a:p>
            <a:pPr marL="12065" marR="5080" algn="just">
              <a:lnSpc>
                <a:spcPct val="107600"/>
              </a:lnSpc>
              <a:spcBef>
                <a:spcPts val="100"/>
              </a:spcBef>
              <a:tabLst>
                <a:tab pos="412750" algn="l"/>
              </a:tabLst>
            </a:pPr>
            <a:r>
              <a:rPr lang="en-US" b="1" dirty="0">
                <a:solidFill>
                  <a:srgbClr val="000000"/>
                </a:solidFill>
                <a:latin typeface="Times New Roman" panose="02020603050405020304" pitchFamily="18" charset="0"/>
              </a:rPr>
              <a:t>3</a:t>
            </a:r>
            <a:r>
              <a:rPr lang="en-US"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If the predicted letter is ‘Nothing’, we again </a:t>
            </a:r>
            <a:r>
              <a:rPr lang="en-US" sz="1800" b="0" i="0" u="none" strike="noStrike" dirty="0" err="1">
                <a:solidFill>
                  <a:srgbClr val="000000"/>
                </a:solidFill>
                <a:effectLst/>
                <a:latin typeface="Times New Roman" panose="02020603050405020304" pitchFamily="18" charset="0"/>
              </a:rPr>
              <a:t>initialise</a:t>
            </a:r>
            <a:r>
              <a:rPr lang="en-US" sz="1800" b="0" i="0" u="none" strike="noStrike" dirty="0">
                <a:solidFill>
                  <a:srgbClr val="000000"/>
                </a:solidFill>
                <a:effectLst/>
                <a:latin typeface="Times New Roman" panose="02020603050405020304" pitchFamily="18" charset="0"/>
              </a:rPr>
              <a:t> the dictionary with all values as zero and continue with the next frame from the webcam. </a:t>
            </a:r>
          </a:p>
          <a:p>
            <a:pPr marL="12065" marR="5080" algn="just">
              <a:lnSpc>
                <a:spcPct val="107600"/>
              </a:lnSpc>
              <a:spcBef>
                <a:spcPts val="100"/>
              </a:spcBef>
              <a:tabLst>
                <a:tab pos="412750" algn="l"/>
              </a:tabLst>
            </a:pPr>
            <a:r>
              <a:rPr lang="en-US" b="1" dirty="0">
                <a:solidFill>
                  <a:srgbClr val="000000"/>
                </a:solidFill>
                <a:latin typeface="Times New Roman" panose="02020603050405020304" pitchFamily="18" charset="0"/>
              </a:rPr>
              <a:t>4</a:t>
            </a:r>
            <a:r>
              <a:rPr lang="en-US"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If the </a:t>
            </a:r>
            <a:r>
              <a:rPr lang="en-US" sz="1800" b="0" i="0" u="sng" strike="noStrike" dirty="0">
                <a:solidFill>
                  <a:srgbClr val="000000"/>
                </a:solidFill>
                <a:effectLst/>
                <a:latin typeface="Times New Roman" panose="02020603050405020304" pitchFamily="18" charset="0"/>
              </a:rPr>
              <a:t>sum of frequencies of all the letters is less than 60</a:t>
            </a:r>
            <a:r>
              <a:rPr lang="en-US" sz="1800" b="0" i="0" u="none" strike="noStrike" dirty="0">
                <a:solidFill>
                  <a:srgbClr val="000000"/>
                </a:solidFill>
                <a:effectLst/>
                <a:latin typeface="Times New Roman" panose="02020603050405020304" pitchFamily="18" charset="0"/>
              </a:rPr>
              <a:t>, we don’t add anything to the resultant string. This acts as a threshold check for the letter prediction.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DAF7D-0797-4912-A687-6F7C614ADF09}"/>
              </a:ext>
            </a:extLst>
          </p:cNvPr>
          <p:cNvSpPr txBox="1"/>
          <p:nvPr/>
        </p:nvSpPr>
        <p:spPr>
          <a:xfrm>
            <a:off x="533400" y="1809750"/>
            <a:ext cx="8229600" cy="2308324"/>
          </a:xfrm>
          <a:prstGeom prst="rect">
            <a:avLst/>
          </a:prstGeom>
          <a:noFill/>
        </p:spPr>
        <p:txBody>
          <a:bodyPr wrap="square">
            <a:spAutoFit/>
          </a:bodyPr>
          <a:lstStyle/>
          <a:p>
            <a:r>
              <a:rPr lang="en-US" b="1" dirty="0">
                <a:solidFill>
                  <a:srgbClr val="000000"/>
                </a:solidFill>
                <a:latin typeface="Times New Roman" panose="02020603050405020304" pitchFamily="18" charset="0"/>
              </a:rPr>
              <a:t>5</a:t>
            </a:r>
            <a:r>
              <a:rPr lang="en-US"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After the sum of frequencies of all the letters exceeds 60, we keep checking if a letter attains </a:t>
            </a:r>
            <a:r>
              <a:rPr lang="en-US" sz="1800" b="0" i="0" u="sng" strike="noStrike" dirty="0">
                <a:solidFill>
                  <a:srgbClr val="000000"/>
                </a:solidFill>
                <a:effectLst/>
                <a:latin typeface="Times New Roman" panose="02020603050405020304" pitchFamily="18" charset="0"/>
              </a:rPr>
              <a:t>majority frequency</a:t>
            </a:r>
            <a:r>
              <a:rPr lang="en-US" sz="1800" b="0" i="0" u="none" strike="noStrike" dirty="0">
                <a:solidFill>
                  <a:srgbClr val="000000"/>
                </a:solidFill>
                <a:effectLst/>
                <a:latin typeface="Times New Roman" panose="02020603050405020304" pitchFamily="18" charset="0"/>
              </a:rPr>
              <a:t>. </a:t>
            </a:r>
            <a:endParaRPr lang="en-US" sz="1800" dirty="0">
              <a:latin typeface="Times New Roman"/>
              <a:cs typeface="Times New Roman"/>
            </a:endParaRPr>
          </a:p>
          <a:p>
            <a:r>
              <a:rPr lang="en-US" b="1" i="0" u="none" strike="noStrike" dirty="0">
                <a:solidFill>
                  <a:srgbClr val="000000"/>
                </a:solidFill>
                <a:effectLst/>
                <a:latin typeface="Times New Roman" panose="02020603050405020304" pitchFamily="18" charset="0"/>
              </a:rPr>
              <a:t>6.  </a:t>
            </a:r>
            <a:r>
              <a:rPr lang="en-US" b="0" i="0" u="none" strike="noStrike" dirty="0">
                <a:solidFill>
                  <a:srgbClr val="000000"/>
                </a:solidFill>
                <a:effectLst/>
                <a:latin typeface="Times New Roman" panose="02020603050405020304" pitchFamily="18" charset="0"/>
              </a:rPr>
              <a:t>We define a letter to have attained majority if its frequency is more than or equal to half of the sum of frequencies of all the letters. </a:t>
            </a:r>
          </a:p>
          <a:p>
            <a:r>
              <a:rPr lang="en-US" b="1" dirty="0">
                <a:solidFill>
                  <a:srgbClr val="000000"/>
                </a:solidFill>
                <a:latin typeface="Times New Roman" panose="02020603050405020304" pitchFamily="18" charset="0"/>
              </a:rPr>
              <a:t>7.  </a:t>
            </a:r>
            <a:r>
              <a:rPr lang="en-US" b="0" i="0" u="none" strike="noStrike" dirty="0">
                <a:solidFill>
                  <a:srgbClr val="000000"/>
                </a:solidFill>
                <a:effectLst/>
                <a:latin typeface="Times New Roman" panose="02020603050405020304" pitchFamily="18" charset="0"/>
              </a:rPr>
              <a:t>If a letter attains majority, we </a:t>
            </a:r>
            <a:r>
              <a:rPr lang="en-US" b="0" i="0" u="sng" strike="noStrike" dirty="0">
                <a:solidFill>
                  <a:srgbClr val="000000"/>
                </a:solidFill>
                <a:effectLst/>
                <a:latin typeface="Times New Roman" panose="02020603050405020304" pitchFamily="18" charset="0"/>
              </a:rPr>
              <a:t>add it to the resultant string</a:t>
            </a:r>
            <a:r>
              <a:rPr lang="en-US" b="0" i="0" u="none" strike="noStrike" dirty="0">
                <a:solidFill>
                  <a:srgbClr val="000000"/>
                </a:solidFill>
                <a:effectLst/>
                <a:latin typeface="Times New Roman" panose="02020603050405020304" pitchFamily="18" charset="0"/>
              </a:rPr>
              <a:t> and </a:t>
            </a:r>
            <a:r>
              <a:rPr lang="en-US" b="0" i="0" u="none" strike="noStrike" dirty="0" err="1">
                <a:solidFill>
                  <a:srgbClr val="000000"/>
                </a:solidFill>
                <a:effectLst/>
                <a:latin typeface="Times New Roman" panose="02020603050405020304" pitchFamily="18" charset="0"/>
              </a:rPr>
              <a:t>initialise</a:t>
            </a:r>
            <a:r>
              <a:rPr lang="en-US" b="0" i="0" u="none" strike="noStrike" dirty="0">
                <a:solidFill>
                  <a:srgbClr val="000000"/>
                </a:solidFill>
                <a:effectLst/>
                <a:latin typeface="Times New Roman" panose="02020603050405020304" pitchFamily="18" charset="0"/>
              </a:rPr>
              <a:t> the dictionary with all values as zero. </a:t>
            </a:r>
          </a:p>
          <a:p>
            <a:r>
              <a:rPr lang="en-US" b="1" dirty="0">
                <a:solidFill>
                  <a:srgbClr val="000000"/>
                </a:solidFill>
                <a:latin typeface="Times New Roman" panose="02020603050405020304" pitchFamily="18" charset="0"/>
              </a:rPr>
              <a:t>8.  </a:t>
            </a:r>
            <a:r>
              <a:rPr lang="en-US" b="0" i="0" u="none" strike="noStrike" dirty="0">
                <a:solidFill>
                  <a:srgbClr val="000000"/>
                </a:solidFill>
                <a:effectLst/>
                <a:latin typeface="Times New Roman" panose="02020603050405020304" pitchFamily="18" charset="0"/>
              </a:rPr>
              <a:t>If the predicted majority letter is ‘Del’ and there is at least one letter in the resultant string, we </a:t>
            </a:r>
            <a:r>
              <a:rPr lang="en-US" b="0" i="0" u="sng" strike="noStrike" dirty="0">
                <a:solidFill>
                  <a:srgbClr val="000000"/>
                </a:solidFill>
                <a:effectLst/>
                <a:latin typeface="Times New Roman" panose="02020603050405020304" pitchFamily="18" charset="0"/>
              </a:rPr>
              <a:t>remove the last letter of the resultant string</a:t>
            </a:r>
            <a:r>
              <a:rPr lang="en-US" b="0" i="0" u="none" strike="noStrike" dirty="0">
                <a:solidFill>
                  <a:srgbClr val="000000"/>
                </a:solidFill>
                <a:effectLst/>
                <a:latin typeface="Times New Roman" panose="02020603050405020304" pitchFamily="18" charset="0"/>
              </a:rPr>
              <a:t>.</a:t>
            </a:r>
            <a:endParaRPr lang="en-IN" dirty="0"/>
          </a:p>
        </p:txBody>
      </p:sp>
    </p:spTree>
    <p:extLst>
      <p:ext uri="{BB962C8B-B14F-4D97-AF65-F5344CB8AC3E}">
        <p14:creationId xmlns:p14="http://schemas.microsoft.com/office/powerpoint/2010/main" val="268858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A922CB8-DE47-4EB0-8250-F968A809F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666750"/>
            <a:ext cx="4191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A24D2F-5940-4009-98BA-68FE28FAD8F8}"/>
              </a:ext>
            </a:extLst>
          </p:cNvPr>
          <p:cNvSpPr txBox="1"/>
          <p:nvPr/>
        </p:nvSpPr>
        <p:spPr>
          <a:xfrm>
            <a:off x="457200" y="590550"/>
            <a:ext cx="2484119"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376526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61192"/>
            <a:ext cx="3147060" cy="939800"/>
          </a:xfrm>
          <a:prstGeom prst="rect">
            <a:avLst/>
          </a:prstGeom>
        </p:spPr>
        <p:txBody>
          <a:bodyPr vert="horz" wrap="square" lIns="0" tIns="12700" rIns="0" bIns="0" rtlCol="0">
            <a:spAutoFit/>
          </a:bodyPr>
          <a:lstStyle/>
          <a:p>
            <a:pPr marL="12700">
              <a:lnSpc>
                <a:spcPct val="100000"/>
              </a:lnSpc>
              <a:spcBef>
                <a:spcPts val="100"/>
              </a:spcBef>
            </a:pPr>
            <a:r>
              <a:rPr sz="6000" spc="25" dirty="0"/>
              <a:t>Abstract</a:t>
            </a:r>
            <a:endParaRPr sz="6000"/>
          </a:p>
        </p:txBody>
      </p:sp>
      <p:sp>
        <p:nvSpPr>
          <p:cNvPr id="7" name="object 7"/>
          <p:cNvSpPr txBox="1"/>
          <p:nvPr/>
        </p:nvSpPr>
        <p:spPr>
          <a:xfrm>
            <a:off x="5257800" y="1154488"/>
            <a:ext cx="3669339" cy="2287870"/>
          </a:xfrm>
          <a:prstGeom prst="rect">
            <a:avLst/>
          </a:prstGeom>
        </p:spPr>
        <p:txBody>
          <a:bodyPr vert="horz" wrap="square" lIns="0" tIns="12700" rIns="0" bIns="0" rtlCol="0" anchor="t">
            <a:spAutoFit/>
          </a:bodyPr>
          <a:lstStyle/>
          <a:p>
            <a:pPr marL="12700" marR="5080">
              <a:lnSpc>
                <a:spcPct val="106200"/>
              </a:lnSpc>
              <a:spcBef>
                <a:spcPts val="100"/>
              </a:spcBef>
            </a:pPr>
            <a:r>
              <a:rPr sz="2000" spc="-5" dirty="0">
                <a:latin typeface="Times New Roman"/>
                <a:cs typeface="Times New Roman"/>
              </a:rPr>
              <a:t>Our </a:t>
            </a:r>
            <a:r>
              <a:rPr sz="2000" dirty="0">
                <a:latin typeface="Times New Roman"/>
                <a:cs typeface="Times New Roman"/>
              </a:rPr>
              <a:t>project </a:t>
            </a:r>
            <a:r>
              <a:rPr sz="2000" spc="-5" dirty="0">
                <a:latin typeface="Times New Roman"/>
                <a:cs typeface="Times New Roman"/>
              </a:rPr>
              <a:t>aims to</a:t>
            </a:r>
            <a:r>
              <a:rPr lang="en-US" sz="2000" spc="-5" dirty="0">
                <a:latin typeface="Times New Roman"/>
                <a:cs typeface="Times New Roman"/>
              </a:rPr>
              <a:t> train a </a:t>
            </a:r>
            <a:r>
              <a:rPr sz="2000" spc="-5" dirty="0">
                <a:latin typeface="Times New Roman"/>
                <a:cs typeface="Times New Roman"/>
              </a:rPr>
              <a:t>model which when shown </a:t>
            </a:r>
            <a:r>
              <a:rPr sz="2000" dirty="0">
                <a:latin typeface="Times New Roman"/>
                <a:cs typeface="Times New Roman"/>
              </a:rPr>
              <a:t>a</a:t>
            </a:r>
            <a:r>
              <a:rPr lang="en-US" sz="2000" dirty="0">
                <a:latin typeface="Times New Roman"/>
                <a:cs typeface="Times New Roman"/>
              </a:rPr>
              <a:t> </a:t>
            </a:r>
            <a:r>
              <a:rPr sz="2000" dirty="0">
                <a:latin typeface="Times New Roman"/>
                <a:cs typeface="Times New Roman"/>
              </a:rPr>
              <a:t> </a:t>
            </a:r>
            <a:r>
              <a:rPr sz="2000" u="sng" dirty="0">
                <a:latin typeface="Times New Roman"/>
                <a:cs typeface="Times New Roman"/>
              </a:rPr>
              <a:t>real </a:t>
            </a:r>
            <a:r>
              <a:rPr sz="2000" u="sng" spc="-5" dirty="0">
                <a:latin typeface="Times New Roman"/>
                <a:cs typeface="Times New Roman"/>
              </a:rPr>
              <a:t>time </a:t>
            </a:r>
            <a:r>
              <a:rPr sz="2000" u="sng" dirty="0">
                <a:latin typeface="Times New Roman"/>
                <a:cs typeface="Times New Roman"/>
              </a:rPr>
              <a:t>video</a:t>
            </a:r>
            <a:r>
              <a:rPr sz="2000" dirty="0">
                <a:latin typeface="Times New Roman"/>
                <a:cs typeface="Times New Roman"/>
              </a:rPr>
              <a:t> of hand</a:t>
            </a:r>
            <a:r>
              <a:rPr sz="2000" spc="-95" dirty="0">
                <a:latin typeface="Times New Roman"/>
                <a:cs typeface="Times New Roman"/>
              </a:rPr>
              <a:t> </a:t>
            </a:r>
            <a:r>
              <a:rPr sz="2000" dirty="0">
                <a:latin typeface="Times New Roman"/>
                <a:cs typeface="Times New Roman"/>
              </a:rPr>
              <a:t>gestures</a:t>
            </a:r>
            <a:r>
              <a:rPr lang="en-US" sz="2000" dirty="0">
                <a:latin typeface="Times New Roman"/>
                <a:cs typeface="Times New Roman"/>
              </a:rPr>
              <a:t> </a:t>
            </a:r>
            <a:r>
              <a:rPr sz="2000" dirty="0">
                <a:latin typeface="Times New Roman"/>
                <a:cs typeface="Times New Roman"/>
              </a:rPr>
              <a:t>of</a:t>
            </a:r>
            <a:r>
              <a:rPr lang="en-US" sz="2000" dirty="0">
                <a:latin typeface="Times New Roman"/>
                <a:cs typeface="Times New Roman"/>
              </a:rPr>
              <a:t>  </a:t>
            </a:r>
            <a:r>
              <a:rPr sz="2000" b="1" spc="-5" dirty="0">
                <a:latin typeface="Times New Roman"/>
                <a:cs typeface="Times New Roman"/>
              </a:rPr>
              <a:t>American Sign Language</a:t>
            </a:r>
            <a:r>
              <a:rPr lang="en-US" sz="2000" b="1" spc="-5" dirty="0">
                <a:latin typeface="Times New Roman"/>
                <a:cs typeface="Times New Roman"/>
              </a:rPr>
              <a:t> </a:t>
            </a:r>
            <a:r>
              <a:rPr sz="2000" spc="-5" dirty="0">
                <a:latin typeface="Times New Roman"/>
                <a:cs typeface="Times New Roman"/>
              </a:rPr>
              <a:t> shows the </a:t>
            </a:r>
            <a:r>
              <a:rPr sz="2000" dirty="0">
                <a:latin typeface="Times New Roman"/>
                <a:cs typeface="Times New Roman"/>
              </a:rPr>
              <a:t>output for </a:t>
            </a:r>
            <a:r>
              <a:rPr sz="2000" spc="-5" dirty="0">
                <a:latin typeface="Times New Roman"/>
                <a:cs typeface="Times New Roman"/>
              </a:rPr>
              <a:t>that</a:t>
            </a:r>
            <a:r>
              <a:rPr lang="en-US" sz="2000" spc="-5" dirty="0">
                <a:latin typeface="Times New Roman"/>
                <a:cs typeface="Times New Roman"/>
              </a:rPr>
              <a:t> </a:t>
            </a:r>
            <a:r>
              <a:rPr sz="2000" spc="-5" dirty="0">
                <a:latin typeface="Times New Roman"/>
                <a:cs typeface="Times New Roman"/>
              </a:rPr>
              <a:t> </a:t>
            </a:r>
            <a:r>
              <a:rPr sz="2000" dirty="0">
                <a:latin typeface="Times New Roman"/>
                <a:cs typeface="Times New Roman"/>
              </a:rPr>
              <a:t>particular </a:t>
            </a:r>
            <a:r>
              <a:rPr sz="2000" spc="-5" dirty="0">
                <a:latin typeface="Times New Roman"/>
                <a:cs typeface="Times New Roman"/>
              </a:rPr>
              <a:t>sign in </a:t>
            </a:r>
            <a:endParaRPr lang="en-IN" sz="2000" spc="-5" dirty="0">
              <a:latin typeface="Times New Roman"/>
              <a:cs typeface="Times New Roman"/>
            </a:endParaRPr>
          </a:p>
          <a:p>
            <a:pPr marL="12700" marR="5080">
              <a:lnSpc>
                <a:spcPct val="106200"/>
              </a:lnSpc>
              <a:spcBef>
                <a:spcPts val="100"/>
              </a:spcBef>
            </a:pPr>
            <a:r>
              <a:rPr sz="2000" u="sng" spc="-5" dirty="0">
                <a:latin typeface="Times New Roman"/>
                <a:cs typeface="Times New Roman"/>
              </a:rPr>
              <a:t>text </a:t>
            </a:r>
            <a:r>
              <a:rPr sz="2000" u="sng" dirty="0">
                <a:latin typeface="Times New Roman"/>
                <a:cs typeface="Times New Roman"/>
              </a:rPr>
              <a:t>format </a:t>
            </a:r>
            <a:r>
              <a:rPr sz="2000" dirty="0">
                <a:latin typeface="Times New Roman"/>
                <a:cs typeface="Times New Roman"/>
              </a:rPr>
              <a:t>on</a:t>
            </a:r>
            <a:r>
              <a:rPr lang="en-US" sz="200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screen.</a:t>
            </a:r>
            <a:endParaRPr lang="en-US" sz="20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4363085" cy="482600"/>
          </a:xfrm>
          <a:prstGeom prst="rect">
            <a:avLst/>
          </a:prstGeom>
        </p:spPr>
        <p:txBody>
          <a:bodyPr vert="horz" wrap="square" lIns="0" tIns="12700" rIns="0" bIns="0" rtlCol="0">
            <a:spAutoFit/>
          </a:bodyPr>
          <a:lstStyle/>
          <a:p>
            <a:pPr marL="12700">
              <a:lnSpc>
                <a:spcPct val="100000"/>
              </a:lnSpc>
              <a:spcBef>
                <a:spcPts val="100"/>
              </a:spcBef>
            </a:pPr>
            <a:r>
              <a:rPr sz="3000" spc="55" dirty="0">
                <a:solidFill>
                  <a:srgbClr val="1A1A1A"/>
                </a:solidFill>
              </a:rPr>
              <a:t>Software</a:t>
            </a:r>
            <a:r>
              <a:rPr sz="3000" spc="-190" dirty="0">
                <a:solidFill>
                  <a:srgbClr val="1A1A1A"/>
                </a:solidFill>
              </a:rPr>
              <a:t> </a:t>
            </a:r>
            <a:r>
              <a:rPr sz="3000" spc="25" dirty="0">
                <a:solidFill>
                  <a:srgbClr val="1A1A1A"/>
                </a:solidFill>
              </a:rPr>
              <a:t>Requirements</a:t>
            </a:r>
            <a:endParaRPr sz="3000"/>
          </a:p>
        </p:txBody>
      </p:sp>
      <p:sp>
        <p:nvSpPr>
          <p:cNvPr id="3" name="object 3"/>
          <p:cNvSpPr txBox="1"/>
          <p:nvPr/>
        </p:nvSpPr>
        <p:spPr>
          <a:xfrm>
            <a:off x="892998" y="2102750"/>
            <a:ext cx="2563653" cy="2551338"/>
          </a:xfrm>
          <a:prstGeom prst="rect">
            <a:avLst/>
          </a:prstGeom>
        </p:spPr>
        <p:txBody>
          <a:bodyPr vert="horz" wrap="square" lIns="0" tIns="52704" rIns="0" bIns="0" rtlCol="0" anchor="t">
            <a:spAutoFit/>
          </a:bodyPr>
          <a:lstStyle/>
          <a:p>
            <a:pPr marL="379095" indent="-367030">
              <a:lnSpc>
                <a:spcPct val="100000"/>
              </a:lnSpc>
              <a:spcBef>
                <a:spcPts val="414"/>
              </a:spcBef>
              <a:buFont typeface="Arial"/>
              <a:buChar char="●"/>
              <a:tabLst>
                <a:tab pos="379095" algn="l"/>
                <a:tab pos="379730" algn="l"/>
              </a:tabLst>
            </a:pPr>
            <a:r>
              <a:rPr sz="1800" spc="-5" dirty="0">
                <a:latin typeface="Times New Roman"/>
                <a:cs typeface="Times New Roman"/>
              </a:rPr>
              <a:t>Python</a:t>
            </a:r>
            <a:r>
              <a:rPr sz="1800" spc="-15" dirty="0">
                <a:latin typeface="Times New Roman"/>
                <a:cs typeface="Times New Roman"/>
              </a:rPr>
              <a:t> </a:t>
            </a:r>
            <a:r>
              <a:rPr sz="1800" dirty="0">
                <a:latin typeface="Times New Roman"/>
                <a:cs typeface="Times New Roman"/>
              </a:rPr>
              <a:t>3.6.6</a:t>
            </a:r>
            <a:endParaRPr sz="1800">
              <a:latin typeface="Times New Roman"/>
              <a:cs typeface="Times New Roman"/>
            </a:endParaRP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Tensorflow</a:t>
            </a:r>
            <a:r>
              <a:rPr sz="1800" spc="-80" dirty="0">
                <a:latin typeface="Times New Roman"/>
                <a:cs typeface="Times New Roman"/>
              </a:rPr>
              <a:t> </a:t>
            </a:r>
            <a:r>
              <a:rPr sz="1800" dirty="0">
                <a:latin typeface="Times New Roman"/>
                <a:cs typeface="Times New Roman"/>
              </a:rPr>
              <a:t>1.11.0</a:t>
            </a:r>
            <a:endParaRPr sz="1800">
              <a:latin typeface="Times New Roman"/>
              <a:cs typeface="Times New Roman"/>
            </a:endParaRP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OpenCV</a:t>
            </a:r>
            <a:r>
              <a:rPr sz="1800" spc="-45" dirty="0">
                <a:latin typeface="Times New Roman"/>
                <a:cs typeface="Times New Roman"/>
              </a:rPr>
              <a:t> </a:t>
            </a:r>
            <a:r>
              <a:rPr sz="1800" dirty="0">
                <a:latin typeface="Times New Roman"/>
                <a:cs typeface="Times New Roman"/>
              </a:rPr>
              <a:t>3.4.3.18</a:t>
            </a:r>
            <a:endParaRPr sz="1800">
              <a:latin typeface="Times New Roman"/>
              <a:cs typeface="Times New Roman"/>
            </a:endParaRP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NumPy</a:t>
            </a:r>
            <a:r>
              <a:rPr sz="1800" spc="-20" dirty="0">
                <a:latin typeface="Times New Roman"/>
                <a:cs typeface="Times New Roman"/>
              </a:rPr>
              <a:t> </a:t>
            </a:r>
            <a:r>
              <a:rPr sz="1800" dirty="0">
                <a:latin typeface="Times New Roman"/>
                <a:cs typeface="Times New Roman"/>
              </a:rPr>
              <a:t>1.15.3</a:t>
            </a:r>
            <a:endParaRPr sz="1800">
              <a:latin typeface="Times New Roman"/>
              <a:cs typeface="Times New Roman"/>
            </a:endParaRP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Matplotlib</a:t>
            </a:r>
            <a:r>
              <a:rPr sz="1800" spc="-100" dirty="0">
                <a:latin typeface="Times New Roman"/>
                <a:cs typeface="Times New Roman"/>
              </a:rPr>
              <a:t> </a:t>
            </a:r>
            <a:r>
              <a:rPr sz="1800">
                <a:latin typeface="Times New Roman"/>
                <a:cs typeface="Times New Roman"/>
              </a:rPr>
              <a:t>3.0.0</a:t>
            </a:r>
          </a:p>
          <a:p>
            <a:pPr marL="379095" indent="-367030">
              <a:spcBef>
                <a:spcPts val="413"/>
              </a:spcBef>
              <a:buFont typeface="Arial,Sans-Serif"/>
              <a:buChar char="●"/>
              <a:tabLst>
                <a:tab pos="379095" algn="l"/>
                <a:tab pos="379730" algn="l"/>
              </a:tabLst>
            </a:pPr>
            <a:r>
              <a:rPr lang="en-US">
                <a:latin typeface="Times New Roman"/>
                <a:cs typeface="Times New Roman"/>
              </a:rPr>
              <a:t>Keras 2.2.1</a:t>
            </a:r>
            <a:endParaRPr lang="en-US">
              <a:ea typeface="+mn-lt"/>
              <a:cs typeface="+mn-lt"/>
            </a:endParaRPr>
          </a:p>
          <a:p>
            <a:pPr marL="379095" indent="-367030">
              <a:spcBef>
                <a:spcPts val="315"/>
              </a:spcBef>
              <a:buFont typeface="Arial"/>
              <a:buChar char="●"/>
              <a:tabLst>
                <a:tab pos="379095" algn="l"/>
                <a:tab pos="379730" algn="l"/>
              </a:tabLst>
            </a:pPr>
            <a:r>
              <a:rPr lang="en-US">
                <a:latin typeface="Times New Roman"/>
                <a:cs typeface="Times New Roman"/>
              </a:rPr>
              <a:t>PySimpleGUI 2.7..0</a:t>
            </a:r>
            <a:endParaRPr lang="en-US" dirty="0">
              <a:latin typeface="Times New Roman"/>
              <a:cs typeface="Times New Roman"/>
            </a:endParaRPr>
          </a:p>
          <a:p>
            <a:pPr marL="379095" indent="-367030">
              <a:spcBef>
                <a:spcPts val="315"/>
              </a:spcBef>
              <a:buFont typeface="Arial"/>
              <a:buChar char="●"/>
              <a:tabLst>
                <a:tab pos="379095" algn="l"/>
                <a:tab pos="379730" algn="l"/>
              </a:tabLst>
            </a:pPr>
            <a:endParaRPr lang="en-US" dirty="0">
              <a:latin typeface="Times New Roman"/>
              <a:cs typeface="Times New Roman"/>
            </a:endParaRPr>
          </a:p>
        </p:txBody>
      </p:sp>
      <p:sp>
        <p:nvSpPr>
          <p:cNvPr id="4" name="object 4"/>
          <p:cNvSpPr txBox="1"/>
          <p:nvPr/>
        </p:nvSpPr>
        <p:spPr>
          <a:xfrm>
            <a:off x="4796290" y="2102750"/>
            <a:ext cx="1439545" cy="330218"/>
          </a:xfrm>
          <a:prstGeom prst="rect">
            <a:avLst/>
          </a:prstGeom>
        </p:spPr>
        <p:txBody>
          <a:bodyPr vert="horz" wrap="square" lIns="0" tIns="52704" rIns="0" bIns="0" rtlCol="0" anchor="t">
            <a:spAutoFit/>
          </a:bodyPr>
          <a:lstStyle/>
          <a:p>
            <a:pPr marL="379095" indent="-367030">
              <a:lnSpc>
                <a:spcPct val="100000"/>
              </a:lnSpc>
              <a:spcBef>
                <a:spcPts val="414"/>
              </a:spcBef>
              <a:buFont typeface="Arial"/>
              <a:buChar char="●"/>
              <a:tabLst>
                <a:tab pos="379095" algn="l"/>
                <a:tab pos="379730" algn="l"/>
              </a:tabLst>
            </a:pPr>
            <a:endParaRPr lang="en-US" sz="18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44908"/>
            <a:ext cx="3312795" cy="482600"/>
          </a:xfrm>
          <a:prstGeom prst="rect">
            <a:avLst/>
          </a:prstGeom>
        </p:spPr>
        <p:txBody>
          <a:bodyPr vert="horz" wrap="square" lIns="0" tIns="12700" rIns="0" bIns="0" rtlCol="0">
            <a:spAutoFit/>
          </a:bodyPr>
          <a:lstStyle/>
          <a:p>
            <a:pPr marL="12700">
              <a:lnSpc>
                <a:spcPct val="100000"/>
              </a:lnSpc>
              <a:spcBef>
                <a:spcPts val="100"/>
              </a:spcBef>
            </a:pPr>
            <a:r>
              <a:rPr sz="3000" spc="25" dirty="0">
                <a:solidFill>
                  <a:srgbClr val="1A1A1A"/>
                </a:solidFill>
              </a:rPr>
              <a:t>Challenges</a:t>
            </a:r>
            <a:r>
              <a:rPr sz="3000" spc="-150" dirty="0">
                <a:solidFill>
                  <a:srgbClr val="1A1A1A"/>
                </a:solidFill>
              </a:rPr>
              <a:t> </a:t>
            </a:r>
            <a:r>
              <a:rPr sz="3000" spc="35" dirty="0">
                <a:solidFill>
                  <a:srgbClr val="1A1A1A"/>
                </a:solidFill>
              </a:rPr>
              <a:t>Faced</a:t>
            </a:r>
            <a:endParaRPr sz="3000"/>
          </a:p>
        </p:txBody>
      </p:sp>
      <p:sp>
        <p:nvSpPr>
          <p:cNvPr id="3" name="object 3"/>
          <p:cNvSpPr txBox="1">
            <a:spLocks noGrp="1"/>
          </p:cNvSpPr>
          <p:nvPr>
            <p:ph type="body" idx="1"/>
          </p:nvPr>
        </p:nvSpPr>
        <p:spPr>
          <a:xfrm>
            <a:off x="800673" y="1428400"/>
            <a:ext cx="7542653" cy="2853858"/>
          </a:xfrm>
          <a:prstGeom prst="rect">
            <a:avLst/>
          </a:prstGeom>
        </p:spPr>
        <p:txBody>
          <a:bodyPr vert="horz" wrap="square" lIns="0" tIns="12700" rIns="0" bIns="0" rtlCol="0" anchor="t">
            <a:spAutoFit/>
          </a:bodyPr>
          <a:lstStyle/>
          <a:p>
            <a:pPr marL="469265" marR="172720" indent="-457200">
              <a:lnSpc>
                <a:spcPct val="114599"/>
              </a:lnSpc>
              <a:spcBef>
                <a:spcPts val="100"/>
              </a:spcBef>
              <a:buFont typeface="AoyagiKouzanFontT"/>
              <a:buChar char="➢"/>
              <a:tabLst>
                <a:tab pos="469265" algn="l"/>
                <a:tab pos="469900" algn="l"/>
              </a:tabLst>
            </a:pPr>
            <a:r>
              <a:rPr spc="-20" dirty="0"/>
              <a:t>We</a:t>
            </a:r>
            <a:r>
              <a:rPr spc="-114" dirty="0"/>
              <a:t> </a:t>
            </a:r>
            <a:r>
              <a:rPr dirty="0"/>
              <a:t>couldn’t</a:t>
            </a:r>
            <a:r>
              <a:rPr spc="-114" dirty="0"/>
              <a:t> </a:t>
            </a:r>
            <a:r>
              <a:rPr spc="-5" dirty="0"/>
              <a:t>find</a:t>
            </a:r>
            <a:r>
              <a:rPr spc="-114" dirty="0"/>
              <a:t> </a:t>
            </a:r>
            <a:r>
              <a:rPr spc="15" dirty="0"/>
              <a:t>a</a:t>
            </a:r>
            <a:r>
              <a:rPr spc="-110" dirty="0"/>
              <a:t> </a:t>
            </a:r>
            <a:r>
              <a:rPr spc="10" dirty="0"/>
              <a:t>dataset</a:t>
            </a:r>
            <a:r>
              <a:rPr spc="-114" dirty="0"/>
              <a:t> </a:t>
            </a:r>
            <a:r>
              <a:rPr dirty="0"/>
              <a:t>with</a:t>
            </a:r>
            <a:r>
              <a:rPr spc="-114" dirty="0"/>
              <a:t> </a:t>
            </a:r>
            <a:r>
              <a:rPr spc="15" dirty="0"/>
              <a:t>raw</a:t>
            </a:r>
            <a:r>
              <a:rPr spc="-110" dirty="0"/>
              <a:t> </a:t>
            </a:r>
            <a:r>
              <a:rPr dirty="0"/>
              <a:t>images</a:t>
            </a:r>
            <a:r>
              <a:rPr spc="-114" dirty="0"/>
              <a:t> </a:t>
            </a:r>
            <a:r>
              <a:rPr spc="-25" dirty="0"/>
              <a:t>of</a:t>
            </a:r>
            <a:r>
              <a:rPr spc="-114" dirty="0"/>
              <a:t> </a:t>
            </a:r>
            <a:r>
              <a:rPr spc="30" dirty="0"/>
              <a:t>all</a:t>
            </a:r>
            <a:r>
              <a:rPr spc="-114" dirty="0"/>
              <a:t> </a:t>
            </a:r>
            <a:r>
              <a:rPr spc="5" dirty="0"/>
              <a:t>the</a:t>
            </a:r>
            <a:r>
              <a:rPr spc="-110" dirty="0"/>
              <a:t> </a:t>
            </a:r>
            <a:r>
              <a:rPr spc="15" dirty="0"/>
              <a:t>asl</a:t>
            </a:r>
            <a:r>
              <a:rPr spc="-114" dirty="0"/>
              <a:t> </a:t>
            </a:r>
            <a:r>
              <a:rPr spc="15" dirty="0"/>
              <a:t>characters</a:t>
            </a:r>
            <a:r>
              <a:rPr spc="235" dirty="0"/>
              <a:t> </a:t>
            </a:r>
            <a:r>
              <a:rPr spc="-10" dirty="0"/>
              <a:t>so</a:t>
            </a:r>
            <a:r>
              <a:rPr lang="en-US" spc="-10" dirty="0"/>
              <a:t> </a:t>
            </a:r>
            <a:r>
              <a:rPr spc="-10" dirty="0"/>
              <a:t> </a:t>
            </a:r>
            <a:r>
              <a:rPr spc="-25" dirty="0"/>
              <a:t>we</a:t>
            </a:r>
            <a:r>
              <a:rPr spc="-120" dirty="0"/>
              <a:t> </a:t>
            </a:r>
            <a:r>
              <a:rPr dirty="0"/>
              <a:t>made</a:t>
            </a:r>
            <a:r>
              <a:rPr spc="-114" dirty="0"/>
              <a:t> </a:t>
            </a:r>
            <a:r>
              <a:rPr spc="15" dirty="0"/>
              <a:t>our</a:t>
            </a:r>
            <a:r>
              <a:rPr spc="-114" dirty="0"/>
              <a:t> </a:t>
            </a:r>
            <a:r>
              <a:rPr spc="-20" dirty="0"/>
              <a:t>own</a:t>
            </a:r>
            <a:r>
              <a:rPr spc="-114" dirty="0"/>
              <a:t> </a:t>
            </a:r>
            <a:r>
              <a:rPr dirty="0"/>
              <a:t>dataset.</a:t>
            </a:r>
            <a:endParaRPr lang="en-US" dirty="0"/>
          </a:p>
          <a:p>
            <a:pPr marL="469265" marR="294640" indent="-457200" algn="just">
              <a:lnSpc>
                <a:spcPct val="114599"/>
              </a:lnSpc>
              <a:buFont typeface="AoyagiKouzanFontT"/>
              <a:buChar char="➢"/>
              <a:tabLst>
                <a:tab pos="469900" algn="l"/>
              </a:tabLst>
            </a:pPr>
            <a:r>
              <a:rPr spc="5" dirty="0"/>
              <a:t>Issues</a:t>
            </a:r>
            <a:r>
              <a:rPr spc="-114" dirty="0"/>
              <a:t> </a:t>
            </a:r>
            <a:r>
              <a:rPr spc="5" dirty="0"/>
              <a:t>were</a:t>
            </a:r>
            <a:r>
              <a:rPr spc="-114" dirty="0"/>
              <a:t> </a:t>
            </a:r>
            <a:r>
              <a:rPr spc="-10" dirty="0"/>
              <a:t>faced</a:t>
            </a:r>
            <a:r>
              <a:rPr spc="-114" dirty="0"/>
              <a:t> </a:t>
            </a:r>
            <a:r>
              <a:rPr spc="15" dirty="0"/>
              <a:t>relating</a:t>
            </a:r>
            <a:r>
              <a:rPr spc="-110" dirty="0"/>
              <a:t> </a:t>
            </a:r>
            <a:r>
              <a:rPr dirty="0"/>
              <a:t>to</a:t>
            </a:r>
            <a:r>
              <a:rPr spc="-114" dirty="0"/>
              <a:t> </a:t>
            </a:r>
            <a:r>
              <a:rPr spc="5" dirty="0"/>
              <a:t>the</a:t>
            </a:r>
            <a:r>
              <a:rPr spc="-114" dirty="0"/>
              <a:t> </a:t>
            </a:r>
            <a:r>
              <a:rPr spc="5" dirty="0"/>
              <a:t>accuracy</a:t>
            </a:r>
            <a:r>
              <a:rPr spc="-110" dirty="0"/>
              <a:t> </a:t>
            </a:r>
            <a:r>
              <a:rPr spc="-25" dirty="0"/>
              <a:t>of</a:t>
            </a:r>
            <a:r>
              <a:rPr spc="-114" dirty="0"/>
              <a:t> </a:t>
            </a:r>
            <a:r>
              <a:rPr spc="5" dirty="0"/>
              <a:t>the</a:t>
            </a:r>
            <a:r>
              <a:rPr spc="-114" dirty="0"/>
              <a:t> </a:t>
            </a:r>
            <a:r>
              <a:rPr dirty="0"/>
              <a:t>model</a:t>
            </a:r>
            <a:r>
              <a:rPr spc="-110" dirty="0"/>
              <a:t> </a:t>
            </a:r>
            <a:r>
              <a:rPr spc="-25" dirty="0"/>
              <a:t>we</a:t>
            </a:r>
            <a:r>
              <a:rPr spc="-114" dirty="0"/>
              <a:t> </a:t>
            </a:r>
            <a:r>
              <a:rPr spc="15" dirty="0"/>
              <a:t>trained</a:t>
            </a:r>
            <a:r>
              <a:rPr spc="-114" dirty="0"/>
              <a:t> </a:t>
            </a:r>
            <a:r>
              <a:rPr spc="10" dirty="0"/>
              <a:t>in</a:t>
            </a:r>
            <a:r>
              <a:rPr lang="en-US" spc="10" dirty="0"/>
              <a:t> </a:t>
            </a:r>
            <a:r>
              <a:rPr spc="10" dirty="0"/>
              <a:t> </a:t>
            </a:r>
            <a:r>
              <a:rPr spc="25" dirty="0"/>
              <a:t>earlier</a:t>
            </a:r>
            <a:r>
              <a:rPr spc="-110" dirty="0"/>
              <a:t> </a:t>
            </a:r>
            <a:r>
              <a:rPr spc="-5" dirty="0"/>
              <a:t>phases</a:t>
            </a:r>
            <a:r>
              <a:rPr spc="-105" dirty="0"/>
              <a:t> </a:t>
            </a:r>
            <a:r>
              <a:rPr spc="-10" dirty="0"/>
              <a:t>which</a:t>
            </a:r>
            <a:r>
              <a:rPr spc="-105" dirty="0"/>
              <a:t> </a:t>
            </a:r>
            <a:r>
              <a:rPr spc="-25" dirty="0"/>
              <a:t>we</a:t>
            </a:r>
            <a:r>
              <a:rPr spc="-110" dirty="0"/>
              <a:t> </a:t>
            </a:r>
            <a:r>
              <a:rPr spc="5" dirty="0"/>
              <a:t>eventually</a:t>
            </a:r>
            <a:r>
              <a:rPr spc="-105" dirty="0"/>
              <a:t> </a:t>
            </a:r>
            <a:r>
              <a:rPr spc="5" dirty="0"/>
              <a:t>improved</a:t>
            </a:r>
            <a:r>
              <a:rPr spc="-105" dirty="0"/>
              <a:t> </a:t>
            </a:r>
            <a:r>
              <a:rPr spc="-5" dirty="0"/>
              <a:t>by</a:t>
            </a:r>
            <a:r>
              <a:rPr spc="-110" dirty="0"/>
              <a:t> </a:t>
            </a:r>
            <a:r>
              <a:rPr spc="5" dirty="0"/>
              <a:t>increasing</a:t>
            </a:r>
            <a:r>
              <a:rPr spc="-105" dirty="0"/>
              <a:t> </a:t>
            </a:r>
            <a:r>
              <a:rPr spc="5" dirty="0"/>
              <a:t>the</a:t>
            </a:r>
            <a:r>
              <a:rPr spc="-105" dirty="0"/>
              <a:t> </a:t>
            </a:r>
            <a:r>
              <a:rPr spc="5" dirty="0"/>
              <a:t>input</a:t>
            </a:r>
            <a:r>
              <a:rPr lang="en-US" spc="5" dirty="0"/>
              <a:t> </a:t>
            </a:r>
            <a:r>
              <a:rPr spc="5" dirty="0"/>
              <a:t> </a:t>
            </a:r>
            <a:r>
              <a:rPr dirty="0"/>
              <a:t>image</a:t>
            </a:r>
            <a:r>
              <a:rPr spc="-114" dirty="0"/>
              <a:t> </a:t>
            </a:r>
            <a:r>
              <a:rPr lang="en-US" spc="10" dirty="0"/>
              <a:t>size and other hyperparameter tuning </a:t>
            </a:r>
            <a:r>
              <a:rPr lang="en-US" dirty="0"/>
              <a:t>and</a:t>
            </a:r>
            <a:r>
              <a:rPr spc="-114" dirty="0"/>
              <a:t> </a:t>
            </a:r>
            <a:r>
              <a:rPr spc="5" dirty="0"/>
              <a:t>also</a:t>
            </a:r>
            <a:r>
              <a:rPr spc="-114" dirty="0"/>
              <a:t> </a:t>
            </a:r>
            <a:r>
              <a:rPr spc="-5" dirty="0"/>
              <a:t>by</a:t>
            </a:r>
            <a:r>
              <a:rPr spc="-114" dirty="0"/>
              <a:t> </a:t>
            </a:r>
            <a:r>
              <a:rPr spc="5" dirty="0"/>
              <a:t>improving</a:t>
            </a:r>
            <a:r>
              <a:rPr spc="-114" dirty="0"/>
              <a:t> </a:t>
            </a:r>
            <a:r>
              <a:rPr spc="5" dirty="0"/>
              <a:t>the</a:t>
            </a:r>
            <a:r>
              <a:rPr spc="-114" dirty="0"/>
              <a:t> </a:t>
            </a:r>
            <a:r>
              <a:rPr dirty="0"/>
              <a:t>dataset</a:t>
            </a:r>
            <a:r>
              <a:rPr lang="en-US" dirty="0"/>
              <a:t>.</a:t>
            </a:r>
          </a:p>
          <a:p>
            <a:pPr marL="469265" marR="294640" indent="-457200" algn="just">
              <a:lnSpc>
                <a:spcPct val="114599"/>
              </a:lnSpc>
              <a:buFont typeface="AoyagiKouzanFontT"/>
              <a:buChar char="➢"/>
              <a:tabLst>
                <a:tab pos="469900" algn="l"/>
              </a:tabLst>
            </a:pPr>
            <a:r>
              <a:rPr lang="en-US" dirty="0"/>
              <a:t>D</a:t>
            </a:r>
            <a:r>
              <a:rPr lang="en-US" sz="1800" b="0" i="0" u="none" strike="noStrike" dirty="0">
                <a:solidFill>
                  <a:srgbClr val="000000"/>
                </a:solidFill>
                <a:effectLst/>
              </a:rPr>
              <a:t>oing the project in the online semester is another challenge as communication and reachability with team members has been reduced</a:t>
            </a:r>
            <a:r>
              <a:rPr lang="en-US" sz="1800" b="0" i="0" u="none" strike="noStrike" dirty="0">
                <a:solidFill>
                  <a:srgbClr val="000000"/>
                </a:solidFill>
                <a:effectLst/>
                <a:latin typeface="Times New Roman" panose="02020603050405020304" pitchFamily="18" charset="0"/>
              </a:rPr>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449643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1A1A1A"/>
                </a:solidFill>
              </a:rPr>
              <a:t>Limitations </a:t>
            </a:r>
            <a:r>
              <a:rPr sz="3000" spc="45" dirty="0">
                <a:solidFill>
                  <a:srgbClr val="1A1A1A"/>
                </a:solidFill>
              </a:rPr>
              <a:t>of </a:t>
            </a:r>
            <a:r>
              <a:rPr sz="3000" dirty="0">
                <a:solidFill>
                  <a:srgbClr val="1A1A1A"/>
                </a:solidFill>
              </a:rPr>
              <a:t>our</a:t>
            </a:r>
            <a:r>
              <a:rPr sz="3000" spc="-430" dirty="0">
                <a:solidFill>
                  <a:srgbClr val="1A1A1A"/>
                </a:solidFill>
              </a:rPr>
              <a:t> </a:t>
            </a:r>
            <a:r>
              <a:rPr sz="3000" spc="90" dirty="0">
                <a:solidFill>
                  <a:srgbClr val="1A1A1A"/>
                </a:solidFill>
              </a:rPr>
              <a:t>model</a:t>
            </a:r>
            <a:endParaRPr sz="3000"/>
          </a:p>
        </p:txBody>
      </p:sp>
      <p:sp>
        <p:nvSpPr>
          <p:cNvPr id="3" name="object 3"/>
          <p:cNvSpPr txBox="1"/>
          <p:nvPr/>
        </p:nvSpPr>
        <p:spPr>
          <a:xfrm>
            <a:off x="877716" y="2095562"/>
            <a:ext cx="6560184" cy="1305486"/>
          </a:xfrm>
          <a:prstGeom prst="rect">
            <a:avLst/>
          </a:prstGeom>
        </p:spPr>
        <p:txBody>
          <a:bodyPr vert="horz" wrap="square" lIns="0" tIns="12700" rIns="0" bIns="0" rtlCol="0">
            <a:spAutoFit/>
          </a:bodyPr>
          <a:lstStyle/>
          <a:p>
            <a:pPr marL="394335" indent="-382270">
              <a:lnSpc>
                <a:spcPct val="100000"/>
              </a:lnSpc>
              <a:spcBef>
                <a:spcPts val="100"/>
              </a:spcBef>
              <a:buFont typeface="Arial"/>
              <a:buChar char="●"/>
              <a:tabLst>
                <a:tab pos="394335" algn="l"/>
                <a:tab pos="394970" algn="l"/>
              </a:tabLst>
            </a:pPr>
            <a:r>
              <a:rPr sz="2000" spc="-5" dirty="0">
                <a:latin typeface="Lato"/>
                <a:cs typeface="Lato"/>
              </a:rPr>
              <a:t>The</a:t>
            </a:r>
            <a:r>
              <a:rPr sz="2000" spc="-135" dirty="0">
                <a:latin typeface="Lato"/>
                <a:cs typeface="Lato"/>
              </a:rPr>
              <a:t> </a:t>
            </a:r>
            <a:r>
              <a:rPr sz="2000" dirty="0">
                <a:latin typeface="Lato"/>
                <a:cs typeface="Lato"/>
              </a:rPr>
              <a:t>model</a:t>
            </a:r>
            <a:r>
              <a:rPr sz="2000" spc="-130" dirty="0">
                <a:latin typeface="Lato"/>
                <a:cs typeface="Lato"/>
              </a:rPr>
              <a:t> </a:t>
            </a:r>
            <a:r>
              <a:rPr sz="2000" spc="10" dirty="0">
                <a:latin typeface="Lato"/>
                <a:cs typeface="Lato"/>
              </a:rPr>
              <a:t>works</a:t>
            </a:r>
            <a:r>
              <a:rPr sz="2000" spc="-130" dirty="0">
                <a:latin typeface="Lato"/>
                <a:cs typeface="Lato"/>
              </a:rPr>
              <a:t> </a:t>
            </a:r>
            <a:r>
              <a:rPr sz="2000" spc="5" dirty="0">
                <a:latin typeface="Lato"/>
                <a:cs typeface="Lato"/>
              </a:rPr>
              <a:t>well</a:t>
            </a:r>
            <a:r>
              <a:rPr sz="2000" spc="-130" dirty="0">
                <a:latin typeface="Lato"/>
                <a:cs typeface="Lato"/>
              </a:rPr>
              <a:t> </a:t>
            </a:r>
            <a:r>
              <a:rPr sz="2000" dirty="0">
                <a:latin typeface="Lato"/>
                <a:cs typeface="Lato"/>
              </a:rPr>
              <a:t>only</a:t>
            </a:r>
            <a:r>
              <a:rPr sz="2000" spc="-130" dirty="0">
                <a:latin typeface="Lato"/>
                <a:cs typeface="Lato"/>
              </a:rPr>
              <a:t> </a:t>
            </a:r>
            <a:r>
              <a:rPr sz="2000" spc="10" dirty="0">
                <a:latin typeface="Lato"/>
                <a:cs typeface="Lato"/>
              </a:rPr>
              <a:t>in</a:t>
            </a:r>
            <a:r>
              <a:rPr sz="2000" spc="254" dirty="0">
                <a:latin typeface="Lato"/>
                <a:cs typeface="Lato"/>
              </a:rPr>
              <a:t> </a:t>
            </a:r>
            <a:r>
              <a:rPr sz="2000" spc="-20" dirty="0">
                <a:latin typeface="Lato"/>
                <a:cs typeface="Lato"/>
              </a:rPr>
              <a:t>good</a:t>
            </a:r>
            <a:r>
              <a:rPr sz="2000" spc="-135" dirty="0">
                <a:latin typeface="Lato"/>
                <a:cs typeface="Lato"/>
              </a:rPr>
              <a:t> </a:t>
            </a:r>
            <a:r>
              <a:rPr sz="2000" spc="10" dirty="0">
                <a:latin typeface="Lato"/>
                <a:cs typeface="Lato"/>
              </a:rPr>
              <a:t>lighting</a:t>
            </a:r>
            <a:r>
              <a:rPr sz="2000" spc="-130" dirty="0">
                <a:latin typeface="Lato"/>
                <a:cs typeface="Lato"/>
              </a:rPr>
              <a:t> </a:t>
            </a:r>
            <a:r>
              <a:rPr sz="2000" spc="-5" dirty="0">
                <a:latin typeface="Lato"/>
                <a:cs typeface="Lato"/>
              </a:rPr>
              <a:t>conditions.</a:t>
            </a:r>
            <a:endParaRPr sz="2000" dirty="0">
              <a:latin typeface="Lato"/>
              <a:cs typeface="Lato"/>
            </a:endParaRPr>
          </a:p>
          <a:p>
            <a:pPr>
              <a:lnSpc>
                <a:spcPct val="100000"/>
              </a:lnSpc>
              <a:spcBef>
                <a:spcPts val="45"/>
              </a:spcBef>
              <a:buFont typeface="Arial"/>
              <a:buChar char="●"/>
            </a:pPr>
            <a:endParaRPr sz="2400" dirty="0">
              <a:latin typeface="Lato"/>
              <a:cs typeface="Lato"/>
            </a:endParaRPr>
          </a:p>
          <a:p>
            <a:pPr marL="394335" marR="5080" indent="-382270">
              <a:buFont typeface="Arial"/>
              <a:buChar char="●"/>
              <a:tabLst>
                <a:tab pos="394335" algn="l"/>
                <a:tab pos="394970" algn="l"/>
              </a:tabLst>
            </a:pPr>
            <a:r>
              <a:rPr sz="2000" spc="20" dirty="0">
                <a:latin typeface="Lato"/>
                <a:cs typeface="Lato"/>
              </a:rPr>
              <a:t>Plain</a:t>
            </a:r>
            <a:r>
              <a:rPr sz="2000" spc="-130" dirty="0">
                <a:latin typeface="Lato"/>
                <a:cs typeface="Lato"/>
              </a:rPr>
              <a:t> </a:t>
            </a:r>
            <a:r>
              <a:rPr sz="2000" spc="5" dirty="0">
                <a:latin typeface="Lato"/>
                <a:cs typeface="Lato"/>
              </a:rPr>
              <a:t>background</a:t>
            </a:r>
            <a:r>
              <a:rPr sz="2000" spc="-130" dirty="0">
                <a:latin typeface="Lato"/>
                <a:cs typeface="Lato"/>
              </a:rPr>
              <a:t> </a:t>
            </a:r>
            <a:r>
              <a:rPr sz="2000" spc="15" dirty="0">
                <a:latin typeface="Lato"/>
                <a:cs typeface="Lato"/>
              </a:rPr>
              <a:t>is</a:t>
            </a:r>
            <a:r>
              <a:rPr sz="2000" spc="-130" dirty="0">
                <a:latin typeface="Lato"/>
                <a:cs typeface="Lato"/>
              </a:rPr>
              <a:t> </a:t>
            </a:r>
            <a:r>
              <a:rPr sz="2000" spc="-10" dirty="0">
                <a:latin typeface="Lato"/>
                <a:cs typeface="Lato"/>
              </a:rPr>
              <a:t>needed</a:t>
            </a:r>
            <a:r>
              <a:rPr sz="2000" spc="-125" dirty="0">
                <a:latin typeface="Lato"/>
                <a:cs typeface="Lato"/>
              </a:rPr>
              <a:t> </a:t>
            </a:r>
            <a:r>
              <a:rPr sz="2000" spc="5" dirty="0">
                <a:latin typeface="Lato"/>
                <a:cs typeface="Lato"/>
              </a:rPr>
              <a:t>for</a:t>
            </a:r>
            <a:r>
              <a:rPr sz="2000" spc="-130" dirty="0">
                <a:latin typeface="Lato"/>
                <a:cs typeface="Lato"/>
              </a:rPr>
              <a:t> </a:t>
            </a:r>
            <a:r>
              <a:rPr sz="2000" spc="5" dirty="0">
                <a:latin typeface="Lato"/>
                <a:cs typeface="Lato"/>
              </a:rPr>
              <a:t>the</a:t>
            </a:r>
            <a:r>
              <a:rPr sz="2000" spc="-130" dirty="0">
                <a:latin typeface="Lato"/>
                <a:cs typeface="Lato"/>
              </a:rPr>
              <a:t> </a:t>
            </a:r>
            <a:r>
              <a:rPr sz="2000" dirty="0">
                <a:latin typeface="Lato"/>
                <a:cs typeface="Lato"/>
              </a:rPr>
              <a:t>model</a:t>
            </a:r>
            <a:r>
              <a:rPr sz="2000" spc="-125" dirty="0">
                <a:latin typeface="Lato"/>
                <a:cs typeface="Lato"/>
              </a:rPr>
              <a:t> </a:t>
            </a:r>
            <a:r>
              <a:rPr sz="2000" dirty="0">
                <a:latin typeface="Lato"/>
                <a:cs typeface="Lato"/>
              </a:rPr>
              <a:t>to</a:t>
            </a:r>
            <a:r>
              <a:rPr sz="2000" spc="-130" dirty="0">
                <a:latin typeface="Lato"/>
                <a:cs typeface="Lato"/>
              </a:rPr>
              <a:t> </a:t>
            </a:r>
            <a:r>
              <a:rPr sz="2000" dirty="0">
                <a:latin typeface="Lato"/>
                <a:cs typeface="Lato"/>
              </a:rPr>
              <a:t>detect</a:t>
            </a:r>
            <a:r>
              <a:rPr sz="2000" spc="-130" dirty="0">
                <a:latin typeface="Lato"/>
                <a:cs typeface="Lato"/>
              </a:rPr>
              <a:t> </a:t>
            </a:r>
            <a:r>
              <a:rPr sz="2000" dirty="0">
                <a:latin typeface="Lato"/>
                <a:cs typeface="Lato"/>
              </a:rPr>
              <a:t>with  </a:t>
            </a:r>
            <a:r>
              <a:rPr sz="2000" spc="-5" dirty="0">
                <a:latin typeface="Lato"/>
                <a:cs typeface="Lato"/>
              </a:rPr>
              <a:t>accuracy.</a:t>
            </a:r>
            <a:endParaRPr sz="2000" dirty="0">
              <a:latin typeface="Lato"/>
              <a:cs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2477770"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1A1A1A"/>
                </a:solidFill>
              </a:rPr>
              <a:t>Future</a:t>
            </a:r>
            <a:r>
              <a:rPr sz="3000" spc="-165" dirty="0">
                <a:solidFill>
                  <a:srgbClr val="1A1A1A"/>
                </a:solidFill>
              </a:rPr>
              <a:t> </a:t>
            </a:r>
            <a:r>
              <a:rPr sz="3000" spc="5" dirty="0">
                <a:solidFill>
                  <a:srgbClr val="1A1A1A"/>
                </a:solidFill>
              </a:rPr>
              <a:t>Scope</a:t>
            </a:r>
            <a:endParaRPr sz="3000"/>
          </a:p>
        </p:txBody>
      </p:sp>
      <p:sp>
        <p:nvSpPr>
          <p:cNvPr id="3" name="object 3"/>
          <p:cNvSpPr txBox="1"/>
          <p:nvPr/>
        </p:nvSpPr>
        <p:spPr>
          <a:xfrm>
            <a:off x="802473" y="2102750"/>
            <a:ext cx="7528559" cy="2217145"/>
          </a:xfrm>
          <a:prstGeom prst="rect">
            <a:avLst/>
          </a:prstGeom>
        </p:spPr>
        <p:txBody>
          <a:bodyPr vert="horz" wrap="square" lIns="0" tIns="12700" rIns="0" bIns="0" rtlCol="0" anchor="t">
            <a:spAutoFit/>
          </a:bodyPr>
          <a:lstStyle/>
          <a:p>
            <a:pPr marL="469265" marR="5080" indent="-457200">
              <a:lnSpc>
                <a:spcPct val="114599"/>
              </a:lnSpc>
              <a:spcBef>
                <a:spcPts val="100"/>
              </a:spcBef>
              <a:buFont typeface="AoyagiKouzanFontT"/>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sz="1800" spc="-5" dirty="0">
                <a:latin typeface="Times New Roman"/>
                <a:cs typeface="Times New Roman"/>
              </a:rPr>
              <a:t>W</a:t>
            </a:r>
            <a:r>
              <a:rPr sz="1800" dirty="0">
                <a:latin typeface="Times New Roman"/>
                <a:cs typeface="Times New Roman"/>
              </a:rPr>
              <a:t>e	</a:t>
            </a:r>
            <a:r>
              <a:rPr sz="1800" spc="-5" dirty="0">
                <a:latin typeface="Times New Roman"/>
                <a:cs typeface="Times New Roman"/>
              </a:rPr>
              <a:t>ar</a:t>
            </a:r>
            <a:r>
              <a:rPr sz="1800" dirty="0">
                <a:latin typeface="Times New Roman"/>
                <a:cs typeface="Times New Roman"/>
              </a:rPr>
              <a:t>e	planning	</a:t>
            </a:r>
            <a:r>
              <a:rPr sz="1800" spc="-5" dirty="0">
                <a:latin typeface="Times New Roman"/>
                <a:cs typeface="Times New Roman"/>
              </a:rPr>
              <a:t>t</a:t>
            </a:r>
            <a:r>
              <a:rPr sz="1800" dirty="0">
                <a:latin typeface="Times New Roman"/>
                <a:cs typeface="Times New Roman"/>
              </a:rPr>
              <a:t>o	</a:t>
            </a:r>
            <a:r>
              <a:rPr sz="1800" spc="-5" dirty="0">
                <a:latin typeface="Times New Roman"/>
                <a:cs typeface="Times New Roman"/>
              </a:rPr>
              <a:t>achiev</a:t>
            </a:r>
            <a:r>
              <a:rPr sz="1800" dirty="0">
                <a:latin typeface="Times New Roman"/>
                <a:cs typeface="Times New Roman"/>
              </a:rPr>
              <a:t>e	higher	</a:t>
            </a:r>
            <a:r>
              <a:rPr sz="1800" spc="-5" dirty="0">
                <a:latin typeface="Times New Roman"/>
                <a:cs typeface="Times New Roman"/>
              </a:rPr>
              <a:t>accurac</a:t>
            </a:r>
            <a:r>
              <a:rPr sz="1800" dirty="0">
                <a:latin typeface="Times New Roman"/>
                <a:cs typeface="Times New Roman"/>
              </a:rPr>
              <a:t>y	</a:t>
            </a:r>
            <a:r>
              <a:rPr sz="1800" spc="-5" dirty="0">
                <a:latin typeface="Times New Roman"/>
                <a:cs typeface="Times New Roman"/>
              </a:rPr>
              <a:t>eve</a:t>
            </a:r>
            <a:r>
              <a:rPr sz="1800" dirty="0">
                <a:latin typeface="Times New Roman"/>
                <a:cs typeface="Times New Roman"/>
              </a:rPr>
              <a:t>n	</a:t>
            </a:r>
            <a:r>
              <a:rPr sz="1800" spc="-5" dirty="0">
                <a:latin typeface="Times New Roman"/>
                <a:cs typeface="Times New Roman"/>
              </a:rPr>
              <a:t>i</a:t>
            </a:r>
            <a:r>
              <a:rPr sz="1800" dirty="0">
                <a:latin typeface="Times New Roman"/>
                <a:cs typeface="Times New Roman"/>
              </a:rPr>
              <a:t>n	</a:t>
            </a:r>
            <a:r>
              <a:rPr sz="1800" spc="-5" dirty="0">
                <a:latin typeface="Times New Roman"/>
                <a:cs typeface="Times New Roman"/>
              </a:rPr>
              <a:t>cas</a:t>
            </a:r>
            <a:r>
              <a:rPr sz="1800" dirty="0">
                <a:latin typeface="Times New Roman"/>
                <a:cs typeface="Times New Roman"/>
              </a:rPr>
              <a:t>e	of	</a:t>
            </a:r>
            <a:r>
              <a:rPr sz="1800" spc="-5" dirty="0">
                <a:latin typeface="Times New Roman"/>
                <a:cs typeface="Times New Roman"/>
              </a:rPr>
              <a:t>complex  </a:t>
            </a:r>
            <a:r>
              <a:rPr sz="1800" dirty="0">
                <a:latin typeface="Times New Roman"/>
                <a:cs typeface="Times New Roman"/>
              </a:rPr>
              <a:t>backgrounds by </a:t>
            </a:r>
            <a:r>
              <a:rPr sz="1800" spc="-5" dirty="0">
                <a:latin typeface="Times New Roman"/>
                <a:cs typeface="Times New Roman"/>
              </a:rPr>
              <a:t>trying </a:t>
            </a:r>
            <a:r>
              <a:rPr sz="1800" dirty="0">
                <a:latin typeface="Times New Roman"/>
                <a:cs typeface="Times New Roman"/>
              </a:rPr>
              <a:t>out various background </a:t>
            </a:r>
            <a:r>
              <a:rPr sz="1800" spc="-5" dirty="0">
                <a:latin typeface="Times New Roman"/>
                <a:cs typeface="Times New Roman"/>
              </a:rPr>
              <a:t>subtraction</a:t>
            </a:r>
            <a:r>
              <a:rPr sz="1800" spc="-40" dirty="0">
                <a:latin typeface="Times New Roman"/>
                <a:cs typeface="Times New Roman"/>
              </a:rPr>
              <a:t> </a:t>
            </a:r>
            <a:r>
              <a:rPr sz="1800" spc="-5" dirty="0">
                <a:latin typeface="Times New Roman"/>
                <a:cs typeface="Times New Roman"/>
              </a:rPr>
              <a:t>algorithms.</a:t>
            </a:r>
            <a:endParaRPr sz="1800">
              <a:latin typeface="Times New Roman"/>
              <a:cs typeface="Times New Roman"/>
            </a:endParaRPr>
          </a:p>
          <a:p>
            <a:pPr marL="469265" marR="5080" indent="-457200">
              <a:lnSpc>
                <a:spcPct val="114599"/>
              </a:lnSpc>
              <a:buFont typeface="AoyagiKouzanFontT"/>
              <a:buChar char="❖"/>
              <a:tabLst>
                <a:tab pos="469265" algn="l"/>
                <a:tab pos="469900" algn="l"/>
              </a:tabLst>
            </a:pPr>
            <a:r>
              <a:rPr sz="1800" spc="-5" dirty="0">
                <a:latin typeface="Times New Roman"/>
                <a:cs typeface="Times New Roman"/>
              </a:rPr>
              <a:t>We are also thinking </a:t>
            </a:r>
            <a:r>
              <a:rPr sz="1800" dirty="0">
                <a:latin typeface="Times New Roman"/>
                <a:cs typeface="Times New Roman"/>
              </a:rPr>
              <a:t>of </a:t>
            </a:r>
            <a:r>
              <a:rPr sz="1800" spc="-5" dirty="0">
                <a:latin typeface="Times New Roman"/>
                <a:cs typeface="Times New Roman"/>
              </a:rPr>
              <a:t>improving the </a:t>
            </a:r>
            <a:r>
              <a:rPr sz="1800" dirty="0">
                <a:latin typeface="Times New Roman"/>
                <a:cs typeface="Times New Roman"/>
              </a:rPr>
              <a:t>preprocessing </a:t>
            </a:r>
            <a:r>
              <a:rPr sz="1800" spc="-5" dirty="0">
                <a:latin typeface="Times New Roman"/>
                <a:cs typeface="Times New Roman"/>
              </a:rPr>
              <a:t>to </a:t>
            </a:r>
            <a:r>
              <a:rPr sz="1800" dirty="0">
                <a:latin typeface="Times New Roman"/>
                <a:cs typeface="Times New Roman"/>
              </a:rPr>
              <a:t>predict gestures </a:t>
            </a:r>
            <a:r>
              <a:rPr sz="1800" spc="-5" dirty="0">
                <a:latin typeface="Times New Roman"/>
                <a:cs typeface="Times New Roman"/>
              </a:rPr>
              <a:t>in  low light conditions with </a:t>
            </a:r>
            <a:r>
              <a:rPr sz="1800" dirty="0">
                <a:latin typeface="Times New Roman"/>
                <a:cs typeface="Times New Roman"/>
              </a:rPr>
              <a:t>a higher</a:t>
            </a:r>
            <a:r>
              <a:rPr sz="1800" spc="-15" dirty="0">
                <a:latin typeface="Times New Roman"/>
                <a:cs typeface="Times New Roman"/>
              </a:rPr>
              <a:t> </a:t>
            </a:r>
            <a:r>
              <a:rPr sz="1800" spc="-5" dirty="0">
                <a:latin typeface="Times New Roman"/>
                <a:cs typeface="Times New Roman"/>
              </a:rPr>
              <a:t>accuracy.</a:t>
            </a:r>
            <a:endParaRPr sz="1800" spc="-5">
              <a:latin typeface="Times New Roman"/>
              <a:cs typeface="Times New Roman"/>
            </a:endParaRPr>
          </a:p>
          <a:p>
            <a:pPr marL="469265" marR="5080" indent="-457200">
              <a:lnSpc>
                <a:spcPct val="114599"/>
              </a:lnSpc>
              <a:buFont typeface="AoyagiKouzanFontT"/>
              <a:buChar char="❖"/>
              <a:tabLst>
                <a:tab pos="469265" algn="l"/>
                <a:tab pos="469900" algn="l"/>
              </a:tabLst>
            </a:pPr>
            <a:r>
              <a:rPr lang="en-US" spc="-5">
                <a:latin typeface="Times New Roman"/>
                <a:cs typeface="Times New Roman"/>
              </a:rPr>
              <a:t>We are planning to use some object localization algorithm ( like YOLO) to localize the hand gesture instead of using an already defined ROI.</a:t>
            </a:r>
            <a:endParaRPr lang="en-US" spc="-5" dirty="0">
              <a:latin typeface="Times New Roman"/>
              <a:cs typeface="Times New Roman"/>
            </a:endParaRPr>
          </a:p>
          <a:p>
            <a:pPr marL="469265" marR="5080" indent="-457200">
              <a:lnSpc>
                <a:spcPct val="114599"/>
              </a:lnSpc>
              <a:buFont typeface="AoyagiKouzanFontT"/>
              <a:buChar char="❖"/>
              <a:tabLst>
                <a:tab pos="469265" algn="l"/>
                <a:tab pos="469900" algn="l"/>
              </a:tabLst>
            </a:pPr>
            <a:endParaRPr lang="en-US" spc="-5"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2066925"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1A1A1A"/>
                </a:solidFill>
              </a:rPr>
              <a:t>Conclusion</a:t>
            </a:r>
            <a:endParaRPr sz="3000"/>
          </a:p>
        </p:txBody>
      </p:sp>
      <p:sp>
        <p:nvSpPr>
          <p:cNvPr id="3" name="object 3"/>
          <p:cNvSpPr txBox="1"/>
          <p:nvPr/>
        </p:nvSpPr>
        <p:spPr>
          <a:xfrm>
            <a:off x="892998" y="2102750"/>
            <a:ext cx="7444105" cy="1557862"/>
          </a:xfrm>
          <a:prstGeom prst="rect">
            <a:avLst/>
          </a:prstGeom>
        </p:spPr>
        <p:txBody>
          <a:bodyPr vert="horz" wrap="square" lIns="0" tIns="12700" rIns="0" bIns="0" rtlCol="0" anchor="t">
            <a:spAutoFit/>
          </a:bodyPr>
          <a:lstStyle/>
          <a:p>
            <a:pPr marL="379095" marR="5080" indent="-367030">
              <a:lnSpc>
                <a:spcPct val="114599"/>
              </a:lnSpc>
              <a:spcBef>
                <a:spcPts val="100"/>
              </a:spcBef>
              <a:buFont typeface="Arial"/>
              <a:buChar char="●"/>
              <a:tabLst>
                <a:tab pos="379095" algn="l"/>
                <a:tab pos="379730" algn="l"/>
              </a:tabLst>
            </a:pPr>
            <a:r>
              <a:rPr sz="1800" dirty="0">
                <a:latin typeface="Times New Roman"/>
                <a:cs typeface="Times New Roman"/>
              </a:rPr>
              <a:t>In </a:t>
            </a:r>
            <a:r>
              <a:rPr sz="1800" spc="-5" dirty="0">
                <a:latin typeface="Times New Roman"/>
                <a:cs typeface="Times New Roman"/>
              </a:rPr>
              <a:t>this </a:t>
            </a:r>
            <a:r>
              <a:rPr sz="1800" dirty="0">
                <a:latin typeface="Times New Roman"/>
                <a:cs typeface="Times New Roman"/>
              </a:rPr>
              <a:t>report, a functional real </a:t>
            </a:r>
            <a:r>
              <a:rPr sz="1800" spc="-5" dirty="0">
                <a:latin typeface="Times New Roman"/>
                <a:cs typeface="Times New Roman"/>
              </a:rPr>
              <a:t>time </a:t>
            </a:r>
            <a:r>
              <a:rPr sz="1800" dirty="0">
                <a:latin typeface="Times New Roman"/>
                <a:cs typeface="Times New Roman"/>
              </a:rPr>
              <a:t>vision based </a:t>
            </a:r>
            <a:r>
              <a:rPr sz="1800" spc="-5" dirty="0">
                <a:latin typeface="Times New Roman"/>
                <a:cs typeface="Times New Roman"/>
              </a:rPr>
              <a:t>american sign language  </a:t>
            </a:r>
            <a:r>
              <a:rPr sz="1800" dirty="0">
                <a:latin typeface="Times New Roman"/>
                <a:cs typeface="Times New Roman"/>
              </a:rPr>
              <a:t>recognition for </a:t>
            </a:r>
            <a:r>
              <a:rPr sz="1800" spc="-5" dirty="0">
                <a:latin typeface="Times New Roman"/>
                <a:cs typeface="Times New Roman"/>
              </a:rPr>
              <a:t>D&amp;M </a:t>
            </a:r>
            <a:r>
              <a:rPr sz="1800" dirty="0">
                <a:latin typeface="Times New Roman"/>
                <a:cs typeface="Times New Roman"/>
              </a:rPr>
              <a:t>people have been developed for </a:t>
            </a:r>
            <a:r>
              <a:rPr sz="1800" spc="-5" dirty="0">
                <a:latin typeface="Times New Roman"/>
                <a:cs typeface="Times New Roman"/>
              </a:rPr>
              <a:t>asl</a:t>
            </a:r>
            <a:r>
              <a:rPr sz="1800" spc="-40" dirty="0">
                <a:latin typeface="Times New Roman"/>
                <a:cs typeface="Times New Roman"/>
              </a:rPr>
              <a:t> </a:t>
            </a:r>
            <a:r>
              <a:rPr sz="1800" spc="-5" dirty="0">
                <a:latin typeface="Times New Roman"/>
                <a:cs typeface="Times New Roman"/>
              </a:rPr>
              <a:t>alphabets.</a:t>
            </a:r>
            <a:endParaRPr sz="1800" dirty="0">
              <a:latin typeface="Times New Roman"/>
              <a:cs typeface="Times New Roman"/>
            </a:endParaRP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We achieved an accuracy </a:t>
            </a:r>
            <a:r>
              <a:rPr sz="1800" dirty="0">
                <a:latin typeface="Times New Roman"/>
                <a:cs typeface="Times New Roman"/>
              </a:rPr>
              <a:t>of </a:t>
            </a:r>
            <a:r>
              <a:rPr lang="en-US" b="1" dirty="0">
                <a:latin typeface="Times New Roman"/>
                <a:cs typeface="Times New Roman"/>
              </a:rPr>
              <a:t>99.86</a:t>
            </a:r>
            <a:r>
              <a:rPr sz="1800" b="1" dirty="0">
                <a:latin typeface="Times New Roman"/>
                <a:cs typeface="Times New Roman"/>
              </a:rPr>
              <a:t>% </a:t>
            </a:r>
            <a:r>
              <a:rPr sz="1800" dirty="0">
                <a:latin typeface="Times New Roman"/>
                <a:cs typeface="Times New Roman"/>
              </a:rPr>
              <a:t>on our</a:t>
            </a:r>
            <a:r>
              <a:rPr sz="1800" spc="45" dirty="0">
                <a:latin typeface="Times New Roman"/>
                <a:cs typeface="Times New Roman"/>
              </a:rPr>
              <a:t> </a:t>
            </a:r>
            <a:r>
              <a:rPr sz="1800" dirty="0">
                <a:latin typeface="Times New Roman"/>
                <a:cs typeface="Times New Roman"/>
              </a:rPr>
              <a:t>dataset.</a:t>
            </a:r>
            <a:endParaRPr lang="en-IN" sz="1800" dirty="0">
              <a:latin typeface="Times New Roman"/>
              <a:cs typeface="Times New Roman"/>
            </a:endParaRPr>
          </a:p>
          <a:p>
            <a:pPr marL="379095" indent="-367030">
              <a:lnSpc>
                <a:spcPct val="100000"/>
              </a:lnSpc>
              <a:spcBef>
                <a:spcPts val="315"/>
              </a:spcBef>
              <a:buFont typeface="Arial"/>
              <a:buChar char="●"/>
              <a:tabLst>
                <a:tab pos="379095" algn="l"/>
                <a:tab pos="379730" algn="l"/>
              </a:tabLst>
            </a:pPr>
            <a:r>
              <a:rPr lang="en-US" sz="1800" b="0" i="0" u="none" strike="noStrike" dirty="0">
                <a:solidFill>
                  <a:srgbClr val="000000"/>
                </a:solidFill>
                <a:effectLst/>
                <a:latin typeface="Times New Roman" panose="02020603050405020304" pitchFamily="18" charset="0"/>
              </a:rPr>
              <a:t>This way we can detect almost all the symbols if they are shown properly, given there is no noise in the background and lighting is adequate.</a:t>
            </a:r>
            <a:endParaRPr sz="18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p:nvPr/>
        </p:nvSpPr>
        <p:spPr>
          <a:xfrm>
            <a:off x="803023" y="1379480"/>
            <a:ext cx="2740025" cy="1502975"/>
          </a:xfrm>
          <a:prstGeom prst="rect">
            <a:avLst/>
          </a:prstGeom>
        </p:spPr>
        <p:txBody>
          <a:bodyPr vert="horz" wrap="square" lIns="0" tIns="27939" rIns="0" bIns="0" rtlCol="0" anchor="t">
            <a:spAutoFit/>
          </a:bodyPr>
          <a:lstStyle/>
          <a:p>
            <a:pPr marL="12700" marR="636905">
              <a:lnSpc>
                <a:spcPts val="2850"/>
              </a:lnSpc>
              <a:spcBef>
                <a:spcPts val="219"/>
              </a:spcBef>
            </a:pPr>
            <a:r>
              <a:rPr sz="2400" b="1" spc="10" dirty="0">
                <a:solidFill>
                  <a:srgbClr val="FFFFFF"/>
                </a:solidFill>
                <a:latin typeface="Arial"/>
                <a:cs typeface="Arial"/>
              </a:rPr>
              <a:t>Project </a:t>
            </a:r>
            <a:r>
              <a:rPr sz="2400" b="1" spc="45" dirty="0">
                <a:solidFill>
                  <a:srgbClr val="FFFFFF"/>
                </a:solidFill>
                <a:latin typeface="Arial"/>
                <a:cs typeface="Arial"/>
              </a:rPr>
              <a:t>Under  </a:t>
            </a:r>
            <a:r>
              <a:rPr sz="2400" b="1" spc="-25" dirty="0">
                <a:solidFill>
                  <a:srgbClr val="FFFFFF"/>
                </a:solidFill>
                <a:latin typeface="Arial"/>
                <a:cs typeface="Arial"/>
              </a:rPr>
              <a:t>Supervision</a:t>
            </a:r>
            <a:r>
              <a:rPr sz="2400" b="1" spc="-170" dirty="0">
                <a:solidFill>
                  <a:srgbClr val="FFFFFF"/>
                </a:solidFill>
                <a:latin typeface="Arial"/>
                <a:cs typeface="Arial"/>
              </a:rPr>
              <a:t> </a:t>
            </a:r>
            <a:r>
              <a:rPr sz="2400" b="1" spc="35" dirty="0">
                <a:solidFill>
                  <a:srgbClr val="FFFFFF"/>
                </a:solidFill>
                <a:latin typeface="Arial"/>
                <a:cs typeface="Arial"/>
              </a:rPr>
              <a:t>of</a:t>
            </a:r>
            <a:endParaRPr sz="2400" dirty="0">
              <a:latin typeface="Arial"/>
              <a:cs typeface="Arial"/>
            </a:endParaRPr>
          </a:p>
          <a:p>
            <a:pPr>
              <a:lnSpc>
                <a:spcPct val="100000"/>
              </a:lnSpc>
              <a:spcBef>
                <a:spcPts val="25"/>
              </a:spcBef>
            </a:pPr>
            <a:endParaRPr sz="2350" dirty="0">
              <a:latin typeface="Arial"/>
              <a:cs typeface="Arial"/>
            </a:endParaRPr>
          </a:p>
          <a:p>
            <a:pPr marL="12700"/>
            <a:r>
              <a:rPr sz="2400" b="1" spc="-50" dirty="0">
                <a:solidFill>
                  <a:srgbClr val="FFFFFF"/>
                </a:solidFill>
                <a:latin typeface="Arial"/>
                <a:cs typeface="Arial"/>
              </a:rPr>
              <a:t>Dr. </a:t>
            </a:r>
            <a:r>
              <a:rPr lang="en-US" sz="2400" b="1" spc="-50" dirty="0">
                <a:solidFill>
                  <a:srgbClr val="FFFFFF"/>
                </a:solidFill>
                <a:latin typeface="Arial"/>
                <a:cs typeface="Arial"/>
              </a:rPr>
              <a:t>Shobhita Meher</a:t>
            </a:r>
            <a:endParaRPr sz="2400" b="1" spc="-35" dirty="0">
              <a:solidFill>
                <a:srgbClr val="FFFFFF"/>
              </a:solidFill>
              <a:latin typeface="Arial"/>
              <a:cs typeface="Arial"/>
            </a:endParaRPr>
          </a:p>
        </p:txBody>
      </p:sp>
      <p:sp>
        <p:nvSpPr>
          <p:cNvPr id="7" name="object 7"/>
          <p:cNvSpPr txBox="1">
            <a:spLocks noGrp="1"/>
          </p:cNvSpPr>
          <p:nvPr>
            <p:ph type="title"/>
          </p:nvPr>
        </p:nvSpPr>
        <p:spPr>
          <a:xfrm>
            <a:off x="5134818" y="1022360"/>
            <a:ext cx="14395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rPr>
              <a:t>Efforts</a:t>
            </a:r>
            <a:r>
              <a:rPr sz="2400" spc="-165" dirty="0">
                <a:solidFill>
                  <a:srgbClr val="000000"/>
                </a:solidFill>
              </a:rPr>
              <a:t> </a:t>
            </a:r>
            <a:r>
              <a:rPr sz="2400" spc="20" dirty="0">
                <a:solidFill>
                  <a:srgbClr val="000000"/>
                </a:solidFill>
              </a:rPr>
              <a:t>by</a:t>
            </a:r>
            <a:endParaRPr sz="2400"/>
          </a:p>
        </p:txBody>
      </p:sp>
      <p:sp>
        <p:nvSpPr>
          <p:cNvPr id="8" name="object 8"/>
          <p:cNvSpPr txBox="1"/>
          <p:nvPr/>
        </p:nvSpPr>
        <p:spPr>
          <a:xfrm>
            <a:off x="5184825" y="1894213"/>
            <a:ext cx="3209290" cy="1081322"/>
          </a:xfrm>
          <a:prstGeom prst="rect">
            <a:avLst/>
          </a:prstGeom>
        </p:spPr>
        <p:txBody>
          <a:bodyPr vert="horz" wrap="square" lIns="0" tIns="12700" rIns="0" bIns="0" rtlCol="0" anchor="t">
            <a:spAutoFit/>
          </a:bodyPr>
          <a:lstStyle/>
          <a:p>
            <a:pPr marL="12700">
              <a:spcBef>
                <a:spcPts val="100"/>
              </a:spcBef>
            </a:pPr>
            <a:r>
              <a:rPr lang="en-US" sz="1400" b="1" spc="-5" dirty="0">
                <a:latin typeface="Times New Roman"/>
                <a:cs typeface="Times New Roman"/>
              </a:rPr>
              <a:t>Ayush Raj </a:t>
            </a:r>
            <a:r>
              <a:rPr sz="1400" b="1" dirty="0">
                <a:latin typeface="Times New Roman"/>
                <a:cs typeface="Times New Roman"/>
              </a:rPr>
              <a:t>-</a:t>
            </a:r>
            <a:r>
              <a:rPr lang="en-US" sz="1400" b="1" dirty="0">
                <a:latin typeface="Times New Roman"/>
                <a:cs typeface="Times New Roman"/>
              </a:rPr>
              <a:t> 19085018</a:t>
            </a:r>
            <a:endParaRPr lang="en-US" sz="1400" b="1" spc="-5" dirty="0">
              <a:latin typeface="Times New Roman"/>
              <a:cs typeface="Times New Roman"/>
            </a:endParaRPr>
          </a:p>
          <a:p>
            <a:pPr marL="12700" marR="5080">
              <a:lnSpc>
                <a:spcPct val="214299"/>
              </a:lnSpc>
            </a:pPr>
            <a:r>
              <a:rPr lang="en-US" sz="1400" b="1" spc="-5" dirty="0">
                <a:latin typeface="Times New Roman"/>
                <a:cs typeface="Times New Roman"/>
              </a:rPr>
              <a:t>Karan Aditya Singh Bishnoi </a:t>
            </a:r>
            <a:r>
              <a:rPr sz="1400" b="1" dirty="0">
                <a:latin typeface="Times New Roman"/>
                <a:cs typeface="Times New Roman"/>
              </a:rPr>
              <a:t>-</a:t>
            </a:r>
            <a:r>
              <a:rPr lang="en-US" sz="1400" b="1" dirty="0">
                <a:latin typeface="Times New Roman"/>
                <a:cs typeface="Times New Roman"/>
              </a:rPr>
              <a:t> 19085046</a:t>
            </a:r>
            <a:endParaRPr lang="en-US" sz="1400" dirty="0">
              <a:latin typeface="Times New Roman"/>
              <a:cs typeface="Times New Roman"/>
            </a:endParaRPr>
          </a:p>
          <a:p>
            <a:pPr marL="12700" marR="5080">
              <a:lnSpc>
                <a:spcPct val="214299"/>
              </a:lnSpc>
            </a:pPr>
            <a:r>
              <a:rPr lang="en-US" sz="1400" b="1" spc="-5" dirty="0">
                <a:latin typeface="Times New Roman"/>
                <a:cs typeface="Times New Roman"/>
              </a:rPr>
              <a:t>Aanchal Jain - 19085002</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B5600"/>
          </a:solidFill>
        </p:spPr>
        <p:txBody>
          <a:bodyPr wrap="square" lIns="0" tIns="0" rIns="0" bIns="0" rtlCol="0"/>
          <a:lstStyle/>
          <a:p>
            <a:endParaRPr/>
          </a:p>
        </p:txBody>
      </p:sp>
      <p:sp>
        <p:nvSpPr>
          <p:cNvPr id="3" name="object 3"/>
          <p:cNvSpPr/>
          <p:nvPr/>
        </p:nvSpPr>
        <p:spPr>
          <a:xfrm>
            <a:off x="830389" y="4169118"/>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2473" y="1856417"/>
            <a:ext cx="4315460" cy="939800"/>
          </a:xfrm>
          <a:prstGeom prst="rect">
            <a:avLst/>
          </a:prstGeom>
        </p:spPr>
        <p:txBody>
          <a:bodyPr vert="horz" wrap="square" lIns="0" tIns="12700" rIns="0" bIns="0" rtlCol="0">
            <a:spAutoFit/>
          </a:bodyPr>
          <a:lstStyle/>
          <a:p>
            <a:pPr marL="12700">
              <a:lnSpc>
                <a:spcPct val="100000"/>
              </a:lnSpc>
              <a:spcBef>
                <a:spcPts val="100"/>
              </a:spcBef>
            </a:pPr>
            <a:r>
              <a:rPr sz="6000" spc="15" dirty="0"/>
              <a:t>Thank </a:t>
            </a:r>
            <a:r>
              <a:rPr sz="6000" spc="-10" dirty="0"/>
              <a:t>You</a:t>
            </a:r>
            <a:r>
              <a:rPr sz="6000" spc="-560" dirty="0"/>
              <a:t> </a:t>
            </a:r>
            <a:r>
              <a:rPr sz="6000" spc="-160" dirty="0"/>
              <a:t>!</a:t>
            </a:r>
            <a:endParaRPr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sp>
          <p:nvSpPr>
            <p:cNvPr id="3" name="object 3"/>
            <p:cNvSpPr/>
            <p:nvPr/>
          </p:nvSpPr>
          <p:spPr>
            <a:xfrm>
              <a:off x="0" y="0"/>
              <a:ext cx="4575240"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82023" y="1388691"/>
            <a:ext cx="3118485" cy="1587500"/>
          </a:xfrm>
          <a:prstGeom prst="rect">
            <a:avLst/>
          </a:prstGeom>
        </p:spPr>
        <p:txBody>
          <a:bodyPr vert="horz" wrap="square" lIns="0" tIns="12700" rIns="0" bIns="0" rtlCol="0">
            <a:spAutoFit/>
          </a:bodyPr>
          <a:lstStyle/>
          <a:p>
            <a:pPr marL="12700" marR="5080">
              <a:lnSpc>
                <a:spcPct val="106800"/>
              </a:lnSpc>
              <a:spcBef>
                <a:spcPts val="100"/>
              </a:spcBef>
              <a:tabLst>
                <a:tab pos="800735" algn="l"/>
                <a:tab pos="1015365" algn="l"/>
                <a:tab pos="1348740" algn="l"/>
                <a:tab pos="1792605" algn="l"/>
                <a:tab pos="2108835" algn="l"/>
                <a:tab pos="2334895" algn="l"/>
                <a:tab pos="2549525" algn="l"/>
                <a:tab pos="2710180" algn="l"/>
              </a:tabLst>
            </a:pPr>
            <a:r>
              <a:rPr sz="2400" spc="-40" dirty="0"/>
              <a:t>Sign	</a:t>
            </a:r>
            <a:r>
              <a:rPr sz="2400" spc="45" dirty="0"/>
              <a:t>language	</a:t>
            </a:r>
            <a:r>
              <a:rPr sz="2400" spc="-100" dirty="0"/>
              <a:t>is	</a:t>
            </a:r>
            <a:r>
              <a:rPr sz="2400" spc="40" dirty="0"/>
              <a:t>a  </a:t>
            </a:r>
            <a:r>
              <a:rPr sz="2400" spc="-10" dirty="0"/>
              <a:t>visual</a:t>
            </a:r>
            <a:r>
              <a:rPr sz="2400" dirty="0"/>
              <a:t>	</a:t>
            </a:r>
            <a:r>
              <a:rPr sz="2400" spc="45" dirty="0"/>
              <a:t>language</a:t>
            </a:r>
            <a:r>
              <a:rPr sz="2400" dirty="0"/>
              <a:t>	</a:t>
            </a:r>
            <a:r>
              <a:rPr sz="2400" spc="25" dirty="0"/>
              <a:t>and  </a:t>
            </a:r>
            <a:r>
              <a:rPr sz="2400" spc="-50" dirty="0"/>
              <a:t>consists	</a:t>
            </a:r>
            <a:r>
              <a:rPr sz="2400" spc="35" dirty="0"/>
              <a:t>of	</a:t>
            </a:r>
            <a:r>
              <a:rPr sz="2400" dirty="0"/>
              <a:t>3	</a:t>
            </a:r>
            <a:r>
              <a:rPr sz="2400" spc="15" dirty="0"/>
              <a:t>major  </a:t>
            </a:r>
            <a:r>
              <a:rPr sz="2400" spc="-5" dirty="0"/>
              <a:t>components:</a:t>
            </a:r>
            <a:endParaRPr sz="2400"/>
          </a:p>
        </p:txBody>
      </p:sp>
      <p:sp>
        <p:nvSpPr>
          <p:cNvPr id="7" name="object 7"/>
          <p:cNvSpPr/>
          <p:nvPr/>
        </p:nvSpPr>
        <p:spPr>
          <a:xfrm>
            <a:off x="4800600" y="1615598"/>
            <a:ext cx="4267180" cy="191229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5136" y="1826068"/>
            <a:ext cx="3300095" cy="2236637"/>
          </a:xfrm>
          <a:prstGeom prst="rect">
            <a:avLst/>
          </a:prstGeom>
        </p:spPr>
        <p:txBody>
          <a:bodyPr vert="horz" wrap="square" lIns="0" tIns="27939" rIns="0" bIns="0" rtlCol="0" anchor="t">
            <a:spAutoFit/>
          </a:bodyPr>
          <a:lstStyle/>
          <a:p>
            <a:pPr marL="12700" marR="5080">
              <a:lnSpc>
                <a:spcPts val="2850"/>
              </a:lnSpc>
              <a:spcBef>
                <a:spcPts val="219"/>
              </a:spcBef>
            </a:pPr>
            <a:r>
              <a:rPr sz="2400" spc="180" dirty="0">
                <a:solidFill>
                  <a:srgbClr val="1A1A1A"/>
                </a:solidFill>
                <a:latin typeface="Arial"/>
                <a:cs typeface="Arial"/>
              </a:rPr>
              <a:t>We </a:t>
            </a:r>
            <a:r>
              <a:rPr sz="2400" spc="70" dirty="0">
                <a:solidFill>
                  <a:srgbClr val="1A1A1A"/>
                </a:solidFill>
                <a:latin typeface="Arial"/>
                <a:cs typeface="Arial"/>
              </a:rPr>
              <a:t>implemented </a:t>
            </a:r>
            <a:r>
              <a:rPr sz="2400" spc="15" dirty="0">
                <a:solidFill>
                  <a:srgbClr val="1A1A1A"/>
                </a:solidFill>
                <a:latin typeface="Arial"/>
                <a:cs typeface="Arial"/>
              </a:rPr>
              <a:t>27</a:t>
            </a:r>
            <a:r>
              <a:rPr lang="en-US" sz="2400" spc="15" dirty="0">
                <a:solidFill>
                  <a:srgbClr val="1A1A1A"/>
                </a:solidFill>
                <a:latin typeface="Arial"/>
                <a:cs typeface="Arial"/>
              </a:rPr>
              <a:t> </a:t>
            </a:r>
            <a:r>
              <a:rPr sz="2400" spc="15" dirty="0">
                <a:solidFill>
                  <a:srgbClr val="1A1A1A"/>
                </a:solidFill>
                <a:latin typeface="Arial"/>
                <a:cs typeface="Arial"/>
              </a:rPr>
              <a:t> </a:t>
            </a:r>
            <a:r>
              <a:rPr sz="2400" spc="-10" dirty="0">
                <a:solidFill>
                  <a:srgbClr val="1A1A1A"/>
                </a:solidFill>
                <a:latin typeface="Arial"/>
                <a:cs typeface="Arial"/>
              </a:rPr>
              <a:t>symbols(</a:t>
            </a:r>
            <a:r>
              <a:rPr lang="en-US" sz="2400" spc="-10" dirty="0">
                <a:solidFill>
                  <a:srgbClr val="1A1A1A"/>
                </a:solidFill>
                <a:latin typeface="Arial"/>
                <a:cs typeface="Arial"/>
              </a:rPr>
              <a:t>All alphabets ( leaving J and Z) , delete, space and nothing</a:t>
            </a:r>
            <a:r>
              <a:rPr sz="2400" spc="20" dirty="0">
                <a:solidFill>
                  <a:srgbClr val="1A1A1A"/>
                </a:solidFill>
                <a:latin typeface="Arial"/>
                <a:cs typeface="Arial"/>
              </a:rPr>
              <a:t>)</a:t>
            </a:r>
            <a:r>
              <a:rPr sz="2400" spc="-254" dirty="0">
                <a:solidFill>
                  <a:srgbClr val="1A1A1A"/>
                </a:solidFill>
                <a:latin typeface="Arial"/>
                <a:cs typeface="Arial"/>
              </a:rPr>
              <a:t> </a:t>
            </a:r>
            <a:r>
              <a:rPr sz="2400" spc="35" dirty="0">
                <a:solidFill>
                  <a:srgbClr val="1A1A1A"/>
                </a:solidFill>
                <a:latin typeface="Arial"/>
                <a:cs typeface="Arial"/>
              </a:rPr>
              <a:t>of</a:t>
            </a:r>
            <a:r>
              <a:rPr lang="en-US" sz="2400" spc="35" dirty="0">
                <a:solidFill>
                  <a:srgbClr val="1A1A1A"/>
                </a:solidFill>
                <a:latin typeface="Arial"/>
                <a:cs typeface="Arial"/>
              </a:rPr>
              <a:t> </a:t>
            </a:r>
            <a:r>
              <a:rPr sz="2400" spc="35" dirty="0">
                <a:solidFill>
                  <a:srgbClr val="1A1A1A"/>
                </a:solidFill>
                <a:latin typeface="Arial"/>
                <a:cs typeface="Arial"/>
              </a:rPr>
              <a:t> </a:t>
            </a:r>
            <a:r>
              <a:rPr sz="2400" spc="-105" dirty="0">
                <a:solidFill>
                  <a:srgbClr val="1A1A1A"/>
                </a:solidFill>
                <a:latin typeface="Arial"/>
                <a:cs typeface="Arial"/>
              </a:rPr>
              <a:t>ASL </a:t>
            </a:r>
            <a:r>
              <a:rPr sz="2400" spc="-40" dirty="0">
                <a:solidFill>
                  <a:srgbClr val="1A1A1A"/>
                </a:solidFill>
                <a:latin typeface="Arial"/>
                <a:cs typeface="Arial"/>
              </a:rPr>
              <a:t>in </a:t>
            </a:r>
            <a:r>
              <a:rPr sz="2400" dirty="0">
                <a:solidFill>
                  <a:srgbClr val="1A1A1A"/>
                </a:solidFill>
                <a:latin typeface="Arial"/>
                <a:cs typeface="Arial"/>
              </a:rPr>
              <a:t>our</a:t>
            </a:r>
            <a:r>
              <a:rPr sz="2400" spc="-155" dirty="0">
                <a:solidFill>
                  <a:srgbClr val="1A1A1A"/>
                </a:solidFill>
                <a:latin typeface="Arial"/>
                <a:cs typeface="Arial"/>
              </a:rPr>
              <a:t> </a:t>
            </a:r>
            <a:r>
              <a:rPr sz="2400" spc="10" dirty="0">
                <a:solidFill>
                  <a:srgbClr val="1A1A1A"/>
                </a:solidFill>
                <a:latin typeface="Arial"/>
                <a:cs typeface="Arial"/>
              </a:rPr>
              <a:t>project.</a:t>
            </a:r>
            <a:endParaRPr sz="2400" dirty="0">
              <a:latin typeface="Arial"/>
              <a:cs typeface="Arial"/>
            </a:endParaRPr>
          </a:p>
        </p:txBody>
      </p:sp>
      <p:sp>
        <p:nvSpPr>
          <p:cNvPr id="3" name="object 3"/>
          <p:cNvSpPr/>
          <p:nvPr/>
        </p:nvSpPr>
        <p:spPr>
          <a:xfrm>
            <a:off x="4323434" y="1501073"/>
            <a:ext cx="4185430" cy="288662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3" y="1315939"/>
            <a:ext cx="4914900" cy="939800"/>
          </a:xfrm>
          <a:prstGeom prst="rect">
            <a:avLst/>
          </a:prstGeom>
        </p:spPr>
        <p:txBody>
          <a:bodyPr vert="horz" wrap="square" lIns="0" tIns="12700" rIns="0" bIns="0" rtlCol="0">
            <a:spAutoFit/>
          </a:bodyPr>
          <a:lstStyle/>
          <a:p>
            <a:pPr marL="12700">
              <a:lnSpc>
                <a:spcPct val="100000"/>
              </a:lnSpc>
              <a:spcBef>
                <a:spcPts val="100"/>
              </a:spcBef>
            </a:pPr>
            <a:r>
              <a:rPr sz="6000" spc="105" dirty="0"/>
              <a:t>Methodology</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BA4FCD-EA50-4081-9315-A8BDC5EE1FBF}"/>
              </a:ext>
            </a:extLst>
          </p:cNvPr>
          <p:cNvSpPr txBox="1"/>
          <p:nvPr/>
        </p:nvSpPr>
        <p:spPr>
          <a:xfrm>
            <a:off x="381000" y="514350"/>
            <a:ext cx="8763000" cy="461665"/>
          </a:xfrm>
          <a:prstGeom prst="rect">
            <a:avLst/>
          </a:prstGeom>
          <a:noFill/>
        </p:spPr>
        <p:txBody>
          <a:bodyPr wrap="square" rtlCol="0">
            <a:spAutoFit/>
          </a:bodyPr>
          <a:lstStyle/>
          <a:p>
            <a:r>
              <a:rPr lang="en-US" sz="2400" b="1" spc="95" dirty="0">
                <a:latin typeface="Arial" panose="020B0604020202020204" pitchFamily="34" charset="0"/>
                <a:cs typeface="Arial" panose="020B0604020202020204" pitchFamily="34" charset="0"/>
              </a:rPr>
              <a:t>How</a:t>
            </a:r>
            <a:r>
              <a:rPr lang="en-US" sz="2400" b="1" spc="-150" dirty="0">
                <a:latin typeface="Arial" panose="020B0604020202020204" pitchFamily="34" charset="0"/>
                <a:cs typeface="Arial" panose="020B0604020202020204" pitchFamily="34" charset="0"/>
              </a:rPr>
              <a:t> </a:t>
            </a:r>
            <a:r>
              <a:rPr lang="en-US" sz="2400" b="1" spc="185" dirty="0">
                <a:latin typeface="Arial" panose="020B0604020202020204" pitchFamily="34" charset="0"/>
                <a:cs typeface="Arial" panose="020B0604020202020204" pitchFamily="34" charset="0"/>
              </a:rPr>
              <a:t>we</a:t>
            </a:r>
            <a:r>
              <a:rPr lang="en-US" sz="2400" b="1" spc="-145" dirty="0">
                <a:latin typeface="Arial" panose="020B0604020202020204" pitchFamily="34" charset="0"/>
                <a:cs typeface="Arial" panose="020B0604020202020204" pitchFamily="34" charset="0"/>
              </a:rPr>
              <a:t> </a:t>
            </a:r>
            <a:r>
              <a:rPr lang="en-US" sz="2400" b="1" spc="95" dirty="0">
                <a:latin typeface="Arial" panose="020B0604020202020204" pitchFamily="34" charset="0"/>
                <a:cs typeface="Arial" panose="020B0604020202020204" pitchFamily="34" charset="0"/>
              </a:rPr>
              <a:t>generated</a:t>
            </a:r>
            <a:r>
              <a:rPr lang="en-US" sz="2400" b="1" spc="-145" dirty="0">
                <a:latin typeface="Arial" panose="020B0604020202020204" pitchFamily="34" charset="0"/>
                <a:cs typeface="Arial" panose="020B0604020202020204" pitchFamily="34" charset="0"/>
              </a:rPr>
              <a:t> </a:t>
            </a:r>
            <a:r>
              <a:rPr lang="en-US" sz="2400" b="1" spc="105" dirty="0">
                <a:latin typeface="Arial" panose="020B0604020202020204" pitchFamily="34" charset="0"/>
                <a:cs typeface="Arial" panose="020B0604020202020204" pitchFamily="34" charset="0"/>
              </a:rPr>
              <a:t>data</a:t>
            </a:r>
            <a:r>
              <a:rPr lang="en-US" sz="2400" b="1" spc="-150" dirty="0">
                <a:latin typeface="Arial" panose="020B0604020202020204" pitchFamily="34" charset="0"/>
                <a:cs typeface="Arial" panose="020B0604020202020204" pitchFamily="34" charset="0"/>
              </a:rPr>
              <a:t> </a:t>
            </a:r>
            <a:r>
              <a:rPr lang="en-US" sz="2400" b="1" spc="40" dirty="0">
                <a:latin typeface="Arial" panose="020B0604020202020204" pitchFamily="34" charset="0"/>
                <a:cs typeface="Arial" panose="020B0604020202020204" pitchFamily="34" charset="0"/>
              </a:rPr>
              <a:t>set</a:t>
            </a:r>
            <a:r>
              <a:rPr lang="en-US" sz="2400" b="1" spc="-145" dirty="0">
                <a:latin typeface="Arial" panose="020B0604020202020204" pitchFamily="34" charset="0"/>
                <a:cs typeface="Arial" panose="020B0604020202020204" pitchFamily="34" charset="0"/>
              </a:rPr>
              <a:t> </a:t>
            </a:r>
            <a:r>
              <a:rPr lang="en-US" sz="2400" b="1" spc="50" dirty="0">
                <a:latin typeface="Arial" panose="020B0604020202020204" pitchFamily="34" charset="0"/>
                <a:cs typeface="Arial" panose="020B0604020202020204" pitchFamily="34" charset="0"/>
              </a:rPr>
              <a:t>and  did </a:t>
            </a:r>
            <a:r>
              <a:rPr lang="en-US" sz="2400" b="1" spc="70" dirty="0">
                <a:latin typeface="Arial" panose="020B0604020202020204" pitchFamily="34" charset="0"/>
                <a:cs typeface="Arial" panose="020B0604020202020204" pitchFamily="34" charset="0"/>
              </a:rPr>
              <a:t>Data </a:t>
            </a:r>
            <a:r>
              <a:rPr lang="en-US" sz="2400" b="1" spc="-20" dirty="0">
                <a:latin typeface="Arial" panose="020B0604020202020204" pitchFamily="34" charset="0"/>
                <a:cs typeface="Arial" panose="020B0604020202020204" pitchFamily="34" charset="0"/>
              </a:rPr>
              <a:t>Preprocessing</a:t>
            </a:r>
            <a:r>
              <a:rPr lang="en-US" sz="2400" b="1" spc="-550" dirty="0">
                <a:latin typeface="Arial" panose="020B0604020202020204" pitchFamily="34" charset="0"/>
                <a:cs typeface="Arial" panose="020B0604020202020204" pitchFamily="34" charset="0"/>
              </a:rPr>
              <a:t> </a:t>
            </a:r>
            <a:r>
              <a:rPr lang="en-US" sz="2400" b="1" spc="-450" dirty="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E021C80-6537-44E4-9705-C78E3F33D064}"/>
              </a:ext>
            </a:extLst>
          </p:cNvPr>
          <p:cNvSpPr txBox="1"/>
          <p:nvPr/>
        </p:nvSpPr>
        <p:spPr>
          <a:xfrm>
            <a:off x="381000" y="1885950"/>
            <a:ext cx="8382000" cy="2862322"/>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We used </a:t>
            </a:r>
            <a:r>
              <a:rPr lang="en-US" b="0" u="sng" strike="noStrike" dirty="0">
                <a:solidFill>
                  <a:srgbClr val="000000"/>
                </a:solidFill>
                <a:effectLst/>
                <a:latin typeface="Times New Roman" panose="02020603050405020304" pitchFamily="18" charset="0"/>
              </a:rPr>
              <a:t>OpenCV</a:t>
            </a:r>
            <a:r>
              <a:rPr lang="en-US" b="0" i="0" u="none" strike="noStrike" dirty="0">
                <a:solidFill>
                  <a:srgbClr val="000000"/>
                </a:solidFill>
                <a:effectLst/>
                <a:latin typeface="Times New Roman" panose="02020603050405020304" pitchFamily="18" charset="0"/>
              </a:rPr>
              <a:t> library in order to produce our dataset. We captured around 1000 - 1500 images of each of the symbols in ASL. We captured each frame shown by the </a:t>
            </a:r>
            <a:r>
              <a:rPr lang="en-US" b="0" i="0" u="sng" strike="noStrike" dirty="0">
                <a:solidFill>
                  <a:srgbClr val="000000"/>
                </a:solidFill>
                <a:effectLst/>
                <a:latin typeface="Times New Roman" panose="02020603050405020304" pitchFamily="18" charset="0"/>
              </a:rPr>
              <a:t>webcam of our machine or mobile camera</a:t>
            </a:r>
            <a:r>
              <a:rPr lang="en-US" b="0" i="0" u="none" strike="noStrike" dirty="0">
                <a:solidFill>
                  <a:srgbClr val="000000"/>
                </a:solidFill>
                <a:effectLst/>
                <a:latin typeface="Times New Roman" panose="02020603050405020304" pitchFamily="18" charset="0"/>
              </a:rPr>
              <a:t>. While capturing images from the webcam ,in each frame we defined a </a:t>
            </a:r>
            <a:r>
              <a:rPr lang="en-US" b="0" i="0" u="sng" strike="noStrike" dirty="0">
                <a:solidFill>
                  <a:srgbClr val="000000"/>
                </a:solidFill>
                <a:effectLst/>
                <a:latin typeface="Times New Roman" panose="02020603050405020304" pitchFamily="18" charset="0"/>
              </a:rPr>
              <a:t>region of interest </a:t>
            </a:r>
            <a:r>
              <a:rPr lang="en-US" b="0" i="0" u="none" strike="noStrike" dirty="0">
                <a:solidFill>
                  <a:srgbClr val="000000"/>
                </a:solidFill>
                <a:effectLst/>
                <a:latin typeface="Times New Roman" panose="02020603050405020304" pitchFamily="18" charset="0"/>
              </a:rPr>
              <a:t>(ROI) and showed the hand inside the ROI. </a:t>
            </a:r>
          </a:p>
          <a:p>
            <a:endParaRPr lang="en-US"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As these images were of different size, all the images were reshaped to </a:t>
            </a:r>
            <a:r>
              <a:rPr lang="en-US" b="1" i="0" u="none" strike="noStrike" dirty="0">
                <a:solidFill>
                  <a:srgbClr val="000000"/>
                </a:solidFill>
                <a:effectLst/>
                <a:latin typeface="Times New Roman" panose="02020603050405020304" pitchFamily="18" charset="0"/>
              </a:rPr>
              <a:t>(64, 64, 3) </a:t>
            </a:r>
            <a:r>
              <a:rPr lang="en-US" b="0" i="0" u="none" strike="noStrike" dirty="0">
                <a:solidFill>
                  <a:srgbClr val="000000"/>
                </a:solidFill>
                <a:effectLst/>
                <a:latin typeface="Times New Roman" panose="02020603050405020304" pitchFamily="18" charset="0"/>
              </a:rPr>
              <a:t>for training. Further these images were </a:t>
            </a:r>
            <a:r>
              <a:rPr lang="en-US" b="0" i="0" u="sng" strike="noStrike" dirty="0">
                <a:solidFill>
                  <a:srgbClr val="000000"/>
                </a:solidFill>
                <a:effectLst/>
                <a:latin typeface="Times New Roman" panose="02020603050405020304" pitchFamily="18" charset="0"/>
              </a:rPr>
              <a:t>converted into grayscale images </a:t>
            </a:r>
            <a:r>
              <a:rPr lang="en-US" b="0" i="0" u="none" strike="noStrike" dirty="0">
                <a:solidFill>
                  <a:srgbClr val="000000"/>
                </a:solidFill>
                <a:effectLst/>
                <a:latin typeface="Times New Roman" panose="02020603050405020304" pitchFamily="18" charset="0"/>
              </a:rPr>
              <a:t>as </a:t>
            </a:r>
            <a:r>
              <a:rPr lang="en-US" b="0" i="0" u="none" strike="noStrike" dirty="0" err="1">
                <a:solidFill>
                  <a:srgbClr val="000000"/>
                </a:solidFill>
                <a:effectLst/>
                <a:latin typeface="Times New Roman" panose="02020603050405020304" pitchFamily="18" charset="0"/>
              </a:rPr>
              <a:t>colour</a:t>
            </a:r>
            <a:r>
              <a:rPr lang="en-US" b="0" i="0" u="none" strike="noStrike" dirty="0">
                <a:solidFill>
                  <a:srgbClr val="000000"/>
                </a:solidFill>
                <a:effectLst/>
                <a:latin typeface="Times New Roman" panose="02020603050405020304" pitchFamily="18" charset="0"/>
              </a:rPr>
              <a:t> doesn't play any importance in hand gesture classification. So the final image shape used for training was </a:t>
            </a:r>
            <a:r>
              <a:rPr lang="en-US" b="1" i="0" u="none" strike="noStrike" dirty="0">
                <a:solidFill>
                  <a:srgbClr val="000000"/>
                </a:solidFill>
                <a:effectLst/>
                <a:latin typeface="Times New Roman" panose="02020603050405020304" pitchFamily="18" charset="0"/>
              </a:rPr>
              <a:t>(64, 64, 1)</a:t>
            </a:r>
            <a:r>
              <a:rPr lang="en-US" i="0" u="none" strike="noStrike" dirty="0">
                <a:solidFill>
                  <a:srgbClr val="000000"/>
                </a:solidFill>
                <a:effectLst/>
                <a:latin typeface="Times New Roman" panose="02020603050405020304" pitchFamily="18" charset="0"/>
              </a:rPr>
              <a:t>.</a:t>
            </a:r>
            <a:endParaRPr lang="en-IN" b="1" dirty="0"/>
          </a:p>
        </p:txBody>
      </p:sp>
    </p:spTree>
    <p:extLst>
      <p:ext uri="{BB962C8B-B14F-4D97-AF65-F5344CB8AC3E}">
        <p14:creationId xmlns:p14="http://schemas.microsoft.com/office/powerpoint/2010/main" val="171289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grpSp>
        <p:nvGrpSpPr>
          <p:cNvPr id="3" name="object 3"/>
          <p:cNvGrpSpPr/>
          <p:nvPr/>
        </p:nvGrpSpPr>
        <p:grpSpPr>
          <a:xfrm>
            <a:off x="758953" y="998371"/>
            <a:ext cx="753426" cy="46355"/>
            <a:chOff x="823246" y="1191252"/>
            <a:chExt cx="753426"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23246"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grpSp>
        <p:nvGrpSpPr>
          <p:cNvPr id="9" name="object 9"/>
          <p:cNvGrpSpPr/>
          <p:nvPr/>
        </p:nvGrpSpPr>
        <p:grpSpPr>
          <a:xfrm>
            <a:off x="4002414" y="2854571"/>
            <a:ext cx="797719" cy="111919"/>
            <a:chOff x="2701669" y="2928369"/>
            <a:chExt cx="876300" cy="161925"/>
          </a:xfrm>
        </p:grpSpPr>
        <p:sp>
          <p:nvSpPr>
            <p:cNvPr id="10" name="object 10"/>
            <p:cNvSpPr/>
            <p:nvPr/>
          </p:nvSpPr>
          <p:spPr>
            <a:xfrm>
              <a:off x="2701669" y="2928369"/>
              <a:ext cx="762000" cy="111919"/>
            </a:xfrm>
            <a:custGeom>
              <a:avLst/>
              <a:gdLst/>
              <a:ahLst/>
              <a:cxnLst/>
              <a:rect l="l" t="t" r="r" b="b"/>
              <a:pathLst>
                <a:path w="876300" h="161925">
                  <a:moveTo>
                    <a:pt x="795448" y="161699"/>
                  </a:moveTo>
                  <a:lnTo>
                    <a:pt x="795448" y="121274"/>
                  </a:lnTo>
                  <a:lnTo>
                    <a:pt x="0" y="121274"/>
                  </a:lnTo>
                  <a:lnTo>
                    <a:pt x="0" y="40424"/>
                  </a:lnTo>
                  <a:lnTo>
                    <a:pt x="795448" y="40424"/>
                  </a:lnTo>
                  <a:lnTo>
                    <a:pt x="795448" y="0"/>
                  </a:lnTo>
                  <a:lnTo>
                    <a:pt x="876298" y="80849"/>
                  </a:lnTo>
                  <a:lnTo>
                    <a:pt x="795448" y="161699"/>
                  </a:lnTo>
                  <a:close/>
                </a:path>
              </a:pathLst>
            </a:custGeom>
            <a:solidFill>
              <a:srgbClr val="E8EDED"/>
            </a:solidFill>
          </p:spPr>
          <p:txBody>
            <a:bodyPr wrap="square" lIns="0" tIns="0" rIns="0" bIns="0" rtlCol="0"/>
            <a:lstStyle/>
            <a:p>
              <a:endParaRPr/>
            </a:p>
          </p:txBody>
        </p:sp>
        <p:sp>
          <p:nvSpPr>
            <p:cNvPr id="11" name="object 11"/>
            <p:cNvSpPr/>
            <p:nvPr/>
          </p:nvSpPr>
          <p:spPr>
            <a:xfrm>
              <a:off x="2701669" y="2928369"/>
              <a:ext cx="876300" cy="161925"/>
            </a:xfrm>
            <a:custGeom>
              <a:avLst/>
              <a:gdLst/>
              <a:ahLst/>
              <a:cxnLst/>
              <a:rect l="l" t="t" r="r" b="b"/>
              <a:pathLst>
                <a:path w="876300" h="161925">
                  <a:moveTo>
                    <a:pt x="0" y="40424"/>
                  </a:moveTo>
                  <a:lnTo>
                    <a:pt x="795448" y="40424"/>
                  </a:lnTo>
                  <a:lnTo>
                    <a:pt x="795448" y="0"/>
                  </a:lnTo>
                  <a:lnTo>
                    <a:pt x="876298" y="80849"/>
                  </a:lnTo>
                  <a:lnTo>
                    <a:pt x="795448" y="161699"/>
                  </a:lnTo>
                  <a:lnTo>
                    <a:pt x="795448" y="121274"/>
                  </a:lnTo>
                  <a:lnTo>
                    <a:pt x="0" y="121274"/>
                  </a:lnTo>
                  <a:lnTo>
                    <a:pt x="0" y="40424"/>
                  </a:lnTo>
                  <a:close/>
                </a:path>
              </a:pathLst>
            </a:custGeom>
            <a:ln w="9524">
              <a:solidFill>
                <a:srgbClr val="1A1A1A"/>
              </a:solidFill>
            </a:ln>
          </p:spPr>
          <p:txBody>
            <a:bodyPr wrap="square" lIns="0" tIns="0" rIns="0" bIns="0" rtlCol="0"/>
            <a:lstStyle/>
            <a:p>
              <a:endParaRPr/>
            </a:p>
          </p:txBody>
        </p:sp>
      </p:grpSp>
      <p:sp>
        <p:nvSpPr>
          <p:cNvPr id="15" name="object 15"/>
          <p:cNvSpPr txBox="1"/>
          <p:nvPr/>
        </p:nvSpPr>
        <p:spPr>
          <a:xfrm>
            <a:off x="1325689" y="1187780"/>
            <a:ext cx="221107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Lato"/>
                <a:cs typeface="Lato"/>
              </a:rPr>
              <a:t>Capturing </a:t>
            </a:r>
            <a:r>
              <a:rPr sz="1800" b="1" spc="5" dirty="0">
                <a:latin typeface="Lato"/>
                <a:cs typeface="Lato"/>
              </a:rPr>
              <a:t>Raw</a:t>
            </a:r>
            <a:r>
              <a:rPr sz="1800" b="1" spc="-245" dirty="0">
                <a:latin typeface="Lato"/>
                <a:cs typeface="Lato"/>
              </a:rPr>
              <a:t> </a:t>
            </a:r>
            <a:r>
              <a:rPr sz="1800" b="1" spc="10" dirty="0">
                <a:latin typeface="Lato"/>
                <a:cs typeface="Lato"/>
              </a:rPr>
              <a:t>Image</a:t>
            </a:r>
            <a:endParaRPr sz="1800" dirty="0">
              <a:latin typeface="Lato"/>
              <a:cs typeface="Lato"/>
            </a:endParaRPr>
          </a:p>
        </p:txBody>
      </p:sp>
      <p:sp>
        <p:nvSpPr>
          <p:cNvPr id="16" name="object 16"/>
          <p:cNvSpPr txBox="1"/>
          <p:nvPr/>
        </p:nvSpPr>
        <p:spPr>
          <a:xfrm>
            <a:off x="6248400" y="1187780"/>
            <a:ext cx="1772920"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Lato"/>
                <a:cs typeface="Lato"/>
              </a:rPr>
              <a:t>Gray </a:t>
            </a:r>
            <a:r>
              <a:rPr sz="1800" b="1" dirty="0">
                <a:latin typeface="Lato"/>
                <a:cs typeface="Lato"/>
              </a:rPr>
              <a:t>Scale</a:t>
            </a:r>
            <a:r>
              <a:rPr sz="1800" b="1" spc="-260" dirty="0">
                <a:latin typeface="Lato"/>
                <a:cs typeface="Lato"/>
              </a:rPr>
              <a:t> </a:t>
            </a:r>
            <a:r>
              <a:rPr sz="1800" b="1" spc="10" dirty="0">
                <a:latin typeface="Lato"/>
                <a:cs typeface="Lato"/>
              </a:rPr>
              <a:t>Image</a:t>
            </a:r>
            <a:endParaRPr sz="1800" dirty="0">
              <a:latin typeface="Lato"/>
              <a:cs typeface="Lato"/>
            </a:endParaRPr>
          </a:p>
        </p:txBody>
      </p:sp>
      <p:pic>
        <p:nvPicPr>
          <p:cNvPr id="1026" name="Picture 2">
            <a:extLst>
              <a:ext uri="{FF2B5EF4-FFF2-40B4-BE49-F238E27FC236}">
                <a16:creationId xmlns:a16="http://schemas.microsoft.com/office/drawing/2014/main" id="{81C68C4C-F1C3-44C9-AAFD-2AEB720D6C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962150"/>
            <a:ext cx="3390575" cy="2849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73A8A61-DB29-4C1A-8979-BE78317FF4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885950"/>
            <a:ext cx="3505200" cy="2692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3" y="1328131"/>
            <a:ext cx="7721600" cy="574040"/>
          </a:xfrm>
          <a:prstGeom prst="rect">
            <a:avLst/>
          </a:prstGeom>
        </p:spPr>
        <p:txBody>
          <a:bodyPr vert="horz" wrap="square" lIns="0" tIns="12700" rIns="0" bIns="0" rtlCol="0">
            <a:spAutoFit/>
          </a:bodyPr>
          <a:lstStyle/>
          <a:p>
            <a:pPr marL="12700">
              <a:lnSpc>
                <a:spcPct val="100000"/>
              </a:lnSpc>
              <a:spcBef>
                <a:spcPts val="100"/>
              </a:spcBef>
            </a:pPr>
            <a:r>
              <a:rPr spc="114" dirty="0"/>
              <a:t>Why</a:t>
            </a:r>
            <a:r>
              <a:rPr spc="-150" dirty="0"/>
              <a:t> </a:t>
            </a:r>
            <a:r>
              <a:rPr spc="185" dirty="0"/>
              <a:t>we</a:t>
            </a:r>
            <a:r>
              <a:rPr spc="-145" dirty="0"/>
              <a:t> </a:t>
            </a:r>
            <a:r>
              <a:rPr spc="75" dirty="0"/>
              <a:t>Created</a:t>
            </a:r>
            <a:r>
              <a:rPr spc="-145" dirty="0"/>
              <a:t> </a:t>
            </a:r>
            <a:r>
              <a:rPr dirty="0"/>
              <a:t>our</a:t>
            </a:r>
            <a:r>
              <a:rPr spc="-145" dirty="0"/>
              <a:t> </a:t>
            </a:r>
            <a:r>
              <a:rPr spc="55" dirty="0"/>
              <a:t>own</a:t>
            </a:r>
            <a:r>
              <a:rPr spc="-145" dirty="0"/>
              <a:t> </a:t>
            </a:r>
            <a:r>
              <a:rPr spc="55" dirty="0"/>
              <a:t>Dataset</a:t>
            </a:r>
            <a:r>
              <a:rPr spc="-145" dirty="0"/>
              <a:t> </a:t>
            </a:r>
            <a:r>
              <a:rPr spc="-45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023" y="1672269"/>
            <a:ext cx="7429500" cy="2507353"/>
          </a:xfrm>
          <a:prstGeom prst="rect">
            <a:avLst/>
          </a:prstGeom>
        </p:spPr>
        <p:txBody>
          <a:bodyPr vert="horz" wrap="square" lIns="0" tIns="12700" rIns="0" bIns="0" rtlCol="0" anchor="t">
            <a:spAutoFit/>
          </a:bodyPr>
          <a:lstStyle/>
          <a:p>
            <a:pPr marL="469265" marR="5080" indent="-457200">
              <a:lnSpc>
                <a:spcPct val="114599"/>
              </a:lnSpc>
              <a:spcBef>
                <a:spcPts val="100"/>
              </a:spcBef>
              <a:tabLst>
                <a:tab pos="469265" algn="l"/>
              </a:tabLst>
            </a:pPr>
            <a:r>
              <a:rPr sz="1800" dirty="0">
                <a:solidFill>
                  <a:srgbClr val="595959"/>
                </a:solidFill>
                <a:latin typeface="AoyagiKouzanFontT"/>
                <a:cs typeface="AoyagiKouzanFontT"/>
              </a:rPr>
              <a:t>➔	</a:t>
            </a:r>
            <a:r>
              <a:rPr sz="1800" spc="15" dirty="0">
                <a:solidFill>
                  <a:srgbClr val="333333"/>
                </a:solidFill>
                <a:latin typeface="Lato"/>
                <a:cs typeface="Lato"/>
              </a:rPr>
              <a:t>For</a:t>
            </a:r>
            <a:r>
              <a:rPr sz="1800" spc="-114" dirty="0">
                <a:solidFill>
                  <a:srgbClr val="333333"/>
                </a:solidFill>
                <a:latin typeface="Lato"/>
                <a:cs typeface="Lato"/>
              </a:rPr>
              <a:t> </a:t>
            </a:r>
            <a:r>
              <a:rPr sz="1800" spc="5" dirty="0">
                <a:solidFill>
                  <a:srgbClr val="333333"/>
                </a:solidFill>
                <a:latin typeface="Lato"/>
                <a:cs typeface="Lato"/>
              </a:rPr>
              <a:t>the</a:t>
            </a:r>
            <a:r>
              <a:rPr sz="1800" spc="-110" dirty="0">
                <a:solidFill>
                  <a:srgbClr val="333333"/>
                </a:solidFill>
                <a:latin typeface="Lato"/>
                <a:cs typeface="Lato"/>
              </a:rPr>
              <a:t> </a:t>
            </a:r>
            <a:r>
              <a:rPr sz="1800" spc="5" dirty="0">
                <a:solidFill>
                  <a:srgbClr val="333333"/>
                </a:solidFill>
                <a:latin typeface="Lato"/>
                <a:cs typeface="Lato"/>
              </a:rPr>
              <a:t>project</a:t>
            </a:r>
            <a:r>
              <a:rPr sz="1800" spc="-114" dirty="0">
                <a:solidFill>
                  <a:srgbClr val="333333"/>
                </a:solidFill>
                <a:latin typeface="Lato"/>
                <a:cs typeface="Lato"/>
              </a:rPr>
              <a:t> </a:t>
            </a:r>
            <a:r>
              <a:rPr sz="1800" spc="-25" dirty="0">
                <a:solidFill>
                  <a:srgbClr val="333333"/>
                </a:solidFill>
                <a:latin typeface="Lato"/>
                <a:cs typeface="Lato"/>
              </a:rPr>
              <a:t>we</a:t>
            </a:r>
            <a:r>
              <a:rPr sz="1800" spc="-110" dirty="0">
                <a:solidFill>
                  <a:srgbClr val="333333"/>
                </a:solidFill>
                <a:latin typeface="Lato"/>
                <a:cs typeface="Lato"/>
              </a:rPr>
              <a:t> </a:t>
            </a:r>
            <a:r>
              <a:rPr sz="1800" spc="20" dirty="0">
                <a:solidFill>
                  <a:srgbClr val="333333"/>
                </a:solidFill>
                <a:latin typeface="Lato"/>
                <a:cs typeface="Lato"/>
              </a:rPr>
              <a:t>tried</a:t>
            </a:r>
            <a:r>
              <a:rPr sz="1800" spc="-114" dirty="0">
                <a:solidFill>
                  <a:srgbClr val="333333"/>
                </a:solidFill>
                <a:latin typeface="Lato"/>
                <a:cs typeface="Lato"/>
              </a:rPr>
              <a:t> </a:t>
            </a:r>
            <a:r>
              <a:rPr sz="1800" dirty="0">
                <a:solidFill>
                  <a:srgbClr val="333333"/>
                </a:solidFill>
                <a:latin typeface="Lato"/>
                <a:cs typeface="Lato"/>
              </a:rPr>
              <a:t>to</a:t>
            </a:r>
            <a:r>
              <a:rPr sz="1800" spc="-110" dirty="0">
                <a:solidFill>
                  <a:srgbClr val="333333"/>
                </a:solidFill>
                <a:latin typeface="Lato"/>
                <a:cs typeface="Lato"/>
              </a:rPr>
              <a:t> </a:t>
            </a:r>
            <a:r>
              <a:rPr sz="1800" spc="-5" dirty="0">
                <a:solidFill>
                  <a:srgbClr val="333333"/>
                </a:solidFill>
                <a:latin typeface="Lato"/>
                <a:cs typeface="Lato"/>
              </a:rPr>
              <a:t>find</a:t>
            </a:r>
            <a:r>
              <a:rPr sz="1800" spc="-110" dirty="0">
                <a:solidFill>
                  <a:srgbClr val="333333"/>
                </a:solidFill>
                <a:latin typeface="Lato"/>
                <a:cs typeface="Lato"/>
              </a:rPr>
              <a:t> </a:t>
            </a:r>
            <a:r>
              <a:rPr sz="1800" spc="15" dirty="0">
                <a:solidFill>
                  <a:srgbClr val="333333"/>
                </a:solidFill>
                <a:latin typeface="Lato"/>
                <a:cs typeface="Lato"/>
              </a:rPr>
              <a:t>already</a:t>
            </a:r>
            <a:r>
              <a:rPr sz="1800" spc="-114" dirty="0">
                <a:solidFill>
                  <a:srgbClr val="333333"/>
                </a:solidFill>
                <a:latin typeface="Lato"/>
                <a:cs typeface="Lato"/>
              </a:rPr>
              <a:t> </a:t>
            </a:r>
            <a:r>
              <a:rPr sz="1800" dirty="0">
                <a:solidFill>
                  <a:srgbClr val="333333"/>
                </a:solidFill>
                <a:latin typeface="Lato"/>
                <a:cs typeface="Lato"/>
              </a:rPr>
              <a:t>made</a:t>
            </a:r>
            <a:r>
              <a:rPr sz="1800" spc="-110" dirty="0">
                <a:solidFill>
                  <a:srgbClr val="333333"/>
                </a:solidFill>
                <a:latin typeface="Lato"/>
                <a:cs typeface="Lato"/>
              </a:rPr>
              <a:t> </a:t>
            </a:r>
            <a:r>
              <a:rPr sz="1800" spc="10" dirty="0">
                <a:solidFill>
                  <a:srgbClr val="333333"/>
                </a:solidFill>
                <a:latin typeface="Lato"/>
                <a:cs typeface="Lato"/>
              </a:rPr>
              <a:t>datasets</a:t>
            </a:r>
            <a:r>
              <a:rPr sz="1800" spc="-114" dirty="0">
                <a:solidFill>
                  <a:srgbClr val="333333"/>
                </a:solidFill>
                <a:latin typeface="Lato"/>
                <a:cs typeface="Lato"/>
              </a:rPr>
              <a:t> </a:t>
            </a:r>
            <a:r>
              <a:rPr sz="1800" spc="5" dirty="0">
                <a:solidFill>
                  <a:srgbClr val="333333"/>
                </a:solidFill>
                <a:latin typeface="Lato"/>
                <a:cs typeface="Lato"/>
              </a:rPr>
              <a:t>but</a:t>
            </a:r>
            <a:r>
              <a:rPr sz="1800" spc="-110" dirty="0">
                <a:solidFill>
                  <a:srgbClr val="333333"/>
                </a:solidFill>
                <a:latin typeface="Lato"/>
                <a:cs typeface="Lato"/>
              </a:rPr>
              <a:t> </a:t>
            </a:r>
            <a:r>
              <a:rPr sz="1800" spc="-25" dirty="0">
                <a:solidFill>
                  <a:srgbClr val="333333"/>
                </a:solidFill>
                <a:latin typeface="Lato"/>
                <a:cs typeface="Lato"/>
              </a:rPr>
              <a:t>we</a:t>
            </a:r>
            <a:r>
              <a:rPr sz="1800" spc="-110" dirty="0">
                <a:solidFill>
                  <a:srgbClr val="333333"/>
                </a:solidFill>
                <a:latin typeface="Lato"/>
                <a:cs typeface="Lato"/>
              </a:rPr>
              <a:t> </a:t>
            </a:r>
            <a:r>
              <a:rPr sz="1800" dirty="0">
                <a:solidFill>
                  <a:srgbClr val="333333"/>
                </a:solidFill>
                <a:latin typeface="Lato"/>
                <a:cs typeface="Lato"/>
              </a:rPr>
              <a:t>couldn’t  </a:t>
            </a:r>
            <a:r>
              <a:rPr sz="1800" spc="-5" dirty="0">
                <a:solidFill>
                  <a:srgbClr val="333333"/>
                </a:solidFill>
                <a:latin typeface="Lato"/>
                <a:cs typeface="Lato"/>
              </a:rPr>
              <a:t>find</a:t>
            </a:r>
            <a:r>
              <a:rPr sz="1800" spc="-114" dirty="0">
                <a:solidFill>
                  <a:srgbClr val="333333"/>
                </a:solidFill>
                <a:latin typeface="Lato"/>
                <a:cs typeface="Lato"/>
              </a:rPr>
              <a:t> </a:t>
            </a:r>
            <a:r>
              <a:rPr sz="1800" spc="10" dirty="0">
                <a:solidFill>
                  <a:srgbClr val="333333"/>
                </a:solidFill>
                <a:latin typeface="Lato"/>
                <a:cs typeface="Lato"/>
              </a:rPr>
              <a:t>dataset</a:t>
            </a:r>
            <a:r>
              <a:rPr sz="1800" spc="-110" dirty="0">
                <a:solidFill>
                  <a:srgbClr val="333333"/>
                </a:solidFill>
                <a:latin typeface="Lato"/>
                <a:cs typeface="Lato"/>
              </a:rPr>
              <a:t> </a:t>
            </a:r>
            <a:r>
              <a:rPr sz="1800" spc="10" dirty="0">
                <a:solidFill>
                  <a:srgbClr val="333333"/>
                </a:solidFill>
                <a:latin typeface="Lato"/>
                <a:cs typeface="Lato"/>
              </a:rPr>
              <a:t>in</a:t>
            </a:r>
            <a:r>
              <a:rPr sz="1800" spc="-110" dirty="0">
                <a:solidFill>
                  <a:srgbClr val="333333"/>
                </a:solidFill>
                <a:latin typeface="Lato"/>
                <a:cs typeface="Lato"/>
              </a:rPr>
              <a:t> </a:t>
            </a:r>
            <a:r>
              <a:rPr sz="1800" spc="5" dirty="0">
                <a:solidFill>
                  <a:srgbClr val="333333"/>
                </a:solidFill>
                <a:latin typeface="Lato"/>
                <a:cs typeface="Lato"/>
              </a:rPr>
              <a:t>the</a:t>
            </a:r>
            <a:r>
              <a:rPr sz="1800" spc="-110" dirty="0">
                <a:solidFill>
                  <a:srgbClr val="333333"/>
                </a:solidFill>
                <a:latin typeface="Lato"/>
                <a:cs typeface="Lato"/>
              </a:rPr>
              <a:t> </a:t>
            </a:r>
            <a:r>
              <a:rPr sz="1800" spc="5" dirty="0">
                <a:solidFill>
                  <a:srgbClr val="333333"/>
                </a:solidFill>
                <a:latin typeface="Lato"/>
                <a:cs typeface="Lato"/>
              </a:rPr>
              <a:t>form</a:t>
            </a:r>
            <a:r>
              <a:rPr sz="1800" spc="-110" dirty="0">
                <a:solidFill>
                  <a:srgbClr val="333333"/>
                </a:solidFill>
                <a:latin typeface="Lato"/>
                <a:cs typeface="Lato"/>
              </a:rPr>
              <a:t> </a:t>
            </a:r>
            <a:r>
              <a:rPr sz="1800" spc="-25" dirty="0">
                <a:solidFill>
                  <a:srgbClr val="333333"/>
                </a:solidFill>
                <a:latin typeface="Lato"/>
                <a:cs typeface="Lato"/>
              </a:rPr>
              <a:t>of</a:t>
            </a:r>
            <a:r>
              <a:rPr sz="1800" spc="-110" dirty="0">
                <a:solidFill>
                  <a:srgbClr val="333333"/>
                </a:solidFill>
                <a:latin typeface="Lato"/>
                <a:cs typeface="Lato"/>
              </a:rPr>
              <a:t> </a:t>
            </a:r>
            <a:r>
              <a:rPr sz="1800" spc="15" dirty="0">
                <a:solidFill>
                  <a:srgbClr val="333333"/>
                </a:solidFill>
                <a:latin typeface="Lato"/>
                <a:cs typeface="Lato"/>
              </a:rPr>
              <a:t>raw</a:t>
            </a:r>
            <a:r>
              <a:rPr sz="1800" spc="-110" dirty="0">
                <a:solidFill>
                  <a:srgbClr val="333333"/>
                </a:solidFill>
                <a:latin typeface="Lato"/>
                <a:cs typeface="Lato"/>
              </a:rPr>
              <a:t> </a:t>
            </a:r>
            <a:r>
              <a:rPr sz="1800" dirty="0">
                <a:solidFill>
                  <a:srgbClr val="333333"/>
                </a:solidFill>
                <a:latin typeface="Lato"/>
                <a:cs typeface="Lato"/>
              </a:rPr>
              <a:t>images</a:t>
            </a:r>
            <a:r>
              <a:rPr sz="1800" spc="-110" dirty="0">
                <a:solidFill>
                  <a:srgbClr val="333333"/>
                </a:solidFill>
                <a:latin typeface="Lato"/>
                <a:cs typeface="Lato"/>
              </a:rPr>
              <a:t> </a:t>
            </a:r>
            <a:r>
              <a:rPr sz="1800" spc="15" dirty="0">
                <a:solidFill>
                  <a:srgbClr val="333333"/>
                </a:solidFill>
                <a:latin typeface="Lato"/>
                <a:cs typeface="Lato"/>
              </a:rPr>
              <a:t>that</a:t>
            </a:r>
            <a:r>
              <a:rPr sz="1800" spc="-110" dirty="0">
                <a:solidFill>
                  <a:srgbClr val="333333"/>
                </a:solidFill>
                <a:latin typeface="Lato"/>
                <a:cs typeface="Lato"/>
              </a:rPr>
              <a:t> </a:t>
            </a:r>
            <a:r>
              <a:rPr sz="1800" dirty="0">
                <a:solidFill>
                  <a:srgbClr val="333333"/>
                </a:solidFill>
                <a:latin typeface="Lato"/>
                <a:cs typeface="Lato"/>
              </a:rPr>
              <a:t>matched</a:t>
            </a:r>
            <a:r>
              <a:rPr sz="1800" spc="-110" dirty="0">
                <a:solidFill>
                  <a:srgbClr val="333333"/>
                </a:solidFill>
                <a:latin typeface="Lato"/>
                <a:cs typeface="Lato"/>
              </a:rPr>
              <a:t> </a:t>
            </a:r>
            <a:r>
              <a:rPr sz="1800" spc="15" dirty="0">
                <a:solidFill>
                  <a:srgbClr val="333333"/>
                </a:solidFill>
                <a:latin typeface="Lato"/>
                <a:cs typeface="Lato"/>
              </a:rPr>
              <a:t>our</a:t>
            </a:r>
            <a:r>
              <a:rPr sz="1800" spc="-110" dirty="0">
                <a:solidFill>
                  <a:srgbClr val="333333"/>
                </a:solidFill>
                <a:latin typeface="Lato"/>
                <a:cs typeface="Lato"/>
              </a:rPr>
              <a:t> </a:t>
            </a:r>
            <a:r>
              <a:rPr sz="1800" spc="5" dirty="0">
                <a:solidFill>
                  <a:srgbClr val="333333"/>
                </a:solidFill>
                <a:latin typeface="Lato"/>
                <a:cs typeface="Lato"/>
              </a:rPr>
              <a:t>requirements.</a:t>
            </a:r>
            <a:endParaRPr sz="1800">
              <a:latin typeface="Lato"/>
              <a:cs typeface="Lato"/>
            </a:endParaRPr>
          </a:p>
          <a:p>
            <a:pPr>
              <a:lnSpc>
                <a:spcPct val="100000"/>
              </a:lnSpc>
              <a:spcBef>
                <a:spcPts val="25"/>
              </a:spcBef>
            </a:pPr>
            <a:endParaRPr sz="2300">
              <a:latin typeface="Lato"/>
              <a:cs typeface="Lato"/>
            </a:endParaRPr>
          </a:p>
          <a:p>
            <a:pPr marL="12700">
              <a:spcBef>
                <a:spcPts val="5"/>
              </a:spcBef>
              <a:tabLst>
                <a:tab pos="469265" algn="l"/>
              </a:tabLst>
            </a:pPr>
            <a:r>
              <a:rPr sz="1800" dirty="0">
                <a:solidFill>
                  <a:srgbClr val="595959"/>
                </a:solidFill>
                <a:latin typeface="AoyagiKouzanFontT"/>
                <a:cs typeface="AoyagiKouzanFontT"/>
              </a:rPr>
              <a:t>➔</a:t>
            </a:r>
            <a:r>
              <a:rPr lang="en-US" sz="1800" dirty="0">
                <a:solidFill>
                  <a:srgbClr val="595959"/>
                </a:solidFill>
                <a:latin typeface="AoyagiKouzanFontT"/>
                <a:cs typeface="AoyagiKouzanFontT"/>
              </a:rPr>
              <a:t>	</a:t>
            </a:r>
            <a:r>
              <a:rPr lang="en-US" spc="25" dirty="0">
                <a:solidFill>
                  <a:srgbClr val="333333"/>
                </a:solidFill>
                <a:latin typeface="Lato"/>
                <a:cs typeface="AoyagiKouzanFontT"/>
              </a:rPr>
              <a:t>Also we tried preprocessing the existing datasets but we received a</a:t>
            </a:r>
          </a:p>
          <a:p>
            <a:pPr marL="12700">
              <a:spcBef>
                <a:spcPts val="5"/>
              </a:spcBef>
              <a:tabLst>
                <a:tab pos="469265" algn="l"/>
              </a:tabLst>
            </a:pPr>
            <a:r>
              <a:rPr lang="en-US" spc="25" dirty="0">
                <a:solidFill>
                  <a:srgbClr val="333333"/>
                </a:solidFill>
                <a:latin typeface="Lato"/>
                <a:cs typeface="AoyagiKouzanFontT"/>
              </a:rPr>
              <a:t>       poor accuracy.</a:t>
            </a:r>
          </a:p>
          <a:p>
            <a:pPr>
              <a:spcBef>
                <a:spcPts val="25"/>
              </a:spcBef>
              <a:tabLst>
                <a:tab pos="469265" algn="l"/>
              </a:tabLst>
            </a:pPr>
            <a:endParaRPr lang="en-US" sz="2300">
              <a:solidFill>
                <a:srgbClr val="000000"/>
              </a:solidFill>
              <a:latin typeface="Lato"/>
              <a:cs typeface="Lato"/>
            </a:endParaRPr>
          </a:p>
          <a:p>
            <a:pPr marL="12700">
              <a:lnSpc>
                <a:spcPct val="100000"/>
              </a:lnSpc>
              <a:spcBef>
                <a:spcPts val="5"/>
              </a:spcBef>
              <a:tabLst>
                <a:tab pos="469265" algn="l"/>
              </a:tabLst>
            </a:pPr>
            <a:r>
              <a:rPr sz="1800" dirty="0">
                <a:solidFill>
                  <a:srgbClr val="595959"/>
                </a:solidFill>
                <a:latin typeface="AoyagiKouzanFontT"/>
                <a:cs typeface="AoyagiKouzanFontT"/>
              </a:rPr>
              <a:t>➔	</a:t>
            </a:r>
            <a:r>
              <a:rPr sz="1800" spc="-15" dirty="0">
                <a:solidFill>
                  <a:srgbClr val="333333"/>
                </a:solidFill>
                <a:latin typeface="Lato"/>
                <a:cs typeface="Lato"/>
              </a:rPr>
              <a:t>Hence</a:t>
            </a:r>
            <a:r>
              <a:rPr sz="1800" spc="-114" dirty="0">
                <a:solidFill>
                  <a:srgbClr val="333333"/>
                </a:solidFill>
                <a:latin typeface="Lato"/>
                <a:cs typeface="Lato"/>
              </a:rPr>
              <a:t> </a:t>
            </a:r>
            <a:r>
              <a:rPr sz="1800" spc="-25" dirty="0">
                <a:solidFill>
                  <a:srgbClr val="333333"/>
                </a:solidFill>
                <a:latin typeface="Lato"/>
                <a:cs typeface="Lato"/>
              </a:rPr>
              <a:t>we</a:t>
            </a:r>
            <a:r>
              <a:rPr sz="1800" spc="-114" dirty="0">
                <a:solidFill>
                  <a:srgbClr val="333333"/>
                </a:solidFill>
                <a:latin typeface="Lato"/>
                <a:cs typeface="Lato"/>
              </a:rPr>
              <a:t> </a:t>
            </a:r>
            <a:r>
              <a:rPr sz="1800" spc="-5" dirty="0">
                <a:solidFill>
                  <a:srgbClr val="333333"/>
                </a:solidFill>
                <a:latin typeface="Lato"/>
                <a:cs typeface="Lato"/>
              </a:rPr>
              <a:t>decided</a:t>
            </a:r>
            <a:r>
              <a:rPr sz="1800" spc="-114" dirty="0">
                <a:solidFill>
                  <a:srgbClr val="333333"/>
                </a:solidFill>
                <a:latin typeface="Lato"/>
                <a:cs typeface="Lato"/>
              </a:rPr>
              <a:t> </a:t>
            </a:r>
            <a:r>
              <a:rPr sz="1800" dirty="0">
                <a:solidFill>
                  <a:srgbClr val="333333"/>
                </a:solidFill>
                <a:latin typeface="Lato"/>
                <a:cs typeface="Lato"/>
              </a:rPr>
              <a:t>to</a:t>
            </a:r>
            <a:r>
              <a:rPr sz="1800" spc="-114" dirty="0">
                <a:solidFill>
                  <a:srgbClr val="333333"/>
                </a:solidFill>
                <a:latin typeface="Lato"/>
                <a:cs typeface="Lato"/>
              </a:rPr>
              <a:t> </a:t>
            </a:r>
            <a:r>
              <a:rPr sz="1800" spc="10" dirty="0">
                <a:solidFill>
                  <a:srgbClr val="333333"/>
                </a:solidFill>
                <a:latin typeface="Lato"/>
                <a:cs typeface="Lato"/>
              </a:rPr>
              <a:t>create</a:t>
            </a:r>
            <a:r>
              <a:rPr sz="1800" spc="-114" dirty="0">
                <a:solidFill>
                  <a:srgbClr val="333333"/>
                </a:solidFill>
                <a:latin typeface="Lato"/>
                <a:cs typeface="Lato"/>
              </a:rPr>
              <a:t> </a:t>
            </a:r>
            <a:r>
              <a:rPr sz="1800" spc="15" dirty="0">
                <a:solidFill>
                  <a:srgbClr val="333333"/>
                </a:solidFill>
                <a:latin typeface="Lato"/>
                <a:cs typeface="Lato"/>
              </a:rPr>
              <a:t>our</a:t>
            </a:r>
            <a:r>
              <a:rPr sz="1800" spc="-114" dirty="0">
                <a:solidFill>
                  <a:srgbClr val="333333"/>
                </a:solidFill>
                <a:latin typeface="Lato"/>
                <a:cs typeface="Lato"/>
              </a:rPr>
              <a:t> </a:t>
            </a:r>
            <a:r>
              <a:rPr sz="1800" spc="-20" dirty="0">
                <a:solidFill>
                  <a:srgbClr val="333333"/>
                </a:solidFill>
                <a:latin typeface="Lato"/>
                <a:cs typeface="Lato"/>
              </a:rPr>
              <a:t>own</a:t>
            </a:r>
            <a:r>
              <a:rPr sz="1800" spc="-114" dirty="0">
                <a:solidFill>
                  <a:srgbClr val="333333"/>
                </a:solidFill>
                <a:latin typeface="Lato"/>
                <a:cs typeface="Lato"/>
              </a:rPr>
              <a:t> </a:t>
            </a:r>
            <a:r>
              <a:rPr sz="1800" spc="15" dirty="0">
                <a:solidFill>
                  <a:srgbClr val="333333"/>
                </a:solidFill>
                <a:latin typeface="Lato"/>
                <a:cs typeface="Lato"/>
              </a:rPr>
              <a:t>data</a:t>
            </a:r>
            <a:r>
              <a:rPr sz="1800" spc="-114" dirty="0">
                <a:solidFill>
                  <a:srgbClr val="333333"/>
                </a:solidFill>
                <a:latin typeface="Lato"/>
                <a:cs typeface="Lato"/>
              </a:rPr>
              <a:t> </a:t>
            </a:r>
            <a:r>
              <a:rPr sz="1800" spc="-10" dirty="0">
                <a:solidFill>
                  <a:srgbClr val="333333"/>
                </a:solidFill>
                <a:latin typeface="Lato"/>
                <a:cs typeface="Lato"/>
              </a:rPr>
              <a:t>set.</a:t>
            </a:r>
            <a:endParaRPr sz="1800">
              <a:latin typeface="Lato"/>
              <a:cs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TotalTime>
  <Words>1008</Words>
  <Application>Microsoft Office PowerPoint</Application>
  <PresentationFormat>On-screen Show (16:9)</PresentationFormat>
  <Paragraphs>76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AoyagiKouzanFontT</vt:lpstr>
      <vt:lpstr>Arial</vt:lpstr>
      <vt:lpstr>Arial,Sans-Serif</vt:lpstr>
      <vt:lpstr>Calibri</vt:lpstr>
      <vt:lpstr>Lato</vt:lpstr>
      <vt:lpstr>Roboto</vt:lpstr>
      <vt:lpstr>RobotoRegular</vt:lpstr>
      <vt:lpstr>Times New Roman</vt:lpstr>
      <vt:lpstr>Office Theme</vt:lpstr>
      <vt:lpstr>PowerPoint Presentation</vt:lpstr>
      <vt:lpstr>Abstract</vt:lpstr>
      <vt:lpstr>Sign language is a  visual language and  consists of 3 major  components:</vt:lpstr>
      <vt:lpstr>PowerPoint Presentation</vt:lpstr>
      <vt:lpstr>Methodology</vt:lpstr>
      <vt:lpstr>PowerPoint Presentation</vt:lpstr>
      <vt:lpstr>PowerPoint Presentation</vt:lpstr>
      <vt:lpstr>Why we Created our own Dataset ?</vt:lpstr>
      <vt:lpstr>PowerPoint Presentation</vt:lpstr>
      <vt:lpstr>Gesture Classification</vt:lpstr>
      <vt:lpstr>Model</vt:lpstr>
      <vt:lpstr>Algorithm Layer :</vt:lpstr>
      <vt:lpstr>Convolutional Neural Networks</vt:lpstr>
      <vt:lpstr>Our CNN Classifier Model</vt:lpstr>
      <vt:lpstr>PowerPoint Presentation</vt:lpstr>
      <vt:lpstr>Finger Spelling Sentence  Formation</vt:lpstr>
      <vt:lpstr>Implementation</vt:lpstr>
      <vt:lpstr>PowerPoint Presentation</vt:lpstr>
      <vt:lpstr>PowerPoint Presentation</vt:lpstr>
      <vt:lpstr>Software Requirements</vt:lpstr>
      <vt:lpstr>Challenges Faced</vt:lpstr>
      <vt:lpstr>Limitations of our model</vt:lpstr>
      <vt:lpstr>Future Scope</vt:lpstr>
      <vt:lpstr>Conclusion</vt:lpstr>
      <vt:lpstr>Efforts by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Aanchal Jain</cp:lastModifiedBy>
  <cp:revision>239</cp:revision>
  <dcterms:created xsi:type="dcterms:W3CDTF">2021-04-24T09:45:10Z</dcterms:created>
  <dcterms:modified xsi:type="dcterms:W3CDTF">2021-05-17T09:34:45Z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2021-04-24T00:00:00Z</vt:filetime>
  </property>
</Properties>
</file>