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6"/>
  </p:notesMasterIdLst>
  <p:sldIdLst>
    <p:sldId id="256" r:id="rId2"/>
    <p:sldId id="258" r:id="rId3"/>
    <p:sldId id="257" r:id="rId4"/>
    <p:sldId id="260" r:id="rId5"/>
    <p:sldId id="259" r:id="rId6"/>
    <p:sldId id="270" r:id="rId7"/>
    <p:sldId id="271" r:id="rId8"/>
    <p:sldId id="274" r:id="rId9"/>
    <p:sldId id="275" r:id="rId10"/>
    <p:sldId id="276" r:id="rId11"/>
    <p:sldId id="278" r:id="rId12"/>
    <p:sldId id="279" r:id="rId13"/>
    <p:sldId id="281" r:id="rId14"/>
    <p:sldId id="280" r:id="rId15"/>
    <p:sldId id="282" r:id="rId16"/>
    <p:sldId id="283" r:id="rId17"/>
    <p:sldId id="284" r:id="rId18"/>
    <p:sldId id="292" r:id="rId19"/>
    <p:sldId id="285" r:id="rId20"/>
    <p:sldId id="286" r:id="rId21"/>
    <p:sldId id="287" r:id="rId22"/>
    <p:sldId id="288" r:id="rId23"/>
    <p:sldId id="289" r:id="rId24"/>
    <p:sldId id="291" r:id="rId25"/>
    <p:sldId id="298" r:id="rId26"/>
    <p:sldId id="290" r:id="rId27"/>
    <p:sldId id="296" r:id="rId28"/>
    <p:sldId id="297" r:id="rId29"/>
    <p:sldId id="300" r:id="rId30"/>
    <p:sldId id="299" r:id="rId31"/>
    <p:sldId id="293" r:id="rId32"/>
    <p:sldId id="294" r:id="rId33"/>
    <p:sldId id="295" r:id="rId34"/>
    <p:sldId id="26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114" autoAdjust="0"/>
    <p:restoredTop sz="86380" autoAdjust="0"/>
  </p:normalViewPr>
  <p:slideViewPr>
    <p:cSldViewPr>
      <p:cViewPr>
        <p:scale>
          <a:sx n="76" d="100"/>
          <a:sy n="76" d="100"/>
        </p:scale>
        <p:origin x="-1757" y="-350"/>
      </p:cViewPr>
      <p:guideLst>
        <p:guide orient="horz" pos="2160"/>
        <p:guide pos="2880"/>
      </p:guideLst>
    </p:cSldViewPr>
  </p:slideViewPr>
  <p:outlineViewPr>
    <p:cViewPr>
      <p:scale>
        <a:sx n="33" d="100"/>
        <a:sy n="33" d="100"/>
      </p:scale>
      <p:origin x="0" y="23563"/>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67" d="100"/>
          <a:sy n="67" d="100"/>
        </p:scale>
        <p:origin x="-3120"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B4890E-DA23-4243-8F92-907AAF3B8AB6}" type="datetimeFigureOut">
              <a:rPr lang="en-US" smtClean="0"/>
              <a:pPr/>
              <a:t>3/7/2018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548D0D-8B31-4BDC-B300-9972A7C1E90B}" type="slidenum">
              <a:rPr lang="en-US" smtClean="0"/>
              <a:pPr/>
              <a:t>‹#›</a:t>
            </a:fld>
            <a:endParaRPr lang="en-US"/>
          </a:p>
        </p:txBody>
      </p:sp>
    </p:spTree>
    <p:extLst>
      <p:ext uri="{BB962C8B-B14F-4D97-AF65-F5344CB8AC3E}">
        <p14:creationId xmlns:p14="http://schemas.microsoft.com/office/powerpoint/2010/main" xmlns="" val="212276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4548D0D-8B31-4BDC-B300-9972A7C1E90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548D0D-8B31-4BDC-B300-9972A7C1E90B}" type="slidenum">
              <a:rPr lang="en-US" smtClean="0"/>
              <a:pPr/>
              <a:t>3</a:t>
            </a:fld>
            <a:endParaRPr lang="en-US"/>
          </a:p>
        </p:txBody>
      </p:sp>
    </p:spTree>
    <p:extLst>
      <p:ext uri="{BB962C8B-B14F-4D97-AF65-F5344CB8AC3E}">
        <p14:creationId xmlns:p14="http://schemas.microsoft.com/office/powerpoint/2010/main" xmlns="" val="157793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548D0D-8B31-4BDC-B300-9972A7C1E90B}"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548D0D-8B31-4BDC-B300-9972A7C1E90B}"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548D0D-8B31-4BDC-B300-9972A7C1E90B}"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1003DE7-2996-4978-9C09-4411C24956FE}" type="datetimeFigureOut">
              <a:rPr lang="en-US" smtClean="0"/>
              <a:pPr/>
              <a:t>3/7/2018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B56FB7-0E5E-429B-8F11-6EB9996E398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003DE7-2996-4978-9C09-4411C24956FE}"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56FB7-0E5E-429B-8F11-6EB9996E3989}"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003DE7-2996-4978-9C09-4411C24956FE}"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56FB7-0E5E-429B-8F11-6EB9996E3989}"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003DE7-2996-4978-9C09-4411C24956FE}"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56FB7-0E5E-429B-8F11-6EB9996E3989}"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1003DE7-2996-4978-9C09-4411C24956FE}"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56FB7-0E5E-429B-8F11-6EB9996E398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003DE7-2996-4978-9C09-4411C24956FE}" type="datetimeFigureOut">
              <a:rPr lang="en-US" smtClean="0"/>
              <a:pPr/>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56FB7-0E5E-429B-8F11-6EB9996E3989}"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1003DE7-2996-4978-9C09-4411C24956FE}" type="datetimeFigureOut">
              <a:rPr lang="en-US" smtClean="0"/>
              <a:pPr/>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56FB7-0E5E-429B-8F11-6EB9996E3989}"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1003DE7-2996-4978-9C09-4411C24956FE}" type="datetimeFigureOut">
              <a:rPr lang="en-US" smtClean="0"/>
              <a:pPr/>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56FB7-0E5E-429B-8F11-6EB9996E3989}"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03DE7-2996-4978-9C09-4411C24956FE}" type="datetimeFigureOut">
              <a:rPr lang="en-US" smtClean="0"/>
              <a:pPr/>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B56FB7-0E5E-429B-8F11-6EB9996E3989}"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003DE7-2996-4978-9C09-4411C24956FE}" type="datetimeFigureOut">
              <a:rPr lang="en-US" smtClean="0"/>
              <a:pPr/>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56FB7-0E5E-429B-8F11-6EB9996E3989}"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1003DE7-2996-4978-9C09-4411C24956FE}" type="datetimeFigureOut">
              <a:rPr lang="en-US" smtClean="0"/>
              <a:pPr/>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B56FB7-0E5E-429B-8F11-6EB9996E398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003DE7-2996-4978-9C09-4411C24956FE}" type="datetimeFigureOut">
              <a:rPr lang="en-US" smtClean="0"/>
              <a:pPr/>
              <a:t>3/7/2018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B56FB7-0E5E-429B-8F11-6EB9996E398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fad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533401"/>
            <a:ext cx="6705600" cy="21336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sz="3100" dirty="0" smtClean="0">
                <a:solidFill>
                  <a:schemeClr val="tx1"/>
                </a:solidFill>
              </a:rPr>
              <a:t>CLUSTERING OF CATEGORICAL DATA USING ENTROPY BASED </a:t>
            </a:r>
            <a:br>
              <a:rPr lang="en-US" sz="3100" dirty="0" smtClean="0">
                <a:solidFill>
                  <a:schemeClr val="tx1"/>
                </a:solidFill>
              </a:rPr>
            </a:br>
            <a:r>
              <a:rPr lang="en-US" sz="3100" dirty="0" smtClean="0">
                <a:solidFill>
                  <a:schemeClr val="tx1"/>
                </a:solidFill>
              </a:rPr>
              <a:t> K MODE ALGORITHM</a:t>
            </a:r>
            <a:endParaRPr lang="en-US" sz="3100" dirty="0">
              <a:solidFill>
                <a:schemeClr val="tx1"/>
              </a:solidFill>
            </a:endParaRPr>
          </a:p>
        </p:txBody>
      </p:sp>
      <p:sp>
        <p:nvSpPr>
          <p:cNvPr id="3" name="Subtitle 2"/>
          <p:cNvSpPr>
            <a:spLocks noGrp="1"/>
          </p:cNvSpPr>
          <p:nvPr>
            <p:ph type="subTitle" idx="1"/>
          </p:nvPr>
        </p:nvSpPr>
        <p:spPr>
          <a:xfrm>
            <a:off x="152400" y="3581400"/>
            <a:ext cx="8763000" cy="2819400"/>
          </a:xfrm>
        </p:spPr>
        <p:txBody>
          <a:bodyPr>
            <a:normAutofit fontScale="92500"/>
          </a:bodyPr>
          <a:lstStyle/>
          <a:p>
            <a:pPr algn="l"/>
            <a:endParaRPr lang="en-US" sz="1600" dirty="0" smtClean="0"/>
          </a:p>
          <a:p>
            <a:pPr algn="l"/>
            <a:endParaRPr lang="en-US" sz="1600" dirty="0" smtClean="0">
              <a:solidFill>
                <a:schemeClr val="bg1">
                  <a:lumMod val="95000"/>
                  <a:lumOff val="5000"/>
                </a:schemeClr>
              </a:solidFill>
            </a:endParaRPr>
          </a:p>
          <a:p>
            <a:pPr algn="l"/>
            <a:endParaRPr lang="en-US" sz="1600" dirty="0" smtClean="0">
              <a:solidFill>
                <a:schemeClr val="bg1">
                  <a:lumMod val="95000"/>
                  <a:lumOff val="5000"/>
                </a:schemeClr>
              </a:solidFill>
            </a:endParaRPr>
          </a:p>
          <a:p>
            <a:pPr algn="l"/>
            <a:endParaRPr lang="en-US" sz="1600" dirty="0" smtClean="0">
              <a:solidFill>
                <a:schemeClr val="bg1">
                  <a:lumMod val="95000"/>
                  <a:lumOff val="5000"/>
                </a:schemeClr>
              </a:solidFill>
            </a:endParaRPr>
          </a:p>
          <a:p>
            <a:pPr algn="l"/>
            <a:r>
              <a:rPr lang="en-US" sz="1600" dirty="0" smtClean="0">
                <a:solidFill>
                  <a:schemeClr val="bg1">
                    <a:lumMod val="95000"/>
                    <a:lumOff val="5000"/>
                  </a:schemeClr>
                </a:solidFill>
              </a:rPr>
              <a:t>            </a:t>
            </a:r>
            <a:r>
              <a:rPr lang="en-US" sz="1600" dirty="0" smtClean="0"/>
              <a:t> PROJECT MENTOR </a:t>
            </a:r>
            <a:r>
              <a:rPr lang="en-US" sz="1600" dirty="0" smtClean="0">
                <a:solidFill>
                  <a:schemeClr val="bg1">
                    <a:lumMod val="95000"/>
                    <a:lumOff val="5000"/>
                  </a:schemeClr>
                </a:solidFill>
              </a:rPr>
              <a:t>                                                                  </a:t>
            </a:r>
            <a:r>
              <a:rPr lang="en-US" sz="1600" dirty="0" smtClean="0"/>
              <a:t>PROJECT MEMBERS:-</a:t>
            </a:r>
          </a:p>
          <a:p>
            <a:pPr algn="l"/>
            <a:r>
              <a:rPr lang="en-US" sz="1600" dirty="0" smtClean="0"/>
              <a:t>              Ms. JUHI SINGH                                                                       MAYANK TAGRA          (06310403114)</a:t>
            </a:r>
          </a:p>
          <a:p>
            <a:pPr marL="457200" indent="-457200" algn="l"/>
            <a:r>
              <a:rPr lang="en-US" sz="1600" dirty="0" smtClean="0"/>
              <a:t>                                                                                                                  SAGAR JHA                    (06210403114)</a:t>
            </a:r>
          </a:p>
          <a:p>
            <a:pPr marL="457200" indent="-457200" algn="l"/>
            <a:r>
              <a:rPr lang="en-US" sz="1600" dirty="0" smtClean="0"/>
              <a:t>                                                                                                                  KARAN CHOPRA           (05710403114)</a:t>
            </a:r>
          </a:p>
          <a:p>
            <a:pPr marL="457200" indent="-457200" algn="l"/>
            <a:r>
              <a:rPr lang="en-US" sz="1600" dirty="0" smtClean="0"/>
              <a:t>                                                                                                                  VIVEK KHANDELWAL (05610403114)</a:t>
            </a:r>
          </a:p>
          <a:p>
            <a:pPr marL="457200" indent="-457200">
              <a:buFont typeface="Arial" pitchFamily="34" charset="0"/>
              <a:buChar char="•"/>
            </a:pPr>
            <a:endParaRPr lang="en-US" sz="2400" dirty="0" smtClean="0">
              <a:solidFill>
                <a:schemeClr val="bg1">
                  <a:lumMod val="95000"/>
                  <a:lumOff val="5000"/>
                </a:schemeClr>
              </a:solidFill>
            </a:endParaRPr>
          </a:p>
          <a:p>
            <a:pPr marL="457200" indent="-457200">
              <a:buFont typeface="Arial" pitchFamily="34" charset="0"/>
              <a:buChar char="•"/>
            </a:pPr>
            <a:endParaRPr lang="en-US" dirty="0"/>
          </a:p>
        </p:txBody>
      </p:sp>
    </p:spTree>
    <p:extLst>
      <p:ext uri="{BB962C8B-B14F-4D97-AF65-F5344CB8AC3E}">
        <p14:creationId xmlns:p14="http://schemas.microsoft.com/office/powerpoint/2010/main" xmlns="" val="78524945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sz="2400" b="1" dirty="0" smtClean="0">
                <a:solidFill>
                  <a:schemeClr val="tx1">
                    <a:lumMod val="95000"/>
                    <a:lumOff val="5000"/>
                  </a:schemeClr>
                </a:solidFill>
              </a:rPr>
              <a:t>K-mode algorithm</a:t>
            </a:r>
            <a:endParaRPr lang="en-US" sz="2400" b="1" dirty="0">
              <a:solidFill>
                <a:schemeClr val="tx1">
                  <a:lumMod val="95000"/>
                  <a:lumOff val="5000"/>
                </a:schemeClr>
              </a:solidFill>
            </a:endParaRPr>
          </a:p>
        </p:txBody>
      </p:sp>
      <p:sp>
        <p:nvSpPr>
          <p:cNvPr id="3" name="Content Placeholder 2"/>
          <p:cNvSpPr>
            <a:spLocks noGrp="1"/>
          </p:cNvSpPr>
          <p:nvPr>
            <p:ph idx="1"/>
          </p:nvPr>
        </p:nvSpPr>
        <p:spPr>
          <a:xfrm>
            <a:off x="457200" y="1066800"/>
            <a:ext cx="7467600" cy="5407152"/>
          </a:xfrm>
        </p:spPr>
        <p:txBody>
          <a:bodyPr>
            <a:noAutofit/>
          </a:bodyPr>
          <a:lstStyle/>
          <a:p>
            <a:pPr>
              <a:buNone/>
            </a:pPr>
            <a:endParaRPr lang="en-US" sz="1600" dirty="0" smtClean="0"/>
          </a:p>
          <a:p>
            <a:pPr>
              <a:buNone/>
            </a:pPr>
            <a:endParaRPr lang="en-US" sz="1600" dirty="0" smtClean="0"/>
          </a:p>
          <a:p>
            <a:pPr>
              <a:buNone/>
            </a:pPr>
            <a:r>
              <a:rPr lang="en-US" sz="1600" dirty="0" smtClean="0"/>
              <a:t>1.Generate K clusters by arbitrarily selecting data objects and choose K initial cluster center, one for every of the cluster. </a:t>
            </a:r>
          </a:p>
          <a:p>
            <a:pPr>
              <a:buNone/>
            </a:pPr>
            <a:endParaRPr lang="en-US" sz="1600" dirty="0" smtClean="0"/>
          </a:p>
          <a:p>
            <a:pPr>
              <a:buNone/>
            </a:pPr>
            <a:endParaRPr lang="en-US" sz="1600" dirty="0" smtClean="0"/>
          </a:p>
          <a:p>
            <a:pPr>
              <a:buNone/>
            </a:pPr>
            <a:r>
              <a:rPr lang="en-US" sz="1600" dirty="0" smtClean="0"/>
              <a:t>2.Assign data object to the cluster whose cluster center is near toward it .</a:t>
            </a:r>
          </a:p>
          <a:p>
            <a:pPr>
              <a:buNone/>
            </a:pPr>
            <a:endParaRPr lang="en-US" sz="1600" dirty="0" smtClean="0"/>
          </a:p>
          <a:p>
            <a:pPr>
              <a:buNone/>
            </a:pPr>
            <a:r>
              <a:rPr lang="en-US" sz="1600" dirty="0" smtClean="0"/>
              <a:t>  </a:t>
            </a:r>
          </a:p>
          <a:p>
            <a:pPr>
              <a:buNone/>
            </a:pPr>
            <a:r>
              <a:rPr lang="en-US" sz="1600" dirty="0" smtClean="0"/>
              <a:t>3.Update the K cluster base on allocation of data objects plus calculate K latest modes of every one clusters.</a:t>
            </a:r>
          </a:p>
          <a:p>
            <a:pPr>
              <a:buNone/>
            </a:pPr>
            <a:endParaRPr lang="en-US" sz="1600" dirty="0" smtClean="0"/>
          </a:p>
          <a:p>
            <a:pPr>
              <a:buNone/>
            </a:pPr>
            <a:r>
              <a:rPr lang="en-US" sz="1600" dirty="0" smtClean="0"/>
              <a:t> 4.Repeat step 2 to 3 awaiting no data object has changed cluster relationship otherwise some additional predefined criterion is fulfill.</a:t>
            </a:r>
            <a:endParaRPr lang="en-US" sz="1600"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a:bodyPr>
          <a:lstStyle/>
          <a:p>
            <a:pPr algn="ctr"/>
            <a:r>
              <a:rPr lang="en-US" sz="2400" b="1" dirty="0" smtClean="0">
                <a:solidFill>
                  <a:schemeClr val="tx1"/>
                </a:solidFill>
                <a:cs typeface="Times New Roman" pitchFamily="18" charset="0"/>
              </a:rPr>
              <a:t>Code</a:t>
            </a:r>
            <a:endParaRPr lang="en-US" sz="2400" b="1" dirty="0">
              <a:solidFill>
                <a:schemeClr val="tx1"/>
              </a:solidFill>
              <a:cs typeface="Times New Roman" pitchFamily="18" charset="0"/>
            </a:endParaRPr>
          </a:p>
        </p:txBody>
      </p:sp>
      <p:pic>
        <p:nvPicPr>
          <p:cNvPr id="1026" name="Picture 2" descr="E:\ebkmode\Capture (1).PNG"/>
          <p:cNvPicPr>
            <a:picLocks noGrp="1" noChangeAspect="1" noChangeArrowheads="1"/>
          </p:cNvPicPr>
          <p:nvPr>
            <p:ph idx="1"/>
          </p:nvPr>
        </p:nvPicPr>
        <p:blipFill>
          <a:blip r:embed="rId2"/>
          <a:srcRect/>
          <a:stretch>
            <a:fillRect/>
          </a:stretch>
        </p:blipFill>
        <p:spPr bwMode="auto">
          <a:xfrm>
            <a:off x="1143000" y="990600"/>
            <a:ext cx="6781800" cy="5562600"/>
          </a:xfrm>
          <a:prstGeom prst="rect">
            <a:avLst/>
          </a:prstGeom>
          <a:noFill/>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1"/>
            <a:ext cx="8229600" cy="457200"/>
          </a:xfrm>
        </p:spPr>
        <p:txBody>
          <a:bodyPr>
            <a:noAutofit/>
          </a:bodyPr>
          <a:lstStyle/>
          <a:p>
            <a:pPr algn="ctr"/>
            <a:r>
              <a:rPr lang="en-US" sz="2400" b="1" dirty="0" smtClean="0">
                <a:solidFill>
                  <a:schemeClr val="tx1"/>
                </a:solidFill>
                <a:cs typeface="Times New Roman" pitchFamily="18" charset="0"/>
              </a:rPr>
              <a:t>OUTPUT</a:t>
            </a:r>
            <a:endParaRPr lang="en-US" sz="2400" b="1" dirty="0">
              <a:solidFill>
                <a:schemeClr val="tx1"/>
              </a:solidFill>
              <a:cs typeface="Times New Roman" pitchFamily="18" charset="0"/>
            </a:endParaRPr>
          </a:p>
        </p:txBody>
      </p:sp>
      <p:pic>
        <p:nvPicPr>
          <p:cNvPr id="3074" name="Picture 2" descr="E:\ebkmode\Capture2.PNG"/>
          <p:cNvPicPr>
            <a:picLocks noGrp="1" noChangeAspect="1" noChangeArrowheads="1"/>
          </p:cNvPicPr>
          <p:nvPr>
            <p:ph idx="1"/>
          </p:nvPr>
        </p:nvPicPr>
        <p:blipFill>
          <a:blip r:embed="rId2"/>
          <a:srcRect/>
          <a:stretch>
            <a:fillRect/>
          </a:stretch>
        </p:blipFill>
        <p:spPr bwMode="auto">
          <a:xfrm>
            <a:off x="838200" y="1219200"/>
            <a:ext cx="7315200" cy="5257800"/>
          </a:xfrm>
          <a:prstGeom prst="rect">
            <a:avLst/>
          </a:prstGeom>
          <a:noFill/>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a:bodyPr>
          <a:lstStyle/>
          <a:p>
            <a:pPr algn="ctr"/>
            <a:r>
              <a:rPr lang="en-US" sz="2400" b="1" dirty="0" smtClean="0">
                <a:solidFill>
                  <a:schemeClr val="tx1"/>
                </a:solidFill>
              </a:rPr>
              <a:t>CHALLENGES</a:t>
            </a:r>
            <a:endParaRPr lang="en-US" sz="2400" b="1" dirty="0">
              <a:solidFill>
                <a:schemeClr val="tx1"/>
              </a:solidFill>
            </a:endParaRPr>
          </a:p>
        </p:txBody>
      </p:sp>
      <p:sp>
        <p:nvSpPr>
          <p:cNvPr id="3" name="Content Placeholder 2"/>
          <p:cNvSpPr>
            <a:spLocks noGrp="1"/>
          </p:cNvSpPr>
          <p:nvPr>
            <p:ph idx="1"/>
          </p:nvPr>
        </p:nvSpPr>
        <p:spPr/>
        <p:txBody>
          <a:bodyPr>
            <a:normAutofit/>
          </a:bodyPr>
          <a:lstStyle/>
          <a:p>
            <a:pPr lvl="0"/>
            <a:endParaRPr lang="en-US" dirty="0" smtClean="0"/>
          </a:p>
          <a:p>
            <a:pPr lvl="0"/>
            <a:r>
              <a:rPr lang="en-US" sz="1600" dirty="0" smtClean="0"/>
              <a:t>Categorical data sets are often high-dimensional.</a:t>
            </a:r>
          </a:p>
          <a:p>
            <a:pPr lvl="0">
              <a:buNone/>
            </a:pPr>
            <a:endParaRPr lang="en-US" sz="1600" dirty="0" smtClean="0"/>
          </a:p>
          <a:p>
            <a:r>
              <a:rPr lang="en-US" sz="1600" dirty="0" smtClean="0"/>
              <a:t>The dissimilarity between a given object x and its nearest object will be close to the dissimilarity between x and its farthest object.</a:t>
            </a:r>
          </a:p>
          <a:p>
            <a:pPr>
              <a:buNone/>
            </a:pPr>
            <a:endParaRPr lang="en-US" sz="1600" dirty="0" smtClean="0"/>
          </a:p>
          <a:p>
            <a:r>
              <a:rPr lang="en-US" sz="1600" dirty="0" smtClean="0"/>
              <a:t> Discovering meaningful separable clusters becomes a very challenging task.</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95400"/>
          </a:xfrm>
        </p:spPr>
        <p:txBody>
          <a:bodyPr>
            <a:normAutofit fontScale="90000"/>
          </a:bodyPr>
          <a:lstStyle/>
          <a:p>
            <a:pPr lvl="0"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2700" b="1" dirty="0" smtClean="0">
                <a:solidFill>
                  <a:schemeClr val="tx1"/>
                </a:solidFill>
              </a:rPr>
              <a:t>EBK-modes: Entropy Based K-Modes.</a:t>
            </a:r>
            <a:r>
              <a:rPr lang="en-US" sz="4900" b="1" dirty="0" smtClean="0">
                <a:solidFill>
                  <a:schemeClr val="tx1"/>
                </a:solidFill>
              </a:rPr>
              <a:t/>
            </a:r>
            <a:br>
              <a:rPr lang="en-US" sz="4900" b="1" dirty="0" smtClean="0">
                <a:solidFill>
                  <a:schemeClr val="tx1"/>
                </a:solidFill>
              </a:rPr>
            </a:br>
            <a:endParaRPr lang="en-US" b="1" dirty="0">
              <a:solidFill>
                <a:schemeClr val="tx1"/>
              </a:solidFill>
            </a:endParaRPr>
          </a:p>
        </p:txBody>
      </p:sp>
      <p:sp>
        <p:nvSpPr>
          <p:cNvPr id="3" name="Content Placeholder 2"/>
          <p:cNvSpPr>
            <a:spLocks noGrp="1"/>
          </p:cNvSpPr>
          <p:nvPr>
            <p:ph idx="1"/>
          </p:nvPr>
        </p:nvSpPr>
        <p:spPr>
          <a:xfrm>
            <a:off x="457200" y="1371600"/>
            <a:ext cx="8229600" cy="4998720"/>
          </a:xfrm>
        </p:spPr>
        <p:txBody>
          <a:bodyPr>
            <a:normAutofit/>
          </a:bodyPr>
          <a:lstStyle/>
          <a:p>
            <a:endParaRPr lang="en-US" sz="1800" b="1" dirty="0" smtClean="0"/>
          </a:p>
          <a:p>
            <a:endParaRPr lang="en-US" sz="1800" b="1" dirty="0" smtClean="0"/>
          </a:p>
          <a:p>
            <a:endParaRPr lang="en-US" sz="1800" b="1" dirty="0" smtClean="0"/>
          </a:p>
          <a:p>
            <a:endParaRPr lang="en-US" sz="1800" b="1" dirty="0" smtClean="0"/>
          </a:p>
          <a:p>
            <a:r>
              <a:rPr lang="en-US" sz="1800" b="1" dirty="0" smtClean="0"/>
              <a:t>Soft subspace clustering algorithm</a:t>
            </a:r>
            <a:r>
              <a:rPr lang="en-US" sz="1600" dirty="0" smtClean="0"/>
              <a:t>.</a:t>
            </a:r>
          </a:p>
          <a:p>
            <a:pPr lvl="0">
              <a:buNone/>
            </a:pPr>
            <a:r>
              <a:rPr lang="en-US" sz="1600" dirty="0" smtClean="0"/>
              <a:t>    For handling the high-dimensionality, some works take advantage of the   fact that clusters usually occur in a subspace defined by a subset of the initially selected attributes.</a:t>
            </a:r>
          </a:p>
          <a:p>
            <a:pPr>
              <a:buNone/>
            </a:pPr>
            <a:endParaRPr lang="en-US" sz="1600" dirty="0" smtClean="0"/>
          </a:p>
          <a:p>
            <a:r>
              <a:rPr lang="en-US" sz="1800" b="1" dirty="0" smtClean="0"/>
              <a:t>Extends the basic k-modes algorithm.</a:t>
            </a:r>
            <a:r>
              <a:rPr lang="en-US" sz="1600" b="1" dirty="0" smtClean="0"/>
              <a:t> </a:t>
            </a:r>
          </a:p>
          <a:p>
            <a:pPr>
              <a:buNone/>
            </a:pPr>
            <a:endParaRPr lang="en-US" sz="1600" dirty="0" smtClean="0"/>
          </a:p>
          <a:p>
            <a:r>
              <a:rPr lang="en-US" sz="1800" b="1" dirty="0" smtClean="0"/>
              <a:t>Measures the contribution of each attribute using the notion of entropy.</a:t>
            </a:r>
          </a:p>
          <a:p>
            <a:pPr lvl="0">
              <a:buNone/>
            </a:pPr>
            <a:r>
              <a:rPr lang="en-US" sz="1600" dirty="0" smtClean="0"/>
              <a:t>    In Information Theory, entropy is a measure of the uncertainty in a random variable.</a:t>
            </a:r>
          </a:p>
          <a:p>
            <a:pPr>
              <a:buNone/>
            </a:pPr>
            <a:r>
              <a:rPr lang="en-US" sz="1600" dirty="0" smtClean="0"/>
              <a:t>     The larger the entropy of a given random variable, the larger is the uncertainty associated to it.</a:t>
            </a:r>
          </a:p>
          <a:p>
            <a:pPr>
              <a:buNone/>
            </a:pPr>
            <a:endParaRPr lang="en-US" sz="1600"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2400" b="1" dirty="0" smtClean="0">
                <a:solidFill>
                  <a:schemeClr val="tx1"/>
                </a:solidFill>
              </a:rPr>
              <a:t>ENTROPY</a:t>
            </a:r>
            <a:endParaRPr lang="en-US" sz="2400" b="1" dirty="0">
              <a:solidFill>
                <a:schemeClr val="tx1"/>
              </a:solidFill>
            </a:endParaRPr>
          </a:p>
        </p:txBody>
      </p:sp>
      <p:sp>
        <p:nvSpPr>
          <p:cNvPr id="3" name="Content Placeholder 2"/>
          <p:cNvSpPr>
            <a:spLocks noGrp="1"/>
          </p:cNvSpPr>
          <p:nvPr>
            <p:ph idx="1"/>
          </p:nvPr>
        </p:nvSpPr>
        <p:spPr/>
        <p:txBody>
          <a:bodyPr/>
          <a:lstStyle/>
          <a:p>
            <a:pPr>
              <a:buNone/>
            </a:pPr>
            <a:endParaRPr lang="en-US" dirty="0" smtClean="0"/>
          </a:p>
          <a:p>
            <a:pPr>
              <a:buNone/>
            </a:pPr>
            <a:r>
              <a:rPr lang="en-US" sz="1800" dirty="0" smtClean="0"/>
              <a:t>   </a:t>
            </a:r>
          </a:p>
          <a:p>
            <a:pPr>
              <a:buNone/>
            </a:pPr>
            <a:endParaRPr lang="en-US" sz="1800" dirty="0" smtClean="0"/>
          </a:p>
          <a:p>
            <a:pPr>
              <a:buNone/>
            </a:pPr>
            <a:r>
              <a:rPr lang="en-US" sz="1800" dirty="0" smtClean="0"/>
              <a:t>Considering a finite sample, the entropy H of a given variable X can be written as:</a:t>
            </a:r>
          </a:p>
          <a:p>
            <a:pPr>
              <a:buNone/>
            </a:pPr>
            <a:r>
              <a:rPr lang="en-US" sz="1800" dirty="0" smtClean="0"/>
              <a:t>            </a:t>
            </a:r>
          </a:p>
          <a:p>
            <a:pPr>
              <a:buNone/>
            </a:pPr>
            <a:r>
              <a:rPr lang="en-US" sz="1800" b="1" dirty="0" smtClean="0"/>
              <a:t>                                                   H(X)=-∑P(X</a:t>
            </a:r>
            <a:r>
              <a:rPr lang="en-US" sz="1800" b="1" baseline="-25000" dirty="0" smtClean="0"/>
              <a:t>i</a:t>
            </a:r>
            <a:r>
              <a:rPr lang="en-US" sz="1800" b="1" dirty="0" smtClean="0"/>
              <a:t>)log(P(X</a:t>
            </a:r>
            <a:r>
              <a:rPr lang="en-US" sz="1800" b="1" baseline="-25000" dirty="0" smtClean="0"/>
              <a:t>i</a:t>
            </a:r>
            <a:r>
              <a:rPr lang="en-US" sz="1800" b="1" dirty="0" smtClean="0"/>
              <a:t>))</a:t>
            </a:r>
          </a:p>
          <a:p>
            <a:pPr>
              <a:buNone/>
            </a:pPr>
            <a:r>
              <a:rPr lang="en-US" sz="1800" dirty="0" smtClean="0"/>
              <a:t>             </a:t>
            </a:r>
          </a:p>
          <a:p>
            <a:pPr>
              <a:buNone/>
            </a:pPr>
            <a:r>
              <a:rPr lang="en-US" sz="1800" dirty="0" smtClean="0"/>
              <a:t>                     where P(X</a:t>
            </a:r>
            <a:r>
              <a:rPr lang="en-US" sz="1800" baseline="-25000" dirty="0" smtClean="0"/>
              <a:t>i</a:t>
            </a:r>
            <a:r>
              <a:rPr lang="en-US" sz="1800" dirty="0" smtClean="0"/>
              <a:t>) is the probability mass function</a:t>
            </a:r>
            <a:endParaRPr lang="en-US" sz="18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normAutofit fontScale="90000"/>
          </a:bodyPr>
          <a:lstStyle/>
          <a:p>
            <a:pPr algn="ctr"/>
            <a:r>
              <a:rPr lang="en-US" dirty="0" smtClean="0"/>
              <a:t/>
            </a:r>
            <a:br>
              <a:rPr lang="en-US" dirty="0" smtClean="0"/>
            </a:br>
            <a:r>
              <a:rPr lang="en-US" sz="2700" b="1" dirty="0" smtClean="0">
                <a:solidFill>
                  <a:schemeClr val="tx1"/>
                </a:solidFill>
              </a:rPr>
              <a:t>NUMERICAL EXAMPLE ON EBK MODE</a:t>
            </a:r>
            <a:br>
              <a:rPr lang="en-US" sz="2700" b="1" dirty="0" smtClean="0">
                <a:solidFill>
                  <a:schemeClr val="tx1"/>
                </a:solidFill>
              </a:rPr>
            </a:br>
            <a:r>
              <a:rPr lang="en-US" sz="2700" b="1" dirty="0" smtClean="0">
                <a:solidFill>
                  <a:schemeClr val="tx1"/>
                </a:solidFill>
              </a:rPr>
              <a:t> </a:t>
            </a:r>
            <a:endParaRPr lang="en-US" sz="2700" dirty="0">
              <a:solidFill>
                <a:schemeClr val="tx1"/>
              </a:solidFill>
            </a:endParaRPr>
          </a:p>
        </p:txBody>
      </p:sp>
      <p:sp>
        <p:nvSpPr>
          <p:cNvPr id="3" name="Content Placeholder 2"/>
          <p:cNvSpPr>
            <a:spLocks noGrp="1"/>
          </p:cNvSpPr>
          <p:nvPr>
            <p:ph idx="1"/>
          </p:nvPr>
        </p:nvSpPr>
        <p:spPr/>
        <p:txBody>
          <a:bodyPr/>
          <a:lstStyle/>
          <a:p>
            <a:pPr>
              <a:buNone/>
            </a:pPr>
            <a:r>
              <a:rPr lang="en-US" sz="1600" dirty="0" smtClean="0"/>
              <a:t>Let us consider the following cluster </a:t>
            </a:r>
            <a:r>
              <a:rPr lang="en-US" sz="1600" b="1" dirty="0" smtClean="0"/>
              <a:t>c1.</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sz="1600" dirty="0" smtClean="0"/>
              <a:t>Its  center is given by the mode of each attribute:</a:t>
            </a:r>
          </a:p>
          <a:p>
            <a:pPr>
              <a:buNone/>
            </a:pPr>
            <a:r>
              <a:rPr lang="en-US" sz="1600" b="1" dirty="0" smtClean="0"/>
              <a:t>                                          z1=(</a:t>
            </a:r>
            <a:r>
              <a:rPr lang="en-US" sz="1600" b="1" dirty="0" err="1" smtClean="0"/>
              <a:t>d,k,n,r,s</a:t>
            </a:r>
            <a:r>
              <a:rPr lang="en-US" sz="1600" b="1" dirty="0" smtClean="0"/>
              <a:t>) </a:t>
            </a:r>
            <a:endParaRPr lang="en-US" sz="1600" dirty="0"/>
          </a:p>
        </p:txBody>
      </p:sp>
      <p:graphicFrame>
        <p:nvGraphicFramePr>
          <p:cNvPr id="4" name="Table 3"/>
          <p:cNvGraphicFramePr>
            <a:graphicFrameLocks noGrp="1"/>
          </p:cNvGraphicFramePr>
          <p:nvPr/>
        </p:nvGraphicFramePr>
        <p:xfrm>
          <a:off x="1524000" y="2514600"/>
          <a:ext cx="6096000" cy="2087880"/>
        </p:xfrm>
        <a:graphic>
          <a:graphicData uri="http://schemas.openxmlformats.org/drawingml/2006/table">
            <a:tbl>
              <a:tblPr firstRow="1" bandRow="1">
                <a:tableStyleId>{073A0DAA-6AF3-43AB-8588-CEC1D06C72B9}</a:tableStyleId>
              </a:tblPr>
              <a:tblGrid>
                <a:gridCol w="1016000"/>
                <a:gridCol w="1016000"/>
                <a:gridCol w="1016000"/>
                <a:gridCol w="1016000"/>
                <a:gridCol w="1016000"/>
                <a:gridCol w="1016000"/>
              </a:tblGrid>
              <a:tr h="136546">
                <a:tc>
                  <a:txBody>
                    <a:bodyPr/>
                    <a:lstStyle/>
                    <a:p>
                      <a:r>
                        <a:rPr lang="en-US" sz="1600" b="1" dirty="0" smtClean="0">
                          <a:solidFill>
                            <a:schemeClr val="tx1"/>
                          </a:solidFill>
                        </a:rPr>
                        <a:t>DATA</a:t>
                      </a:r>
                      <a:r>
                        <a:rPr lang="en-US" sz="1600" b="1" baseline="0" dirty="0" smtClean="0">
                          <a:solidFill>
                            <a:schemeClr val="tx1"/>
                          </a:solidFill>
                        </a:rPr>
                        <a:t> OBJECT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A1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A2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A3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A4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A5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7007">
                <a:tc>
                  <a:txBody>
                    <a:bodyPr/>
                    <a:lstStyle/>
                    <a:p>
                      <a:r>
                        <a:rPr lang="en-US" sz="1600" b="1" dirty="0" smtClean="0">
                          <a:solidFill>
                            <a:schemeClr val="tx1"/>
                          </a:solidFill>
                        </a:rPr>
                        <a:t>X1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q</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11480">
                <a:tc>
                  <a:txBody>
                    <a:bodyPr/>
                    <a:lstStyle/>
                    <a:p>
                      <a:r>
                        <a:rPr lang="en-US" sz="1600" b="1" dirty="0" smtClean="0">
                          <a:solidFill>
                            <a:schemeClr val="tx1"/>
                          </a:solidFill>
                        </a:rPr>
                        <a:t>X2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b</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6720">
                <a:tc>
                  <a:txBody>
                    <a:bodyPr/>
                    <a:lstStyle/>
                    <a:p>
                      <a:r>
                        <a:rPr lang="en-US" sz="1600" b="1" dirty="0" smtClean="0">
                          <a:solidFill>
                            <a:schemeClr val="tx1"/>
                          </a:solidFill>
                        </a:rPr>
                        <a:t>X3</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c</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q</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7007">
                <a:tc>
                  <a:txBody>
                    <a:bodyPr/>
                    <a:lstStyle/>
                    <a:p>
                      <a:r>
                        <a:rPr lang="en-US" sz="1600" b="1" dirty="0" smtClean="0">
                          <a:solidFill>
                            <a:schemeClr val="tx1"/>
                          </a:solidFill>
                        </a:rPr>
                        <a:t>X4</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o</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smtClean="0">
                          <a:solidFill>
                            <a:schemeClr val="tx1"/>
                          </a:solidFill>
                        </a:rPr>
                        <a:t>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a:bodyPr>
          <a:lstStyle/>
          <a:p>
            <a:pPr algn="ctr"/>
            <a:r>
              <a:rPr lang="en-US" sz="2400" b="1" dirty="0" smtClean="0">
                <a:solidFill>
                  <a:schemeClr val="tx1"/>
                </a:solidFill>
              </a:rPr>
              <a:t>APPROACH FOR ATTRIBUTE WEIGHTING</a:t>
            </a:r>
            <a:endParaRPr lang="en-US" sz="2400" b="1" dirty="0">
              <a:solidFill>
                <a:schemeClr val="tx1"/>
              </a:solidFill>
            </a:endParaRPr>
          </a:p>
        </p:txBody>
      </p:sp>
      <p:sp>
        <p:nvSpPr>
          <p:cNvPr id="3" name="Content Placeholder 2"/>
          <p:cNvSpPr>
            <a:spLocks noGrp="1"/>
          </p:cNvSpPr>
          <p:nvPr>
            <p:ph idx="1"/>
          </p:nvPr>
        </p:nvSpPr>
        <p:spPr>
          <a:xfrm>
            <a:off x="457200" y="1219200"/>
            <a:ext cx="8229600" cy="5105400"/>
          </a:xfrm>
        </p:spPr>
        <p:txBody>
          <a:bodyPr>
            <a:normAutofit lnSpcReduction="10000"/>
          </a:bodyPr>
          <a:lstStyle/>
          <a:p>
            <a:pPr fontAlgn="t">
              <a:buNone/>
            </a:pPr>
            <a:endParaRPr lang="en-US" dirty="0" smtClean="0"/>
          </a:p>
          <a:p>
            <a:pPr fontAlgn="t">
              <a:buNone/>
            </a:pPr>
            <a:endParaRPr lang="en-US" dirty="0" smtClean="0"/>
          </a:p>
          <a:p>
            <a:pPr fontAlgn="t">
              <a:buNone/>
            </a:pPr>
            <a:endParaRPr lang="en-US" dirty="0" smtClean="0"/>
          </a:p>
          <a:p>
            <a:pPr fontAlgn="t">
              <a:buNone/>
            </a:pPr>
            <a:endParaRPr lang="en-US" dirty="0" smtClean="0"/>
          </a:p>
          <a:p>
            <a:pPr>
              <a:buNone/>
            </a:pPr>
            <a:endParaRPr lang="en-US" dirty="0" smtClean="0"/>
          </a:p>
          <a:p>
            <a:endParaRPr lang="en-US" sz="1600" dirty="0" smtClean="0"/>
          </a:p>
          <a:p>
            <a:r>
              <a:rPr lang="en-US" sz="1600" dirty="0" smtClean="0"/>
              <a:t>Let us consider </a:t>
            </a:r>
            <a:r>
              <a:rPr lang="en-US" sz="1600" b="1" dirty="0" smtClean="0"/>
              <a:t>a</a:t>
            </a:r>
            <a:r>
              <a:rPr lang="en-US" sz="1600" b="1" baseline="-25000" dirty="0" smtClean="0"/>
              <a:t>h</a:t>
            </a:r>
            <a:r>
              <a:rPr lang="en-US" sz="1600" b="1" baseline="30000" dirty="0" smtClean="0"/>
              <a:t>(l)</a:t>
            </a:r>
            <a:r>
              <a:rPr lang="en-US" sz="1600" dirty="0" smtClean="0"/>
              <a:t> as the most frequently occurring value (the mode) of the attribute </a:t>
            </a:r>
            <a:r>
              <a:rPr lang="en-US" sz="1600" b="1" dirty="0" smtClean="0"/>
              <a:t>l</a:t>
            </a:r>
            <a:r>
              <a:rPr lang="en-US" sz="1600" dirty="0" smtClean="0"/>
              <a:t>, for a cluster </a:t>
            </a:r>
            <a:r>
              <a:rPr lang="en-US" sz="1600" b="1" dirty="0" err="1" smtClean="0"/>
              <a:t>ci</a:t>
            </a:r>
            <a:r>
              <a:rPr lang="en-US" sz="1600" dirty="0" smtClean="0"/>
              <a:t>. </a:t>
            </a:r>
          </a:p>
          <a:p>
            <a:endParaRPr lang="en-US" sz="1600" dirty="0" smtClean="0"/>
          </a:p>
          <a:p>
            <a:r>
              <a:rPr lang="en-US" sz="1600" dirty="0" smtClean="0"/>
              <a:t>The value </a:t>
            </a:r>
            <a:r>
              <a:rPr lang="en-US" sz="1600" b="1" dirty="0" err="1" smtClean="0"/>
              <a:t>zij</a:t>
            </a:r>
            <a:r>
              <a:rPr lang="en-US" sz="1600" dirty="0" smtClean="0"/>
              <a:t> induces a subset </a:t>
            </a:r>
            <a:r>
              <a:rPr lang="en-US" sz="1600" b="1" dirty="0" err="1" smtClean="0"/>
              <a:t>ci</a:t>
            </a:r>
            <a:r>
              <a:rPr lang="en-US" sz="1600" b="1" dirty="0" smtClean="0"/>
              <a:t>’</a:t>
            </a:r>
            <a:r>
              <a:rPr lang="en-US" sz="1600" dirty="0" smtClean="0"/>
              <a:t> of </a:t>
            </a:r>
            <a:r>
              <a:rPr lang="en-US" sz="1600" b="1" dirty="0" err="1" smtClean="0"/>
              <a:t>ci</a:t>
            </a:r>
            <a:r>
              <a:rPr lang="en-US" sz="1600" dirty="0" smtClean="0"/>
              <a:t>, which is the set of all objects in </a:t>
            </a:r>
            <a:r>
              <a:rPr lang="en-US" sz="1600" dirty="0" err="1" smtClean="0"/>
              <a:t>ci</a:t>
            </a:r>
            <a:r>
              <a:rPr lang="en-US" sz="1600" dirty="0" smtClean="0"/>
              <a:t> that have </a:t>
            </a:r>
            <a:r>
              <a:rPr lang="en-US" sz="1600" dirty="0" err="1" smtClean="0"/>
              <a:t>zij</a:t>
            </a:r>
            <a:r>
              <a:rPr lang="en-US" sz="1600" dirty="0" smtClean="0"/>
              <a:t> as value for the attribute j.</a:t>
            </a:r>
          </a:p>
          <a:p>
            <a:endParaRPr lang="en-US" sz="1600" dirty="0" smtClean="0"/>
          </a:p>
          <a:p>
            <a:r>
              <a:rPr lang="en-US" sz="1600" dirty="0" smtClean="0"/>
              <a:t>This is represented by the function </a:t>
            </a:r>
            <a:r>
              <a:rPr lang="el-GR" sz="1600" b="1" dirty="0" smtClean="0"/>
              <a:t>φ</a:t>
            </a:r>
            <a:r>
              <a:rPr lang="en-US" sz="1600" b="1" dirty="0" err="1" smtClean="0"/>
              <a:t>i</a:t>
            </a:r>
            <a:r>
              <a:rPr lang="en-US" sz="1600" b="1" dirty="0" smtClean="0"/>
              <a:t>(</a:t>
            </a:r>
            <a:r>
              <a:rPr lang="en-US" sz="1600" b="1" dirty="0" err="1" smtClean="0"/>
              <a:t>zij</a:t>
            </a:r>
            <a:r>
              <a:rPr lang="en-US" sz="1600" b="1" dirty="0" smtClean="0"/>
              <a:t>). </a:t>
            </a:r>
          </a:p>
          <a:p>
            <a:pPr>
              <a:buNone/>
            </a:pPr>
            <a:r>
              <a:rPr lang="en-US" sz="1600" dirty="0" smtClean="0"/>
              <a:t>     Maps a given categorical value ,which contains every object in the partition </a:t>
            </a:r>
            <a:r>
              <a:rPr lang="en-US" sz="1600" dirty="0" err="1" smtClean="0"/>
              <a:t>ci</a:t>
            </a:r>
            <a:r>
              <a:rPr lang="en-US" sz="1600" dirty="0" smtClean="0"/>
              <a:t> ∈ C.</a:t>
            </a:r>
          </a:p>
          <a:p>
            <a:pPr>
              <a:buNone/>
            </a:pPr>
            <a:r>
              <a:rPr lang="en-US" sz="1600" dirty="0" smtClean="0"/>
              <a:t>     For example   φ</a:t>
            </a:r>
            <a:r>
              <a:rPr lang="en-US" sz="1600" baseline="-25000" dirty="0" smtClean="0"/>
              <a:t>1</a:t>
            </a:r>
            <a:r>
              <a:rPr lang="en-US" sz="1600" dirty="0" smtClean="0"/>
              <a:t>(s) = {x</a:t>
            </a:r>
            <a:r>
              <a:rPr lang="en-US" sz="1600" baseline="-25000" dirty="0" smtClean="0"/>
              <a:t>1</a:t>
            </a:r>
            <a:r>
              <a:rPr lang="en-US" sz="1600" dirty="0" smtClean="0"/>
              <a:t>,x</a:t>
            </a:r>
            <a:r>
              <a:rPr lang="en-US" sz="1600" baseline="-25000" dirty="0" smtClean="0"/>
              <a:t>2</a:t>
            </a:r>
            <a:r>
              <a:rPr lang="en-US" sz="1600" dirty="0" smtClean="0"/>
              <a:t>,x</a:t>
            </a:r>
            <a:r>
              <a:rPr lang="en-US" sz="1600" baseline="-25000" dirty="0" smtClean="0"/>
              <a:t>3</a:t>
            </a:r>
            <a:r>
              <a:rPr lang="en-US" sz="1600" dirty="0" smtClean="0"/>
              <a:t>}</a:t>
            </a:r>
          </a:p>
          <a:p>
            <a:pPr>
              <a:buNone/>
            </a:pPr>
            <a:r>
              <a:rPr lang="en-US" sz="1600" b="1" dirty="0" smtClean="0"/>
              <a:t>     </a:t>
            </a:r>
            <a:r>
              <a:rPr lang="en-US" sz="1600" dirty="0" smtClean="0"/>
              <a:t>The set of objects that have the value </a:t>
            </a:r>
            <a:r>
              <a:rPr lang="en-US" sz="1600" b="1" dirty="0" smtClean="0"/>
              <a:t>s</a:t>
            </a:r>
            <a:r>
              <a:rPr lang="en-US" sz="1600" dirty="0" smtClean="0"/>
              <a:t> (for the attribute a</a:t>
            </a:r>
            <a:r>
              <a:rPr lang="en-US" sz="1600" baseline="-25000" dirty="0" smtClean="0"/>
              <a:t>5</a:t>
            </a:r>
            <a:r>
              <a:rPr lang="en-US" sz="1600" dirty="0" smtClean="0"/>
              <a:t>).</a:t>
            </a:r>
          </a:p>
          <a:p>
            <a:pPr>
              <a:buNone/>
            </a:pPr>
            <a:endParaRPr lang="en-US" sz="2000" b="1" dirty="0" smtClean="0"/>
          </a:p>
          <a:p>
            <a:endParaRPr lang="en-US" sz="2000" b="1" dirty="0" smtClean="0"/>
          </a:p>
          <a:p>
            <a:pPr>
              <a:buNone/>
            </a:pPr>
            <a:endParaRPr lang="en-US" dirty="0" smtClean="0"/>
          </a:p>
        </p:txBody>
      </p:sp>
      <p:graphicFrame>
        <p:nvGraphicFramePr>
          <p:cNvPr id="9" name="Table 8"/>
          <p:cNvGraphicFramePr>
            <a:graphicFrameLocks noGrp="1"/>
          </p:cNvGraphicFramePr>
          <p:nvPr/>
        </p:nvGraphicFramePr>
        <p:xfrm>
          <a:off x="1524000" y="1397000"/>
          <a:ext cx="6096000" cy="2032001"/>
        </p:xfrm>
        <a:graphic>
          <a:graphicData uri="http://schemas.openxmlformats.org/drawingml/2006/table">
            <a:tbl>
              <a:tblPr firstRow="1" bandRow="1">
                <a:tableStyleId>{073A0DAA-6AF3-43AB-8588-CEC1D06C72B9}</a:tableStyleId>
              </a:tblPr>
              <a:tblGrid>
                <a:gridCol w="1016000"/>
                <a:gridCol w="1016000"/>
                <a:gridCol w="1016000"/>
                <a:gridCol w="1016000"/>
                <a:gridCol w="1016000"/>
                <a:gridCol w="1016000"/>
              </a:tblGrid>
              <a:tr h="612517">
                <a:tc>
                  <a:txBody>
                    <a:bodyPr/>
                    <a:lstStyle/>
                    <a:p>
                      <a:r>
                        <a:rPr lang="en-US" sz="1600" dirty="0" smtClean="0">
                          <a:solidFill>
                            <a:schemeClr val="tx1"/>
                          </a:solidFill>
                        </a:rPr>
                        <a:t>Data</a:t>
                      </a:r>
                      <a:r>
                        <a:rPr lang="en-US" sz="1600" baseline="0" dirty="0" smtClean="0">
                          <a:solidFill>
                            <a:schemeClr val="tx1"/>
                          </a:solidFill>
                        </a:rPr>
                        <a:t> object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A1</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A2</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A3</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A4</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A5</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871">
                <a:tc>
                  <a:txBody>
                    <a:bodyPr/>
                    <a:lstStyle/>
                    <a:p>
                      <a:r>
                        <a:rPr lang="en-US" sz="1600" b="1" dirty="0" smtClean="0">
                          <a:solidFill>
                            <a:schemeClr val="tx1"/>
                          </a:solidFill>
                        </a:rPr>
                        <a:t>X1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q</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871">
                <a:tc>
                  <a:txBody>
                    <a:bodyPr/>
                    <a:lstStyle/>
                    <a:p>
                      <a:r>
                        <a:rPr lang="en-US" sz="1600" b="1" dirty="0" smtClean="0">
                          <a:solidFill>
                            <a:schemeClr val="tx1"/>
                          </a:solidFill>
                        </a:rPr>
                        <a:t>X2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b</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871">
                <a:tc>
                  <a:txBody>
                    <a:bodyPr/>
                    <a:lstStyle/>
                    <a:p>
                      <a:r>
                        <a:rPr lang="en-US" sz="1600" b="1" dirty="0" smtClean="0">
                          <a:solidFill>
                            <a:schemeClr val="tx1"/>
                          </a:solidFill>
                        </a:rPr>
                        <a:t>X3</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c</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q</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871">
                <a:tc>
                  <a:txBody>
                    <a:bodyPr/>
                    <a:lstStyle/>
                    <a:p>
                      <a:r>
                        <a:rPr lang="en-US" sz="1600" b="1" dirty="0" smtClean="0">
                          <a:solidFill>
                            <a:schemeClr val="tx1"/>
                          </a:solidFill>
                        </a:rPr>
                        <a:t>X4</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o</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685800"/>
            <a:ext cx="8229600" cy="5638800"/>
          </a:xfrm>
        </p:spPr>
        <p:txBody>
          <a:bodyPr>
            <a:normAutofit/>
          </a:bodyPr>
          <a:lstStyle/>
          <a:p>
            <a:pPr>
              <a:buNone/>
            </a:pPr>
            <a:endParaRPr lang="en-US" dirty="0" smtClean="0"/>
          </a:p>
          <a:p>
            <a:pPr algn="ctr">
              <a:buNone/>
            </a:pPr>
            <a:r>
              <a:rPr lang="en-US" sz="2800" b="1" dirty="0" smtClean="0">
                <a:latin typeface="Cambria Math"/>
                <a:ea typeface="Cambria Math"/>
              </a:rPr>
              <a:t>      </a:t>
            </a:r>
          </a:p>
          <a:p>
            <a:pPr algn="ctr">
              <a:buNone/>
            </a:pPr>
            <a:endParaRPr lang="en-US" sz="2800" b="1" dirty="0" smtClean="0">
              <a:latin typeface="Cambria Math"/>
              <a:ea typeface="Cambria Math"/>
            </a:endParaRPr>
          </a:p>
          <a:p>
            <a:pPr algn="ctr">
              <a:buNone/>
            </a:pPr>
            <a:r>
              <a:rPr lang="en-US" sz="3500" b="1" dirty="0" smtClean="0">
                <a:latin typeface="Cambria Math"/>
                <a:ea typeface="Cambria Math"/>
              </a:rPr>
              <a:t> 𝞧</a:t>
            </a:r>
            <a:r>
              <a:rPr lang="en-US" sz="3500" b="1" dirty="0" smtClean="0"/>
              <a:t>(a</a:t>
            </a:r>
            <a:r>
              <a:rPr lang="en-US" sz="3500" b="1" baseline="-25000" dirty="0" smtClean="0"/>
              <a:t>h</a:t>
            </a:r>
            <a:r>
              <a:rPr lang="en-US" sz="3500" b="1" baseline="30000" dirty="0" smtClean="0"/>
              <a:t>(l)</a:t>
            </a:r>
            <a:r>
              <a:rPr lang="en-US" sz="3500" b="1" dirty="0" smtClean="0"/>
              <a:t>,</a:t>
            </a:r>
            <a:r>
              <a:rPr lang="en-US" sz="3500" b="1" dirty="0" err="1" smtClean="0"/>
              <a:t>a</a:t>
            </a:r>
            <a:r>
              <a:rPr lang="en-US" sz="3500" b="1" baseline="-25000" dirty="0" err="1" smtClean="0"/>
              <a:t>j</a:t>
            </a:r>
            <a:r>
              <a:rPr lang="en-US" sz="3500" b="1" baseline="30000" dirty="0" smtClean="0"/>
              <a:t>(p)</a:t>
            </a:r>
            <a:r>
              <a:rPr lang="en-US" sz="3500" b="1" dirty="0" smtClean="0"/>
              <a:t>)</a:t>
            </a:r>
          </a:p>
          <a:p>
            <a:pPr algn="ctr">
              <a:buNone/>
            </a:pPr>
            <a:endParaRPr lang="en-US" sz="2800" b="1" dirty="0" smtClean="0"/>
          </a:p>
          <a:p>
            <a:pPr>
              <a:buNone/>
            </a:pPr>
            <a:r>
              <a:rPr lang="en-US" dirty="0" smtClean="0">
                <a:latin typeface="+mj-lt"/>
              </a:rPr>
              <a:t>    </a:t>
            </a:r>
            <a:r>
              <a:rPr lang="en-US" sz="1700" dirty="0" smtClean="0">
                <a:latin typeface="+mj-lt"/>
              </a:rPr>
              <a:t>A function that maps two given categorical values </a:t>
            </a:r>
            <a:r>
              <a:rPr lang="en-US" sz="1700" b="1" dirty="0" smtClean="0">
                <a:latin typeface="+mj-lt"/>
              </a:rPr>
              <a:t>a</a:t>
            </a:r>
            <a:r>
              <a:rPr lang="en-US" sz="1700" b="1" baseline="-25000" dirty="0" smtClean="0">
                <a:latin typeface="+mj-lt"/>
              </a:rPr>
              <a:t>h</a:t>
            </a:r>
            <a:r>
              <a:rPr lang="en-US" sz="1700" b="1" baseline="30000" dirty="0" smtClean="0">
                <a:latin typeface="+mj-lt"/>
              </a:rPr>
              <a:t>(l)</a:t>
            </a:r>
            <a:r>
              <a:rPr lang="en-US" sz="1700" dirty="0" smtClean="0">
                <a:latin typeface="+mj-lt"/>
              </a:rPr>
              <a:t>∈ </a:t>
            </a:r>
            <a:r>
              <a:rPr lang="en-US" sz="1700" dirty="0" err="1" smtClean="0">
                <a:latin typeface="+mj-lt"/>
              </a:rPr>
              <a:t>dom</a:t>
            </a:r>
            <a:r>
              <a:rPr lang="en-US" sz="1700" dirty="0" smtClean="0">
                <a:latin typeface="+mj-lt"/>
              </a:rPr>
              <a:t>(</a:t>
            </a:r>
            <a:r>
              <a:rPr lang="en-US" sz="1700" b="1" dirty="0" smtClean="0">
                <a:latin typeface="+mj-lt"/>
              </a:rPr>
              <a:t>a</a:t>
            </a:r>
            <a:r>
              <a:rPr lang="en-US" sz="1700" b="1" baseline="-25000" dirty="0" smtClean="0">
                <a:latin typeface="+mj-lt"/>
              </a:rPr>
              <a:t>h</a:t>
            </a:r>
            <a:r>
              <a:rPr lang="en-US" sz="1700" dirty="0" smtClean="0">
                <a:latin typeface="+mj-lt"/>
              </a:rPr>
              <a:t>) and </a:t>
            </a:r>
            <a:r>
              <a:rPr lang="en-US" sz="1700" b="1" dirty="0" err="1" smtClean="0">
                <a:latin typeface="+mj-lt"/>
              </a:rPr>
              <a:t>a</a:t>
            </a:r>
            <a:r>
              <a:rPr lang="en-US" sz="1700" b="1" baseline="-25000" dirty="0" err="1" smtClean="0">
                <a:latin typeface="+mj-lt"/>
              </a:rPr>
              <a:t>j</a:t>
            </a:r>
            <a:r>
              <a:rPr lang="en-US" sz="1700" b="1" baseline="30000" dirty="0" smtClean="0">
                <a:latin typeface="+mj-lt"/>
              </a:rPr>
              <a:t>(p)</a:t>
            </a:r>
            <a:r>
              <a:rPr lang="en-US" sz="1700" dirty="0" smtClean="0">
                <a:latin typeface="+mj-lt"/>
              </a:rPr>
              <a:t>∈ </a:t>
            </a:r>
            <a:r>
              <a:rPr lang="en-US" sz="1700" dirty="0" err="1" smtClean="0">
                <a:latin typeface="+mj-lt"/>
              </a:rPr>
              <a:t>dom</a:t>
            </a:r>
            <a:r>
              <a:rPr lang="en-US" sz="1700" dirty="0" smtClean="0">
                <a:latin typeface="+mj-lt"/>
              </a:rPr>
              <a:t>(</a:t>
            </a:r>
            <a:r>
              <a:rPr lang="en-US" sz="1700" b="1" dirty="0" err="1" smtClean="0">
                <a:latin typeface="+mj-lt"/>
              </a:rPr>
              <a:t>a</a:t>
            </a:r>
            <a:r>
              <a:rPr lang="en-US" sz="1700" b="1" baseline="-25000" dirty="0" err="1" smtClean="0">
                <a:latin typeface="+mj-lt"/>
              </a:rPr>
              <a:t>j</a:t>
            </a:r>
            <a:r>
              <a:rPr lang="en-US" sz="1700" dirty="0" smtClean="0">
                <a:latin typeface="+mj-lt"/>
              </a:rPr>
              <a:t>) to the number of objects, in </a:t>
            </a:r>
            <a:r>
              <a:rPr lang="en-US" sz="1700" dirty="0" err="1" smtClean="0">
                <a:latin typeface="+mj-lt"/>
              </a:rPr>
              <a:t>ci</a:t>
            </a:r>
            <a:r>
              <a:rPr lang="en-US" sz="1700" dirty="0" smtClean="0">
                <a:latin typeface="+mj-lt"/>
              </a:rPr>
              <a:t> ∈ C</a:t>
            </a:r>
          </a:p>
          <a:p>
            <a:pPr>
              <a:buNone/>
            </a:pPr>
            <a:r>
              <a:rPr lang="en-US" sz="1700" dirty="0" smtClean="0">
                <a:latin typeface="+mj-lt"/>
              </a:rPr>
              <a:t>     For example :  </a:t>
            </a:r>
            <a:r>
              <a:rPr lang="el-GR" sz="1700" dirty="0" smtClean="0">
                <a:latin typeface="+mj-lt"/>
              </a:rPr>
              <a:t>ψ1(</a:t>
            </a:r>
            <a:r>
              <a:rPr lang="en-US" sz="1700" dirty="0" err="1" smtClean="0">
                <a:latin typeface="+mj-lt"/>
              </a:rPr>
              <a:t>s,q</a:t>
            </a:r>
            <a:r>
              <a:rPr lang="en-US" sz="1700" dirty="0" smtClean="0">
                <a:latin typeface="+mj-lt"/>
              </a:rPr>
              <a:t>)=|{x1,x3}| =2 . </a:t>
            </a:r>
          </a:p>
          <a:p>
            <a:pPr>
              <a:buNone/>
            </a:pPr>
            <a:endParaRPr lang="en-US" dirty="0" smtClean="0"/>
          </a:p>
          <a:p>
            <a:pPr algn="ctr">
              <a:buNone/>
            </a:pPr>
            <a:r>
              <a:rPr lang="en-US" sz="3500" b="1" dirty="0" smtClean="0"/>
              <a:t>α(a</a:t>
            </a:r>
            <a:r>
              <a:rPr lang="en-US" sz="3500" b="1" baseline="-25000" dirty="0" smtClean="0"/>
              <a:t>h</a:t>
            </a:r>
            <a:r>
              <a:rPr lang="en-US" sz="3500" b="1" baseline="30000" dirty="0" smtClean="0"/>
              <a:t>(l)</a:t>
            </a:r>
            <a:r>
              <a:rPr lang="en-US" sz="3500" b="1" dirty="0" smtClean="0"/>
              <a:t>,</a:t>
            </a:r>
            <a:r>
              <a:rPr lang="en-US" sz="3500" b="1" dirty="0" err="1" smtClean="0"/>
              <a:t>a</a:t>
            </a:r>
            <a:r>
              <a:rPr lang="en-US" sz="3500" b="1" baseline="-25000" dirty="0" err="1" smtClean="0"/>
              <a:t>j</a:t>
            </a:r>
            <a:r>
              <a:rPr lang="en-US" sz="3500" b="1" dirty="0" smtClean="0"/>
              <a:t>)</a:t>
            </a:r>
            <a:r>
              <a:rPr lang="en-US" sz="3500" b="1" baseline="-25000" dirty="0" smtClean="0"/>
              <a:t> </a:t>
            </a:r>
            <a:r>
              <a:rPr lang="en-US" sz="3500" b="1" baseline="30000" dirty="0" smtClean="0"/>
              <a:t> </a:t>
            </a:r>
          </a:p>
          <a:p>
            <a:pPr>
              <a:buNone/>
            </a:pPr>
            <a:r>
              <a:rPr lang="en-US" dirty="0" smtClean="0">
                <a:latin typeface="+mj-lt"/>
              </a:rPr>
              <a:t>    </a:t>
            </a:r>
            <a:r>
              <a:rPr lang="en-US" sz="1600" dirty="0" smtClean="0">
                <a:latin typeface="+mj-lt"/>
              </a:rPr>
              <a:t>Maps a given categorical value  and a given attribute  </a:t>
            </a:r>
          </a:p>
          <a:p>
            <a:pPr>
              <a:buNone/>
            </a:pPr>
            <a:r>
              <a:rPr lang="en-US" sz="1600" dirty="0" smtClean="0">
                <a:latin typeface="+mj-lt"/>
              </a:rPr>
              <a:t>       For example :   </a:t>
            </a:r>
            <a:r>
              <a:rPr lang="el-GR" sz="1600" dirty="0" smtClean="0">
                <a:latin typeface="+mj-lt"/>
              </a:rPr>
              <a:t>α1(</a:t>
            </a:r>
            <a:r>
              <a:rPr lang="en-US" sz="1600" dirty="0" smtClean="0">
                <a:latin typeface="+mj-lt"/>
              </a:rPr>
              <a:t>s,a1)={</a:t>
            </a:r>
            <a:r>
              <a:rPr lang="en-US" sz="1600" dirty="0" err="1" smtClean="0">
                <a:latin typeface="+mj-lt"/>
              </a:rPr>
              <a:t>a,b,c</a:t>
            </a:r>
            <a:r>
              <a:rPr lang="en-US" sz="1600" dirty="0" smtClean="0">
                <a:latin typeface="+mj-lt"/>
              </a:rPr>
              <a:t>}</a:t>
            </a:r>
          </a:p>
          <a:p>
            <a:pPr>
              <a:buNone/>
            </a:pPr>
            <a:endParaRPr lang="en-US" dirty="0" smtClean="0"/>
          </a:p>
          <a:p>
            <a:pPr>
              <a:buNone/>
            </a:pP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pPr lvl="0"/>
            <a:r>
              <a:rPr lang="en-US" sz="2700" dirty="0" smtClean="0">
                <a:solidFill>
                  <a:schemeClr val="tx1"/>
                </a:solidFill>
              </a:rPr>
              <a:t/>
            </a:r>
            <a:br>
              <a:rPr lang="en-US" sz="2700" dirty="0" smtClean="0">
                <a:solidFill>
                  <a:schemeClr val="tx1"/>
                </a:solidFill>
              </a:rPr>
            </a:br>
            <a:r>
              <a:rPr lang="en-US" sz="2700" dirty="0" smtClean="0">
                <a:solidFill>
                  <a:schemeClr val="tx1"/>
                </a:solidFill>
              </a:rPr>
              <a:t/>
            </a:r>
            <a:br>
              <a:rPr lang="en-US" sz="2700" dirty="0" smtClean="0">
                <a:solidFill>
                  <a:schemeClr val="tx1"/>
                </a:solidFill>
              </a:rPr>
            </a:br>
            <a:r>
              <a:rPr lang="en-US" sz="2700" dirty="0" smtClean="0">
                <a:solidFill>
                  <a:schemeClr val="tx1"/>
                </a:solidFill>
              </a:rPr>
              <a:t/>
            </a:r>
            <a:br>
              <a:rPr lang="en-US" sz="2700" dirty="0" smtClean="0">
                <a:solidFill>
                  <a:schemeClr val="tx1"/>
                </a:solidFill>
              </a:rPr>
            </a:br>
            <a:r>
              <a:rPr lang="en-US" sz="2700" dirty="0" smtClean="0">
                <a:solidFill>
                  <a:schemeClr val="tx1"/>
                </a:solidFill>
              </a:rPr>
              <a:t/>
            </a:r>
            <a:br>
              <a:rPr lang="en-US" sz="2700" dirty="0" smtClean="0">
                <a:solidFill>
                  <a:schemeClr val="tx1"/>
                </a:solidFill>
              </a:rPr>
            </a:br>
            <a:r>
              <a:rPr lang="en-US" sz="2700" dirty="0" smtClean="0">
                <a:solidFill>
                  <a:schemeClr val="tx1"/>
                </a:solidFill>
              </a:rPr>
              <a:t/>
            </a:r>
            <a:br>
              <a:rPr lang="en-US" sz="2700" dirty="0" smtClean="0">
                <a:solidFill>
                  <a:schemeClr val="tx1"/>
                </a:solidFill>
              </a:rPr>
            </a:br>
            <a:r>
              <a:rPr lang="en-US" sz="2700" dirty="0" smtClean="0">
                <a:solidFill>
                  <a:schemeClr val="tx1"/>
                </a:solidFill>
              </a:rPr>
              <a:t/>
            </a:r>
            <a:br>
              <a:rPr lang="en-US" sz="2700"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2700" b="1" dirty="0" smtClean="0">
                <a:solidFill>
                  <a:schemeClr val="tx1"/>
                </a:solidFill>
              </a:rPr>
              <a:t>We can measure the entropy of any attribute </a:t>
            </a:r>
            <a:r>
              <a:rPr lang="en-US" sz="2700" b="1" dirty="0" err="1" smtClean="0">
                <a:solidFill>
                  <a:schemeClr val="tx1"/>
                </a:solidFill>
              </a:rPr>
              <a:t>a</a:t>
            </a:r>
            <a:r>
              <a:rPr lang="en-US" sz="2700" b="1" baseline="-25000" dirty="0" err="1" smtClean="0">
                <a:solidFill>
                  <a:schemeClr val="tx1"/>
                </a:solidFill>
              </a:rPr>
              <a:t>i</a:t>
            </a:r>
            <a:r>
              <a:rPr lang="en-US" sz="2700" b="1" dirty="0" smtClean="0">
                <a:solidFill>
                  <a:schemeClr val="tx1"/>
                </a:solidFill>
              </a:rPr>
              <a:t>, considering the set induced by </a:t>
            </a:r>
            <a:r>
              <a:rPr lang="en-US" sz="2700" b="1" dirty="0" err="1" smtClean="0">
                <a:solidFill>
                  <a:schemeClr val="tx1"/>
                </a:solidFill>
              </a:rPr>
              <a:t>φ</a:t>
            </a:r>
            <a:r>
              <a:rPr lang="en-US" sz="2700" b="1" baseline="-25000" dirty="0" err="1" smtClean="0">
                <a:solidFill>
                  <a:schemeClr val="tx1"/>
                </a:solidFill>
              </a:rPr>
              <a:t>i</a:t>
            </a:r>
            <a:r>
              <a:rPr lang="en-US" sz="2700" b="1" dirty="0" smtClean="0">
                <a:solidFill>
                  <a:schemeClr val="tx1"/>
                </a:solidFill>
              </a:rPr>
              <a:t>(</a:t>
            </a:r>
            <a:r>
              <a:rPr lang="en-US" sz="2700" b="1" dirty="0" err="1" smtClean="0">
                <a:solidFill>
                  <a:schemeClr val="tx1"/>
                </a:solidFill>
              </a:rPr>
              <a:t>z</a:t>
            </a:r>
            <a:r>
              <a:rPr lang="en-US" sz="2700" b="1" baseline="-25000" dirty="0" err="1" smtClean="0">
                <a:solidFill>
                  <a:schemeClr val="tx1"/>
                </a:solidFill>
              </a:rPr>
              <a:t>ij</a:t>
            </a:r>
            <a:r>
              <a:rPr lang="en-US" sz="2700" b="1" dirty="0" smtClean="0">
                <a:solidFill>
                  <a:schemeClr val="tx1"/>
                </a:solidFill>
              </a:rPr>
              <a:t>).</a:t>
            </a:r>
            <a:br>
              <a:rPr lang="en-US" sz="2700" b="1" dirty="0" smtClean="0">
                <a:solidFill>
                  <a:schemeClr val="tx1"/>
                </a:solidFill>
              </a:rPr>
            </a:br>
            <a:r>
              <a:rPr lang="en-US" sz="2700" b="1" dirty="0" smtClean="0">
                <a:solidFill>
                  <a:schemeClr val="tx1"/>
                </a:solidFill>
              </a:rPr>
              <a:t>This is measured through a function </a:t>
            </a:r>
            <a:r>
              <a:rPr lang="en-US" sz="2700" b="1" dirty="0" err="1" smtClean="0">
                <a:solidFill>
                  <a:schemeClr val="tx1"/>
                </a:solidFill>
              </a:rPr>
              <a:t>E</a:t>
            </a:r>
            <a:r>
              <a:rPr lang="en-US" sz="2700" b="1" baseline="-25000" dirty="0" err="1" smtClean="0">
                <a:solidFill>
                  <a:schemeClr val="tx1"/>
                </a:solidFill>
              </a:rPr>
              <a:t>i</a:t>
            </a:r>
            <a:r>
              <a:rPr lang="en-US" sz="2700" b="1" dirty="0" smtClean="0">
                <a:solidFill>
                  <a:schemeClr val="tx1"/>
                </a:solidFill>
              </a:rPr>
              <a:t>(</a:t>
            </a:r>
            <a:r>
              <a:rPr lang="en-US" sz="2700" b="1" dirty="0" err="1" smtClean="0">
                <a:solidFill>
                  <a:schemeClr val="tx1"/>
                </a:solidFill>
              </a:rPr>
              <a:t>z</a:t>
            </a:r>
            <a:r>
              <a:rPr lang="en-US" sz="2700" b="1" baseline="-25000" dirty="0" err="1" smtClean="0">
                <a:solidFill>
                  <a:schemeClr val="tx1"/>
                </a:solidFill>
              </a:rPr>
              <a:t>ij</a:t>
            </a:r>
            <a:r>
              <a:rPr lang="en-US" sz="2700" b="1" dirty="0" err="1" smtClean="0">
                <a:solidFill>
                  <a:schemeClr val="tx1"/>
                </a:solidFill>
              </a:rPr>
              <a:t>,a</a:t>
            </a:r>
            <a:r>
              <a:rPr lang="en-US" sz="2700" b="1" baseline="-25000" dirty="0" err="1" smtClean="0">
                <a:solidFill>
                  <a:schemeClr val="tx1"/>
                </a:solidFill>
              </a:rPr>
              <a:t>i</a:t>
            </a:r>
            <a:r>
              <a:rPr lang="en-US" sz="2700" b="1" dirty="0" smtClean="0">
                <a:solidFill>
                  <a:schemeClr val="tx1"/>
                </a:solidFill>
              </a:rPr>
              <a:t>).</a:t>
            </a:r>
            <a:endParaRPr lang="en-US" sz="2200" b="1" dirty="0">
              <a:solidFill>
                <a:schemeClr val="tx1"/>
              </a:solidFill>
            </a:endParaRPr>
          </a:p>
        </p:txBody>
      </p:sp>
      <p:graphicFrame>
        <p:nvGraphicFramePr>
          <p:cNvPr id="4" name="Content Placeholder 3"/>
          <p:cNvGraphicFramePr>
            <a:graphicFrameLocks noGrp="1"/>
          </p:cNvGraphicFramePr>
          <p:nvPr>
            <p:ph idx="1"/>
          </p:nvPr>
        </p:nvGraphicFramePr>
        <p:xfrm>
          <a:off x="457200" y="2209799"/>
          <a:ext cx="7924800" cy="20574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066800"/>
              </a:tblGrid>
              <a:tr h="411480">
                <a:tc>
                  <a:txBody>
                    <a:bodyPr/>
                    <a:lstStyle/>
                    <a:p>
                      <a:r>
                        <a:rPr lang="en-US" sz="1600" b="1" dirty="0" smtClean="0">
                          <a:solidFill>
                            <a:schemeClr val="tx1"/>
                          </a:solidFill>
                        </a:rPr>
                        <a:t>Data</a:t>
                      </a:r>
                      <a:r>
                        <a:rPr lang="en-US" sz="1600" b="1" baseline="0" dirty="0" smtClean="0">
                          <a:solidFill>
                            <a:schemeClr val="tx1"/>
                          </a:solidFill>
                        </a:rPr>
                        <a:t> object</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A1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A2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A3</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A4</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A5</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1480">
                <a:tc>
                  <a:txBody>
                    <a:bodyPr/>
                    <a:lstStyle/>
                    <a:p>
                      <a:r>
                        <a:rPr lang="en-US" sz="1600" b="1" dirty="0" smtClean="0">
                          <a:solidFill>
                            <a:schemeClr val="tx1"/>
                          </a:solidFill>
                        </a:rPr>
                        <a:t>X1</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q</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1480">
                <a:tc>
                  <a:txBody>
                    <a:bodyPr/>
                    <a:lstStyle/>
                    <a:p>
                      <a:r>
                        <a:rPr lang="en-US" sz="1600" b="1" dirty="0" smtClean="0">
                          <a:solidFill>
                            <a:schemeClr val="tx1"/>
                          </a:solidFill>
                        </a:rPr>
                        <a:t>X2</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b</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1480">
                <a:tc>
                  <a:txBody>
                    <a:bodyPr/>
                    <a:lstStyle/>
                    <a:p>
                      <a:r>
                        <a:rPr lang="en-US" sz="1600" b="1" dirty="0" smtClean="0">
                          <a:solidFill>
                            <a:schemeClr val="tx1"/>
                          </a:solidFill>
                        </a:rPr>
                        <a:t>X3</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c</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q</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1480">
                <a:tc>
                  <a:txBody>
                    <a:bodyPr/>
                    <a:lstStyle/>
                    <a:p>
                      <a:r>
                        <a:rPr lang="en-US" sz="1600" b="1" dirty="0" smtClean="0">
                          <a:solidFill>
                            <a:schemeClr val="tx1"/>
                          </a:solidFill>
                        </a:rPr>
                        <a:t>X4</a:t>
                      </a:r>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o</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Rectangle 8"/>
          <p:cNvSpPr/>
          <p:nvPr/>
        </p:nvSpPr>
        <p:spPr>
          <a:xfrm>
            <a:off x="533400" y="4495800"/>
            <a:ext cx="8305800" cy="2062103"/>
          </a:xfrm>
          <a:prstGeom prst="rect">
            <a:avLst/>
          </a:prstGeom>
        </p:spPr>
        <p:txBody>
          <a:bodyPr wrap="square">
            <a:spAutoFit/>
          </a:bodyPr>
          <a:lstStyle/>
          <a:p>
            <a:r>
              <a:rPr lang="en-US" sz="1600" dirty="0" smtClean="0"/>
              <a:t>For example-</a:t>
            </a:r>
          </a:p>
          <a:p>
            <a:r>
              <a:rPr lang="en-US" sz="1600" dirty="0" smtClean="0"/>
              <a:t> </a:t>
            </a:r>
          </a:p>
          <a:p>
            <a:r>
              <a:rPr lang="en-US" sz="1600" dirty="0" smtClean="0"/>
              <a:t>                        </a:t>
            </a:r>
          </a:p>
          <a:p>
            <a:endParaRPr lang="en-US" sz="1600" dirty="0" smtClean="0">
              <a:latin typeface="+mj-lt"/>
            </a:endParaRPr>
          </a:p>
          <a:p>
            <a:endParaRPr lang="en-US" sz="1600" dirty="0" smtClean="0">
              <a:latin typeface="+mj-lt"/>
            </a:endParaRPr>
          </a:p>
          <a:p>
            <a:r>
              <a:rPr lang="el-GR" sz="1600" dirty="0" smtClean="0">
                <a:latin typeface="+mj-lt"/>
              </a:rPr>
              <a:t>ε1(</a:t>
            </a:r>
            <a:r>
              <a:rPr lang="en-US" sz="1600" dirty="0" smtClean="0">
                <a:latin typeface="+mj-lt"/>
              </a:rPr>
              <a:t>s,a1)= −𝟏/𝟑𝒍𝒐𝒈𝟏/𝟑+𝟏/𝟑𝒍𝒐𝒈𝟏/𝟑+𝟏/𝟑𝒍𝒐𝒈𝟏/𝟑=𝟏.𝟏𝟎</a:t>
            </a:r>
          </a:p>
          <a:p>
            <a:endParaRPr lang="en-US" sz="1600" dirty="0" smtClean="0">
              <a:latin typeface="+mj-lt"/>
            </a:endParaRPr>
          </a:p>
          <a:p>
            <a:r>
              <a:rPr lang="el-GR" sz="1600" dirty="0" smtClean="0">
                <a:latin typeface="+mj-lt"/>
              </a:rPr>
              <a:t>ε1(</a:t>
            </a:r>
            <a:r>
              <a:rPr lang="en-US" sz="1600" dirty="0" smtClean="0">
                <a:latin typeface="+mj-lt"/>
              </a:rPr>
              <a:t>s,a3)= −𝟑/𝟑𝒍𝒐𝒈𝟑/𝟑=𝟎</a:t>
            </a:r>
            <a:endParaRPr lang="en-US" sz="1600" dirty="0">
              <a:latin typeface="+mj-lt"/>
            </a:endParaRPr>
          </a:p>
        </p:txBody>
      </p:sp>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4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600200" y="4800600"/>
            <a:ext cx="3467100" cy="885825"/>
          </a:xfrm>
          <a:prstGeom prst="rect">
            <a:avLst/>
          </a:prstGeom>
          <a:noFill/>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2"/>
            <a:ext cx="8001000" cy="5601533"/>
          </a:xfrm>
          <a:prstGeom prst="rect">
            <a:avLst/>
          </a:prstGeom>
        </p:spPr>
        <p:txBody>
          <a:bodyPr wrap="square">
            <a:spAutoFit/>
          </a:bodyPr>
          <a:lstStyle/>
          <a:p>
            <a:endParaRPr lang="en-US" sz="1600" dirty="0" smtClean="0"/>
          </a:p>
          <a:p>
            <a:pPr algn="ctr"/>
            <a:endParaRPr lang="en-US" sz="2400" b="1" dirty="0" smtClean="0">
              <a:solidFill>
                <a:schemeClr val="tx1">
                  <a:lumMod val="95000"/>
                  <a:lumOff val="5000"/>
                </a:schemeClr>
              </a:solidFill>
              <a:latin typeface="+mj-lt"/>
            </a:endParaRPr>
          </a:p>
          <a:p>
            <a:pPr algn="ctr"/>
            <a:r>
              <a:rPr lang="en-US" sz="2400" b="1" dirty="0" smtClean="0">
                <a:solidFill>
                  <a:schemeClr val="tx1">
                    <a:lumMod val="95000"/>
                    <a:lumOff val="5000"/>
                  </a:schemeClr>
                </a:solidFill>
                <a:latin typeface="+mj-lt"/>
              </a:rPr>
              <a:t>CATEGORICAL DATA</a:t>
            </a:r>
          </a:p>
          <a:p>
            <a:pPr algn="ctr"/>
            <a:endParaRPr lang="en-US" sz="2400" b="1" dirty="0" smtClean="0">
              <a:solidFill>
                <a:schemeClr val="tx1">
                  <a:lumMod val="95000"/>
                  <a:lumOff val="5000"/>
                </a:schemeClr>
              </a:solidFill>
            </a:endParaRPr>
          </a:p>
          <a:p>
            <a:pPr algn="ctr"/>
            <a:endParaRPr lang="en-US" sz="2400" b="1" dirty="0" smtClean="0">
              <a:solidFill>
                <a:schemeClr val="tx1">
                  <a:lumMod val="95000"/>
                  <a:lumOff val="5000"/>
                </a:schemeClr>
              </a:solidFill>
            </a:endParaRPr>
          </a:p>
          <a:p>
            <a:pPr algn="ctr"/>
            <a:endParaRPr lang="en-US" sz="2400" b="1" dirty="0" smtClean="0">
              <a:solidFill>
                <a:schemeClr val="tx1">
                  <a:lumMod val="95000"/>
                  <a:lumOff val="5000"/>
                </a:schemeClr>
              </a:solidFill>
            </a:endParaRPr>
          </a:p>
          <a:p>
            <a:pPr algn="ctr"/>
            <a:endParaRPr lang="en-US" sz="2400" b="1" dirty="0" smtClean="0">
              <a:solidFill>
                <a:schemeClr val="tx1">
                  <a:lumMod val="95000"/>
                  <a:lumOff val="5000"/>
                </a:schemeClr>
              </a:solidFill>
            </a:endParaRPr>
          </a:p>
          <a:p>
            <a:pPr marL="285750" indent="-285750">
              <a:buFont typeface="Wingdings" pitchFamily="2" charset="2"/>
              <a:buChar char="§"/>
            </a:pPr>
            <a:r>
              <a:rPr lang="en-US" sz="1600" dirty="0" smtClean="0"/>
              <a:t>Categorical data is the statistical data type consisting of categorical variables or of data that has been converted into that </a:t>
            </a:r>
            <a:r>
              <a:rPr lang="en-US" sz="1600" dirty="0" smtClean="0"/>
              <a:t>form for </a:t>
            </a:r>
            <a:r>
              <a:rPr lang="en-US" sz="1600" dirty="0" smtClean="0"/>
              <a:t>example as grouped data.</a:t>
            </a:r>
          </a:p>
          <a:p>
            <a:pPr marL="285750" indent="-285750">
              <a:buFont typeface="Wingdings" pitchFamily="2" charset="2"/>
              <a:buChar char="§"/>
            </a:pPr>
            <a:endParaRPr lang="en-US" sz="1600" dirty="0" smtClean="0"/>
          </a:p>
          <a:p>
            <a:pPr marL="285750" indent="-285750">
              <a:buFont typeface="Wingdings" pitchFamily="2" charset="2"/>
              <a:buChar char="§"/>
            </a:pPr>
            <a:endParaRPr lang="en-US" sz="1600" dirty="0" smtClean="0"/>
          </a:p>
          <a:p>
            <a:pPr marL="285750" indent="-285750">
              <a:buFont typeface="Wingdings" pitchFamily="2" charset="2"/>
              <a:buChar char="§"/>
            </a:pPr>
            <a:r>
              <a:rPr lang="en-US" sz="1600" dirty="0" smtClean="0"/>
              <a:t>Categorical variables represent types of data which may be divided into groups. Examples of categorical variables are race, sex, age group, and educational level, it is often more informative to categorize such variables into a relatively small number of groups.</a:t>
            </a:r>
          </a:p>
          <a:p>
            <a:r>
              <a:rPr lang="en-US" sz="1600" dirty="0" smtClean="0"/>
              <a:t>	</a:t>
            </a:r>
            <a:r>
              <a:rPr lang="en-US" dirty="0" smtClean="0"/>
              <a:t>	</a:t>
            </a:r>
            <a:r>
              <a:rPr lang="en-US" sz="1600" dirty="0" smtClean="0"/>
              <a:t>	</a:t>
            </a:r>
          </a:p>
          <a:p>
            <a:endParaRPr lang="en-US" sz="1600" dirty="0" smtClean="0"/>
          </a:p>
          <a:p>
            <a:endParaRPr lang="en-US" dirty="0" smtClean="0"/>
          </a:p>
          <a:p>
            <a:endParaRPr lang="en-US" dirty="0"/>
          </a:p>
        </p:txBody>
      </p:sp>
    </p:spTree>
    <p:extLst>
      <p:ext uri="{BB962C8B-B14F-4D97-AF65-F5344CB8AC3E}">
        <p14:creationId xmlns:p14="http://schemas.microsoft.com/office/powerpoint/2010/main" xmlns="" val="220891104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noAutofit/>
          </a:bodyPr>
          <a:lstStyle/>
          <a:p>
            <a:r>
              <a:rPr lang="en-US" sz="2800" dirty="0" smtClean="0">
                <a:solidFill>
                  <a:schemeClr val="tx1"/>
                </a:solidFill>
              </a:rPr>
              <a:t>The average of the uncertainty that is projected to a  given attribute  </a:t>
            </a:r>
            <a:r>
              <a:rPr lang="en-US" sz="2800" b="1" dirty="0" smtClean="0">
                <a:solidFill>
                  <a:schemeClr val="tx1"/>
                </a:solidFill>
              </a:rPr>
              <a:t>a</a:t>
            </a:r>
            <a:r>
              <a:rPr lang="en-US" sz="2800" b="1" baseline="-25000" dirty="0" smtClean="0">
                <a:solidFill>
                  <a:schemeClr val="tx1"/>
                </a:solidFill>
              </a:rPr>
              <a:t>h</a:t>
            </a:r>
            <a:r>
              <a:rPr lang="en-US" sz="2800" dirty="0" smtClean="0">
                <a:solidFill>
                  <a:schemeClr val="tx1"/>
                </a:solidFill>
              </a:rPr>
              <a:t>, considering the modes of all attributes, in a partition </a:t>
            </a:r>
            <a:r>
              <a:rPr lang="en-US" sz="2800" u="sng" dirty="0" err="1" smtClean="0">
                <a:solidFill>
                  <a:schemeClr val="tx1"/>
                </a:solidFill>
              </a:rPr>
              <a:t>ci</a:t>
            </a:r>
            <a:r>
              <a:rPr lang="en-US" sz="2800" dirty="0" smtClean="0">
                <a:solidFill>
                  <a:schemeClr val="tx1"/>
                </a:solidFill>
              </a:rPr>
              <a:t>.</a:t>
            </a:r>
            <a:endParaRPr lang="en-US" sz="2800" dirty="0">
              <a:solidFill>
                <a:schemeClr val="tx1"/>
              </a:solidFill>
            </a:endParaRPr>
          </a:p>
        </p:txBody>
      </p:sp>
      <p:sp>
        <p:nvSpPr>
          <p:cNvPr id="3" name="Content Placeholder 2"/>
          <p:cNvSpPr>
            <a:spLocks noGrp="1"/>
          </p:cNvSpPr>
          <p:nvPr>
            <p:ph idx="1"/>
          </p:nvPr>
        </p:nvSpPr>
        <p:spPr>
          <a:xfrm>
            <a:off x="457200" y="2057400"/>
            <a:ext cx="8229600" cy="4267200"/>
          </a:xfrm>
        </p:spPr>
        <p:txBody>
          <a:bodyPr>
            <a:normAutofit fontScale="85000" lnSpcReduction="20000"/>
          </a:bodyPr>
          <a:lstStyle/>
          <a:p>
            <a:pPr>
              <a:buNone/>
            </a:pPr>
            <a:endParaRPr lang="en-US" dirty="0" smtClean="0"/>
          </a:p>
          <a:p>
            <a:r>
              <a:rPr lang="en-US" sz="2100" dirty="0" smtClean="0">
                <a:latin typeface="+mj-lt"/>
              </a:rPr>
              <a:t>This is measured through a function:</a:t>
            </a:r>
          </a:p>
          <a:p>
            <a:pPr algn="ctr">
              <a:buNone/>
            </a:pPr>
            <a:r>
              <a:rPr lang="en-US" dirty="0" smtClean="0">
                <a:latin typeface="+mj-lt"/>
              </a:rPr>
              <a:t>   </a:t>
            </a:r>
          </a:p>
          <a:p>
            <a:pPr algn="ctr">
              <a:buNone/>
            </a:pPr>
            <a:endParaRPr lang="en-US" dirty="0" smtClean="0">
              <a:latin typeface="+mj-lt"/>
            </a:endParaRPr>
          </a:p>
          <a:p>
            <a:pPr algn="ctr">
              <a:buNone/>
            </a:pPr>
            <a:r>
              <a:rPr lang="en-US" sz="4200" dirty="0" smtClean="0">
                <a:latin typeface="+mj-lt"/>
              </a:rPr>
              <a:t>  </a:t>
            </a:r>
            <a:r>
              <a:rPr lang="en-US" sz="2100" dirty="0" smtClean="0">
                <a:latin typeface="+mj-lt"/>
              </a:rPr>
              <a:t>where |A| is the number of attributes</a:t>
            </a:r>
          </a:p>
          <a:p>
            <a:pPr>
              <a:buNone/>
            </a:pPr>
            <a:endParaRPr lang="en-US" b="1" dirty="0" smtClean="0">
              <a:latin typeface="+mj-lt"/>
            </a:endParaRPr>
          </a:p>
          <a:p>
            <a:pPr>
              <a:buNone/>
            </a:pPr>
            <a:r>
              <a:rPr lang="en-US" b="1" dirty="0" smtClean="0">
                <a:latin typeface="+mj-lt"/>
              </a:rPr>
              <a:t>FOR EXAMPLE:</a:t>
            </a:r>
          </a:p>
          <a:p>
            <a:pPr>
              <a:buNone/>
            </a:pPr>
            <a:r>
              <a:rPr lang="en-US" sz="1900" dirty="0" smtClean="0">
                <a:latin typeface="+mj-lt"/>
              </a:rPr>
              <a:t>E</a:t>
            </a:r>
            <a:r>
              <a:rPr lang="el-GR" sz="1900" dirty="0" smtClean="0">
                <a:latin typeface="+mj-lt"/>
              </a:rPr>
              <a:t>1(</a:t>
            </a:r>
            <a:r>
              <a:rPr lang="en-US" sz="1900" dirty="0" smtClean="0">
                <a:latin typeface="+mj-lt"/>
              </a:rPr>
              <a:t>d,a5) = 0</a:t>
            </a:r>
          </a:p>
          <a:p>
            <a:pPr>
              <a:buNone/>
            </a:pPr>
            <a:r>
              <a:rPr lang="en-US" sz="1900" dirty="0" smtClean="0">
                <a:latin typeface="+mj-lt"/>
              </a:rPr>
              <a:t>E</a:t>
            </a:r>
            <a:r>
              <a:rPr lang="el-GR" sz="1900" dirty="0" smtClean="0">
                <a:latin typeface="+mj-lt"/>
              </a:rPr>
              <a:t>1(</a:t>
            </a:r>
            <a:r>
              <a:rPr lang="en-US" sz="1900" dirty="0" smtClean="0">
                <a:latin typeface="+mj-lt"/>
              </a:rPr>
              <a:t>k,a5) = 0.56</a:t>
            </a:r>
          </a:p>
          <a:p>
            <a:pPr>
              <a:buNone/>
            </a:pPr>
            <a:r>
              <a:rPr lang="en-US" sz="1900" dirty="0" smtClean="0">
                <a:latin typeface="+mj-lt"/>
              </a:rPr>
              <a:t>E</a:t>
            </a:r>
            <a:r>
              <a:rPr lang="el-GR" sz="1900" dirty="0" smtClean="0">
                <a:latin typeface="+mj-lt"/>
              </a:rPr>
              <a:t>1(</a:t>
            </a:r>
            <a:r>
              <a:rPr lang="en-US" sz="1900" dirty="0" smtClean="0">
                <a:latin typeface="+mj-lt"/>
              </a:rPr>
              <a:t>n,a5) = 0                                                      </a:t>
            </a:r>
            <a:r>
              <a:rPr lang="en-US" sz="1900" b="1" dirty="0" smtClean="0">
                <a:latin typeface="+mj-lt"/>
              </a:rPr>
              <a:t>E1(a5)= [0+0.56+0+0.69+0]/5= 0.25</a:t>
            </a:r>
            <a:endParaRPr lang="en-US" sz="1900" dirty="0" smtClean="0">
              <a:latin typeface="+mj-lt"/>
            </a:endParaRPr>
          </a:p>
          <a:p>
            <a:pPr>
              <a:buNone/>
            </a:pPr>
            <a:r>
              <a:rPr lang="en-US" sz="1900" dirty="0" smtClean="0">
                <a:latin typeface="+mj-lt"/>
              </a:rPr>
              <a:t>E</a:t>
            </a:r>
            <a:r>
              <a:rPr lang="el-GR" sz="1900" dirty="0" smtClean="0">
                <a:latin typeface="+mj-lt"/>
              </a:rPr>
              <a:t>1(</a:t>
            </a:r>
            <a:r>
              <a:rPr lang="en-US" sz="1900" dirty="0" smtClean="0">
                <a:latin typeface="+mj-lt"/>
              </a:rPr>
              <a:t>r,a5) = 0.69</a:t>
            </a:r>
          </a:p>
          <a:p>
            <a:pPr>
              <a:buNone/>
            </a:pPr>
            <a:r>
              <a:rPr lang="en-US" sz="1900" dirty="0" smtClean="0">
                <a:latin typeface="+mj-lt"/>
              </a:rPr>
              <a:t>E</a:t>
            </a:r>
            <a:r>
              <a:rPr lang="el-GR" sz="1900" dirty="0" smtClean="0">
                <a:latin typeface="+mj-lt"/>
              </a:rPr>
              <a:t>1(</a:t>
            </a:r>
            <a:r>
              <a:rPr lang="en-US" sz="1900" dirty="0" smtClean="0">
                <a:latin typeface="+mj-lt"/>
              </a:rPr>
              <a:t>s,a5) = 0 </a:t>
            </a:r>
            <a:br>
              <a:rPr lang="en-US" sz="1900" dirty="0" smtClean="0">
                <a:latin typeface="+mj-lt"/>
              </a:rPr>
            </a:br>
            <a:r>
              <a:rPr lang="en-US" sz="1900" dirty="0" smtClean="0">
                <a:latin typeface="+mj-lt"/>
              </a:rPr>
              <a:t> </a:t>
            </a:r>
          </a:p>
          <a:p>
            <a:pPr algn="ctr">
              <a:buNone/>
            </a:pPr>
            <a:endParaRPr lang="en-US" dirty="0"/>
          </a:p>
        </p:txBody>
      </p:sp>
      <p:sp>
        <p:nvSpPr>
          <p:cNvPr id="4" name="Right Arrow 3"/>
          <p:cNvSpPr/>
          <p:nvPr/>
        </p:nvSpPr>
        <p:spPr>
          <a:xfrm>
            <a:off x="2819400" y="5029200"/>
            <a:ext cx="762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5" name="Rectangle 3"/>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9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8" name="Rectangle 6"/>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0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01" name="Rectangle 9"/>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0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202"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62200" y="2743200"/>
            <a:ext cx="2724150" cy="581025"/>
          </a:xfrm>
          <a:prstGeom prst="rect">
            <a:avLst/>
          </a:prstGeom>
          <a:noFill/>
        </p:spPr>
      </p:pic>
      <p:sp>
        <p:nvSpPr>
          <p:cNvPr id="8204" name="Rectangle 12"/>
          <p:cNvSpPr>
            <a:spLocks noChangeArrowheads="1"/>
          </p:cNvSpPr>
          <p:nvPr/>
        </p:nvSpPr>
        <p:spPr bwMode="auto">
          <a:xfrm>
            <a:off x="0" y="10382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solidFill>
                  <a:schemeClr val="tx1"/>
                </a:solidFill>
              </a:rPr>
              <a:t>ENTROPY-BASED RELEVANCE INDEX (ERI)</a:t>
            </a:r>
            <a:r>
              <a:rPr lang="en-US" sz="2400" b="1" dirty="0" smtClean="0"/>
              <a:t/>
            </a:r>
            <a:br>
              <a:rPr lang="en-US" sz="2400" b="1" dirty="0" smtClean="0"/>
            </a:br>
            <a:endParaRPr lang="en-US" sz="2400" dirty="0"/>
          </a:p>
        </p:txBody>
      </p:sp>
      <p:sp>
        <p:nvSpPr>
          <p:cNvPr id="3" name="Content Placeholder 2"/>
          <p:cNvSpPr>
            <a:spLocks noGrp="1"/>
          </p:cNvSpPr>
          <p:nvPr>
            <p:ph idx="1"/>
          </p:nvPr>
        </p:nvSpPr>
        <p:spPr/>
        <p:txBody>
          <a:bodyPr/>
          <a:lstStyle/>
          <a:p>
            <a:endParaRPr lang="en-US" dirty="0" smtClean="0"/>
          </a:p>
          <a:p>
            <a:r>
              <a:rPr lang="en-US" sz="1800" dirty="0" smtClean="0">
                <a:latin typeface="+mj-lt"/>
              </a:rPr>
              <a:t>It is inversely proportional to the </a:t>
            </a:r>
            <a:r>
              <a:rPr lang="en-US" sz="1800" b="1" dirty="0" smtClean="0">
                <a:latin typeface="+mj-lt"/>
              </a:rPr>
              <a:t>E𝒊(ah), </a:t>
            </a:r>
            <a:r>
              <a:rPr lang="en-US" sz="1800" dirty="0" smtClean="0">
                <a:latin typeface="+mj-lt"/>
              </a:rPr>
              <a:t>i.e., the average of the uncertainty that is projected to a given attribute ah, considering the modes of all attributes, in a partition </a:t>
            </a:r>
            <a:r>
              <a:rPr lang="en-US" sz="1800" b="1" dirty="0" err="1" smtClean="0">
                <a:latin typeface="+mj-lt"/>
              </a:rPr>
              <a:t>ci</a:t>
            </a:r>
            <a:r>
              <a:rPr lang="en-US" sz="1800" dirty="0" smtClean="0">
                <a:latin typeface="+mj-lt"/>
              </a:rPr>
              <a:t>.</a:t>
            </a:r>
          </a:p>
          <a:p>
            <a:pPr>
              <a:buNone/>
            </a:pPr>
            <a:r>
              <a:rPr lang="en-US" dirty="0" smtClean="0"/>
              <a:t>      </a:t>
            </a:r>
          </a:p>
          <a:p>
            <a:pPr>
              <a:buNone/>
            </a:pPr>
            <a:r>
              <a:rPr lang="en-US" dirty="0" smtClean="0"/>
              <a:t>                       </a:t>
            </a:r>
            <a:r>
              <a:rPr lang="en-US" dirty="0" err="1" smtClean="0"/>
              <a:t>ERI</a:t>
            </a:r>
            <a:r>
              <a:rPr lang="en-US" baseline="-25000" dirty="0" err="1" smtClean="0"/>
              <a:t>i</a:t>
            </a:r>
            <a:r>
              <a:rPr lang="en-US" dirty="0" smtClean="0"/>
              <a:t>(a</a:t>
            </a:r>
            <a:r>
              <a:rPr lang="en-US" baseline="-25000" dirty="0" smtClean="0"/>
              <a:t>h</a:t>
            </a:r>
            <a:r>
              <a:rPr lang="en-US" dirty="0" smtClean="0"/>
              <a:t>)=</a:t>
            </a:r>
            <a:endParaRPr lang="en-US" b="1"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962400" y="3581400"/>
            <a:ext cx="2247900" cy="952500"/>
          </a:xfrm>
          <a:prstGeom prst="rect">
            <a:avLst/>
          </a:prstGeom>
          <a:noFill/>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pPr algn="ctr"/>
            <a:r>
              <a:rPr lang="en-US" sz="2400" b="1" dirty="0" smtClean="0">
                <a:solidFill>
                  <a:schemeClr val="tx1"/>
                </a:solidFill>
              </a:rPr>
              <a:t>DISSIMILARITY FUNCTION</a:t>
            </a:r>
            <a:endParaRPr lang="en-US" sz="2400" b="1" dirty="0">
              <a:solidFill>
                <a:schemeClr val="tx1"/>
              </a:solidFill>
            </a:endParaRPr>
          </a:p>
        </p:txBody>
      </p:sp>
      <p:sp>
        <p:nvSpPr>
          <p:cNvPr id="3" name="Content Placeholder 2"/>
          <p:cNvSpPr>
            <a:spLocks noGrp="1"/>
          </p:cNvSpPr>
          <p:nvPr>
            <p:ph idx="1"/>
          </p:nvPr>
        </p:nvSpPr>
        <p:spPr/>
        <p:txBody>
          <a:bodyPr/>
          <a:lstStyle/>
          <a:p>
            <a:endParaRPr lang="en-US" sz="1800" dirty="0" smtClean="0">
              <a:latin typeface="+mj-lt"/>
            </a:endParaRPr>
          </a:p>
          <a:p>
            <a:endParaRPr lang="en-US" sz="1800" dirty="0" smtClean="0">
              <a:latin typeface="+mj-lt"/>
            </a:endParaRPr>
          </a:p>
          <a:p>
            <a:r>
              <a:rPr lang="en-US" sz="1800" dirty="0" smtClean="0">
                <a:latin typeface="+mj-lt"/>
              </a:rPr>
              <a:t>EBK-modes adopts a function d that computes the dissimilarity between an object </a:t>
            </a:r>
            <a:r>
              <a:rPr lang="en-US" sz="1800" b="1" dirty="0" smtClean="0"/>
              <a:t>x</a:t>
            </a:r>
            <a:r>
              <a:rPr lang="en-US" sz="1800" b="1" baseline="-25000" dirty="0" smtClean="0"/>
              <a:t>i</a:t>
            </a:r>
            <a:r>
              <a:rPr lang="en-US" sz="1800" dirty="0" smtClean="0">
                <a:latin typeface="+mj-lt"/>
              </a:rPr>
              <a:t> and a cluster mode </a:t>
            </a:r>
            <a:r>
              <a:rPr lang="en-US" sz="1800" b="1" dirty="0" err="1" smtClean="0"/>
              <a:t>z</a:t>
            </a:r>
            <a:r>
              <a:rPr lang="en-US" sz="1800" b="1" baseline="-25000" dirty="0" err="1" smtClean="0"/>
              <a:t>l</a:t>
            </a:r>
            <a:r>
              <a:rPr lang="en-US" sz="1800" dirty="0" smtClean="0">
                <a:latin typeface="+mj-lt"/>
              </a:rPr>
              <a:t>.</a:t>
            </a:r>
          </a:p>
          <a:p>
            <a:pPr>
              <a:buNone/>
            </a:pPr>
            <a:r>
              <a:rPr lang="en-US" sz="2000" dirty="0" smtClean="0">
                <a:latin typeface="+mj-lt"/>
              </a:rPr>
              <a:t>            </a:t>
            </a:r>
          </a:p>
          <a:p>
            <a:pPr>
              <a:buNone/>
            </a:pPr>
            <a:r>
              <a:rPr lang="en-US" sz="1800" b="1" dirty="0" smtClean="0">
                <a:latin typeface="+mj-lt"/>
              </a:rPr>
              <a:t>                      </a:t>
            </a:r>
          </a:p>
          <a:p>
            <a:pPr>
              <a:buNone/>
            </a:pPr>
            <a:endParaRPr lang="en-US" sz="1800" b="1" dirty="0" smtClean="0">
              <a:latin typeface="+mj-lt"/>
            </a:endParaRPr>
          </a:p>
          <a:p>
            <a:pPr>
              <a:buNone/>
            </a:pPr>
            <a:r>
              <a:rPr lang="en-US" sz="1800" b="1" dirty="0" smtClean="0">
                <a:latin typeface="+mj-lt"/>
              </a:rPr>
              <a:t>                                        𝑑(</a:t>
            </a:r>
            <a:r>
              <a:rPr lang="en-US" sz="1800" b="1" dirty="0" smtClean="0"/>
              <a:t>x</a:t>
            </a:r>
            <a:r>
              <a:rPr lang="en-US" sz="1800" b="1" baseline="-25000" dirty="0" smtClean="0"/>
              <a:t>i</a:t>
            </a:r>
            <a:r>
              <a:rPr lang="en-US" sz="1800" b="1" dirty="0" smtClean="0">
                <a:latin typeface="+mj-lt"/>
              </a:rPr>
              <a:t>,</a:t>
            </a:r>
            <a:r>
              <a:rPr lang="en-US" sz="1800" b="1" dirty="0" smtClean="0"/>
              <a:t> </a:t>
            </a:r>
            <a:r>
              <a:rPr lang="en-US" sz="1800" b="1" dirty="0" err="1" smtClean="0"/>
              <a:t>z</a:t>
            </a:r>
            <a:r>
              <a:rPr lang="en-US" sz="1800" b="1" baseline="-25000" dirty="0" err="1" smtClean="0"/>
              <a:t>l</a:t>
            </a:r>
            <a:r>
              <a:rPr lang="en-US" sz="1800" b="1" dirty="0" smtClean="0">
                <a:latin typeface="+mj-lt"/>
              </a:rPr>
              <a:t>)=           𝑎𝑗(</a:t>
            </a:r>
            <a:r>
              <a:rPr lang="en-US" sz="1800" b="1" dirty="0" smtClean="0"/>
              <a:t>x</a:t>
            </a:r>
            <a:r>
              <a:rPr lang="en-US" sz="1800" b="1" baseline="-25000" dirty="0" smtClean="0"/>
              <a:t>i</a:t>
            </a:r>
            <a:r>
              <a:rPr lang="en-US" sz="1800" b="1" dirty="0" smtClean="0"/>
              <a:t>, </a:t>
            </a:r>
            <a:r>
              <a:rPr lang="en-US" sz="1800" b="1" dirty="0" err="1" smtClean="0"/>
              <a:t>z</a:t>
            </a:r>
            <a:r>
              <a:rPr lang="en-US" sz="1800" b="1" baseline="-25000" dirty="0" err="1" smtClean="0"/>
              <a:t>l</a:t>
            </a:r>
            <a:r>
              <a:rPr lang="en-US" sz="1800" b="1" baseline="-25000" dirty="0" smtClean="0"/>
              <a:t> </a:t>
            </a:r>
            <a:r>
              <a:rPr lang="en-US" sz="1800" b="1" dirty="0" smtClean="0">
                <a:latin typeface="+mj-lt"/>
              </a:rPr>
              <a:t>)</a:t>
            </a:r>
          </a:p>
          <a:p>
            <a:pPr>
              <a:buNone/>
            </a:pPr>
            <a:r>
              <a:rPr lang="en-US" sz="1800" dirty="0" smtClean="0">
                <a:latin typeface="+mj-lt"/>
              </a:rPr>
              <a:t>    where</a:t>
            </a:r>
          </a:p>
          <a:p>
            <a:pPr>
              <a:buNone/>
            </a:pPr>
            <a:r>
              <a:rPr lang="en-US" sz="1800" dirty="0" smtClean="0">
                <a:latin typeface="+mj-lt"/>
              </a:rPr>
              <a:t>         </a:t>
            </a:r>
          </a:p>
          <a:p>
            <a:pPr>
              <a:buNone/>
            </a:pPr>
            <a:r>
              <a:rPr lang="en-US" sz="1800" b="1" dirty="0" smtClean="0">
                <a:latin typeface="+mj-lt"/>
              </a:rPr>
              <a:t>                       	  𝜃𝑎𝑗(</a:t>
            </a:r>
            <a:r>
              <a:rPr lang="en-US" sz="1800" b="1" dirty="0" smtClean="0"/>
              <a:t>x</a:t>
            </a:r>
            <a:r>
              <a:rPr lang="en-US" sz="1800" b="1" baseline="-25000" dirty="0" smtClean="0"/>
              <a:t>i</a:t>
            </a:r>
            <a:r>
              <a:rPr lang="en-US" sz="1800" b="1" dirty="0" smtClean="0"/>
              <a:t>, </a:t>
            </a:r>
            <a:r>
              <a:rPr lang="en-US" sz="1800" b="1" dirty="0" err="1" smtClean="0"/>
              <a:t>z</a:t>
            </a:r>
            <a:r>
              <a:rPr lang="en-US" sz="1800" b="1" baseline="-25000" dirty="0" err="1" smtClean="0"/>
              <a:t>l</a:t>
            </a:r>
            <a:r>
              <a:rPr lang="en-US" sz="1800" b="1" baseline="-25000" dirty="0" smtClean="0"/>
              <a:t> </a:t>
            </a:r>
            <a:r>
              <a:rPr lang="en-US" sz="1800" b="1" dirty="0" smtClean="0">
                <a:latin typeface="+mj-lt"/>
              </a:rPr>
              <a:t>)= 1                 , </a:t>
            </a:r>
            <a:r>
              <a:rPr lang="en-US" sz="1800" b="1" dirty="0" err="1" smtClean="0"/>
              <a:t>X</a:t>
            </a:r>
            <a:r>
              <a:rPr lang="en-US" sz="1800" b="1" baseline="-25000" dirty="0" err="1" smtClean="0"/>
              <a:t>ij</a:t>
            </a:r>
            <a:r>
              <a:rPr lang="en-US" sz="1800" b="1" baseline="-25000" dirty="0" smtClean="0"/>
              <a:t> </a:t>
            </a:r>
            <a:r>
              <a:rPr lang="en-US" sz="1800" b="1" dirty="0" smtClean="0">
                <a:latin typeface="+mj-lt"/>
              </a:rPr>
              <a:t>≠</a:t>
            </a:r>
            <a:r>
              <a:rPr lang="en-US" sz="1800" b="1" dirty="0" smtClean="0"/>
              <a:t> </a:t>
            </a:r>
            <a:r>
              <a:rPr lang="en-US" sz="1800" b="1" dirty="0" err="1" smtClean="0"/>
              <a:t>Z</a:t>
            </a:r>
            <a:r>
              <a:rPr lang="en-US" sz="1800" b="1" baseline="-25000" dirty="0" err="1" smtClean="0"/>
              <a:t>ij</a:t>
            </a:r>
            <a:endParaRPr lang="en-US" sz="1800" b="1" dirty="0" smtClean="0">
              <a:latin typeface="+mj-lt"/>
            </a:endParaRPr>
          </a:p>
          <a:p>
            <a:pPr>
              <a:buNone/>
            </a:pPr>
            <a:r>
              <a:rPr lang="en-US" sz="1800" b="1" dirty="0" smtClean="0">
                <a:latin typeface="+mj-lt"/>
              </a:rPr>
              <a:t>                                                          1−𝐸𝑅𝐼𝑎𝑗    , </a:t>
            </a:r>
            <a:r>
              <a:rPr lang="en-US" sz="1800" b="1" dirty="0" err="1" smtClean="0"/>
              <a:t>X</a:t>
            </a:r>
            <a:r>
              <a:rPr lang="en-US" sz="1800" b="1" baseline="-25000" dirty="0" err="1" smtClean="0"/>
              <a:t>ij</a:t>
            </a:r>
            <a:r>
              <a:rPr lang="en-US" sz="1800" b="1" baseline="-25000" dirty="0" smtClean="0"/>
              <a:t> </a:t>
            </a:r>
            <a:r>
              <a:rPr lang="en-US" sz="1800" b="1" dirty="0" smtClean="0">
                <a:latin typeface="+mj-lt"/>
              </a:rPr>
              <a:t>=</a:t>
            </a:r>
            <a:r>
              <a:rPr lang="en-US" sz="1800" b="1" dirty="0" smtClean="0"/>
              <a:t> </a:t>
            </a:r>
            <a:r>
              <a:rPr lang="en-US" sz="1800" b="1" dirty="0" err="1" smtClean="0"/>
              <a:t>Z</a:t>
            </a:r>
            <a:r>
              <a:rPr lang="en-US" sz="1800" b="1" baseline="-25000" dirty="0" err="1" smtClean="0"/>
              <a:t>ij</a:t>
            </a:r>
            <a:endParaRPr lang="en-US" sz="1800" b="1" dirty="0">
              <a:latin typeface="+mj-lt"/>
            </a:endParaRPr>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7" name="Rectangle 3"/>
          <p:cNvSpPr>
            <a:spLocks noChangeArrowheads="1"/>
          </p:cNvSpPr>
          <p:nvPr/>
        </p:nvSpPr>
        <p:spPr bwMode="auto">
          <a:xfrm>
            <a:off x="0" y="13239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5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50"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429000" y="3962400"/>
            <a:ext cx="514350" cy="866775"/>
          </a:xfrm>
          <a:prstGeom prst="rect">
            <a:avLst/>
          </a:prstGeom>
          <a:noFill/>
        </p:spPr>
      </p:pic>
      <p:sp>
        <p:nvSpPr>
          <p:cNvPr id="6152" name="Rectangle 8"/>
          <p:cNvSpPr>
            <a:spLocks noChangeArrowheads="1"/>
          </p:cNvSpPr>
          <p:nvPr/>
        </p:nvSpPr>
        <p:spPr bwMode="auto">
          <a:xfrm>
            <a:off x="0" y="13239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2400" b="1" dirty="0" smtClean="0">
                <a:solidFill>
                  <a:schemeClr val="tx1"/>
                </a:solidFill>
              </a:rPr>
              <a:t>ALGORITHM</a:t>
            </a:r>
            <a:endParaRPr lang="en-US" sz="2400" b="1" dirty="0">
              <a:solidFill>
                <a:schemeClr val="tx1"/>
              </a:solidFill>
            </a:endParaRPr>
          </a:p>
        </p:txBody>
      </p:sp>
      <p:sp>
        <p:nvSpPr>
          <p:cNvPr id="4" name="Content Placeholder 3"/>
          <p:cNvSpPr>
            <a:spLocks noGrp="1"/>
          </p:cNvSpPr>
          <p:nvPr>
            <p:ph idx="1"/>
          </p:nvPr>
        </p:nvSpPr>
        <p:spPr/>
        <p:txBody>
          <a:bodyPr>
            <a:normAutofit/>
          </a:bodyPr>
          <a:lstStyle/>
          <a:p>
            <a:r>
              <a:rPr lang="en-US" sz="1600" b="1" dirty="0" smtClean="0">
                <a:latin typeface="+mj-lt"/>
              </a:rPr>
              <a:t>INPUT</a:t>
            </a:r>
            <a:r>
              <a:rPr lang="en-US" sz="1600" dirty="0" smtClean="0">
                <a:latin typeface="+mj-lt"/>
              </a:rPr>
              <a:t>: We have a set of data objects and number of clusters.</a:t>
            </a:r>
          </a:p>
          <a:p>
            <a:r>
              <a:rPr lang="en-US" sz="1600" dirty="0" smtClean="0">
                <a:latin typeface="+mj-lt"/>
              </a:rPr>
              <a:t>Firstly we will randomly choose K distinct objects from given  set of  data objects and assign them to the </a:t>
            </a:r>
            <a:r>
              <a:rPr lang="en-US" sz="1600" dirty="0" err="1" smtClean="0">
                <a:latin typeface="+mj-lt"/>
              </a:rPr>
              <a:t>NewNodes</a:t>
            </a:r>
            <a:r>
              <a:rPr lang="en-US" sz="1600" dirty="0" smtClean="0">
                <a:latin typeface="+mj-lt"/>
              </a:rPr>
              <a:t>.</a:t>
            </a:r>
          </a:p>
          <a:p>
            <a:r>
              <a:rPr lang="en-US" sz="1600" dirty="0" smtClean="0">
                <a:latin typeface="+mj-lt"/>
              </a:rPr>
              <a:t>Till the point </a:t>
            </a:r>
            <a:r>
              <a:rPr lang="en-US" sz="1600" dirty="0" err="1" smtClean="0">
                <a:latin typeface="+mj-lt"/>
              </a:rPr>
              <a:t>OldNodes≠NewNodes</a:t>
            </a:r>
            <a:endParaRPr lang="en-US" sz="1600" dirty="0" smtClean="0">
              <a:latin typeface="+mj-lt"/>
            </a:endParaRPr>
          </a:p>
          <a:p>
            <a:pPr>
              <a:buNone/>
            </a:pPr>
            <a:r>
              <a:rPr lang="en-US" sz="1600" dirty="0" smtClean="0">
                <a:latin typeface="+mj-lt"/>
              </a:rPr>
              <a:t>       For Every data object and for every cluster we will  calculate:</a:t>
            </a:r>
          </a:p>
          <a:p>
            <a:pPr>
              <a:buNone/>
            </a:pPr>
            <a:r>
              <a:rPr lang="en-US" sz="1600" dirty="0" smtClean="0">
                <a:latin typeface="+mj-lt"/>
              </a:rPr>
              <a:t>       Dissimilarity between the </a:t>
            </a:r>
            <a:r>
              <a:rPr lang="en-US" sz="1600" dirty="0" err="1" smtClean="0">
                <a:latin typeface="+mj-lt"/>
              </a:rPr>
              <a:t>i-th</a:t>
            </a:r>
            <a:r>
              <a:rPr lang="en-US" sz="1600" dirty="0" smtClean="0">
                <a:latin typeface="+mj-lt"/>
              </a:rPr>
              <a:t> data object and the l-</a:t>
            </a:r>
            <a:r>
              <a:rPr lang="en-US" sz="1600" dirty="0" err="1" smtClean="0">
                <a:latin typeface="+mj-lt"/>
              </a:rPr>
              <a:t>th</a:t>
            </a:r>
            <a:r>
              <a:rPr lang="en-US" sz="1600" dirty="0" smtClean="0">
                <a:latin typeface="+mj-lt"/>
              </a:rPr>
              <a:t> mode and  classify the </a:t>
            </a:r>
            <a:r>
              <a:rPr lang="en-US" sz="1600" dirty="0" err="1" smtClean="0">
                <a:latin typeface="+mj-lt"/>
              </a:rPr>
              <a:t>i-th</a:t>
            </a:r>
            <a:r>
              <a:rPr lang="en-US" sz="1600" dirty="0" smtClean="0">
                <a:latin typeface="+mj-lt"/>
              </a:rPr>
              <a:t> data object    into the cluster whose mode is nearest to it.</a:t>
            </a:r>
          </a:p>
          <a:p>
            <a:pPr>
              <a:buNone/>
            </a:pPr>
            <a:r>
              <a:rPr lang="en-US" sz="1600" dirty="0" smtClean="0">
                <a:latin typeface="+mj-lt"/>
              </a:rPr>
              <a:t>	For every Cluster</a:t>
            </a:r>
          </a:p>
          <a:p>
            <a:r>
              <a:rPr lang="en-US" sz="1600" dirty="0" smtClean="0">
                <a:latin typeface="+mj-lt"/>
              </a:rPr>
              <a:t>Calculate  the mode  </a:t>
            </a:r>
            <a:r>
              <a:rPr lang="en-US" sz="1600" dirty="0" err="1" smtClean="0">
                <a:latin typeface="+mj-lt"/>
              </a:rPr>
              <a:t>Z</a:t>
            </a:r>
            <a:r>
              <a:rPr lang="en-US" sz="1600" baseline="-25000" dirty="0" err="1" smtClean="0">
                <a:latin typeface="+mj-lt"/>
              </a:rPr>
              <a:t>l</a:t>
            </a:r>
            <a:r>
              <a:rPr lang="en-US" sz="1600" baseline="-25000" dirty="0" smtClean="0">
                <a:latin typeface="+mj-lt"/>
              </a:rPr>
              <a:t>  </a:t>
            </a:r>
            <a:r>
              <a:rPr lang="en-US" sz="1600" dirty="0" smtClean="0">
                <a:latin typeface="+mj-lt"/>
              </a:rPr>
              <a:t>  of each cluster and assign to the </a:t>
            </a:r>
            <a:r>
              <a:rPr lang="en-US" sz="1600" dirty="0" err="1" smtClean="0">
                <a:latin typeface="+mj-lt"/>
              </a:rPr>
              <a:t>NewNodes</a:t>
            </a:r>
            <a:endParaRPr lang="en-US" sz="1600" dirty="0" smtClean="0">
              <a:latin typeface="+mj-lt"/>
            </a:endParaRPr>
          </a:p>
          <a:p>
            <a:pPr>
              <a:buNone/>
            </a:pPr>
            <a:r>
              <a:rPr lang="en-US" sz="1600" dirty="0" smtClean="0">
                <a:latin typeface="+mj-lt"/>
              </a:rPr>
              <a:t>      Calculate weight of each attribute a</a:t>
            </a:r>
            <a:r>
              <a:rPr lang="en-US" sz="1600" baseline="-25000" dirty="0" smtClean="0">
                <a:latin typeface="+mj-lt"/>
              </a:rPr>
              <a:t>h</a:t>
            </a:r>
            <a:r>
              <a:rPr lang="en-US" sz="1600" baseline="-25000" dirty="0" smtClean="0">
                <a:latin typeface="+mj-lt"/>
                <a:ea typeface="Cambria Math"/>
              </a:rPr>
              <a:t> </a:t>
            </a:r>
            <a:r>
              <a:rPr lang="en-US" sz="1600" dirty="0" smtClean="0">
                <a:latin typeface="+mj-lt"/>
                <a:ea typeface="Cambria Math"/>
              </a:rPr>
              <a:t>   ∈ A   of the l-</a:t>
            </a:r>
            <a:r>
              <a:rPr lang="en-US" sz="1600" dirty="0" err="1" smtClean="0">
                <a:latin typeface="+mj-lt"/>
                <a:ea typeface="Cambria Math"/>
              </a:rPr>
              <a:t>th</a:t>
            </a:r>
            <a:r>
              <a:rPr lang="en-US" sz="1600" dirty="0" smtClean="0">
                <a:latin typeface="+mj-lt"/>
                <a:ea typeface="Cambria Math"/>
              </a:rPr>
              <a:t> Cluster using ERI(</a:t>
            </a:r>
            <a:r>
              <a:rPr lang="en-US" sz="1600" dirty="0" smtClean="0">
                <a:latin typeface="+mj-lt"/>
              </a:rPr>
              <a:t>a</a:t>
            </a:r>
            <a:r>
              <a:rPr lang="en-US" sz="1600" baseline="-25000" dirty="0" smtClean="0">
                <a:latin typeface="+mj-lt"/>
              </a:rPr>
              <a:t>h</a:t>
            </a:r>
            <a:r>
              <a:rPr lang="en-US" sz="1600" baseline="-25000" dirty="0" smtClean="0">
                <a:latin typeface="+mj-lt"/>
                <a:ea typeface="Cambria Math"/>
              </a:rPr>
              <a:t> </a:t>
            </a:r>
            <a:r>
              <a:rPr lang="en-US" sz="1600" dirty="0" smtClean="0">
                <a:latin typeface="+mj-lt"/>
                <a:ea typeface="Cambria Math"/>
              </a:rPr>
              <a:t>).</a:t>
            </a:r>
          </a:p>
          <a:p>
            <a:pPr>
              <a:buNone/>
            </a:pPr>
            <a:endParaRPr lang="en-US" sz="1600" baseline="-25000" dirty="0" smtClean="0">
              <a:latin typeface="+mj-lt"/>
              <a:ea typeface="Cambria Math"/>
            </a:endParaRPr>
          </a:p>
          <a:p>
            <a:r>
              <a:rPr lang="en-US" sz="1600" b="1" dirty="0" smtClean="0">
                <a:latin typeface="+mj-lt"/>
              </a:rPr>
              <a:t>OUTPUT</a:t>
            </a:r>
            <a:r>
              <a:rPr lang="en-US" sz="1600" dirty="0" smtClean="0">
                <a:latin typeface="+mj-lt"/>
              </a:rPr>
              <a:t>: All the data objects are partitioned  into k Clusters.</a:t>
            </a:r>
          </a:p>
          <a:p>
            <a:pPr>
              <a:buNone/>
            </a:pPr>
            <a:endParaRPr lang="en-US" sz="1800" baseline="-25000" dirty="0" smtClean="0">
              <a:latin typeface="+mj-lt"/>
              <a:ea typeface="Cambria Math"/>
            </a:endParaRPr>
          </a:p>
          <a:p>
            <a:pPr>
              <a:buNone/>
            </a:pPr>
            <a:r>
              <a:rPr lang="en-US" sz="1800" baseline="-25000" dirty="0" smtClean="0">
                <a:latin typeface="+mj-lt"/>
                <a:ea typeface="Cambria Math"/>
              </a:rPr>
              <a:t>                                                                                      </a:t>
            </a:r>
          </a:p>
          <a:p>
            <a:pPr>
              <a:buNone/>
            </a:pPr>
            <a:endParaRPr lang="en-US" sz="1600" baseline="-25000" dirty="0" smtClean="0">
              <a:latin typeface="Cambria Math"/>
              <a:ea typeface="Cambria Math"/>
            </a:endParaRPr>
          </a:p>
          <a:p>
            <a:pPr>
              <a:buNone/>
            </a:pPr>
            <a:endParaRPr lang="en-US" sz="1600" baseline="-25000" dirty="0" smtClean="0">
              <a:latin typeface="Cambria Math"/>
              <a:ea typeface="Cambria Math"/>
            </a:endParaRPr>
          </a:p>
          <a:p>
            <a:pPr>
              <a:buNone/>
            </a:pPr>
            <a:endParaRPr lang="en-US" sz="1600" baseline="-25000" dirty="0" smtClean="0">
              <a:latin typeface="Cambria Math"/>
              <a:ea typeface="Cambria Math"/>
            </a:endParaRPr>
          </a:p>
          <a:p>
            <a:pPr>
              <a:buNone/>
            </a:pPr>
            <a:endParaRPr lang="en-US" sz="1600" baseline="-25000" dirty="0" smtClean="0">
              <a:latin typeface="Cambria Math"/>
              <a:ea typeface="Cambria Math"/>
            </a:endParaRPr>
          </a:p>
          <a:p>
            <a:pPr>
              <a:buNone/>
            </a:pPr>
            <a:endParaRPr lang="en-US" sz="1600" baseline="-25000" dirty="0" smtClean="0">
              <a:latin typeface="Cambria Math"/>
              <a:ea typeface="Cambria Math"/>
            </a:endParaRPr>
          </a:p>
          <a:p>
            <a:pPr>
              <a:buNone/>
            </a:pPr>
            <a:endParaRPr lang="en-US" sz="1600" dirty="0" smtClean="0"/>
          </a:p>
          <a:p>
            <a:pPr>
              <a:buNone/>
            </a:pPr>
            <a:endParaRPr lang="en-US" sz="1600" dirty="0" smtClean="0"/>
          </a:p>
          <a:p>
            <a:pPr>
              <a:buNone/>
            </a:pPr>
            <a:endParaRPr lang="en-US" sz="1600" dirty="0" smtClean="0"/>
          </a:p>
          <a:p>
            <a:pPr>
              <a:buNone/>
            </a:pPr>
            <a:endParaRPr lang="en-US" sz="1600"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a:bodyPr>
          <a:lstStyle/>
          <a:p>
            <a:pPr algn="ctr"/>
            <a:r>
              <a:rPr lang="en-US" sz="2400" b="1" dirty="0" smtClean="0">
                <a:solidFill>
                  <a:schemeClr val="tx1"/>
                </a:solidFill>
              </a:rPr>
              <a:t>CODE</a:t>
            </a:r>
            <a:endParaRPr lang="en-US" sz="2400" b="1" dirty="0">
              <a:solidFill>
                <a:schemeClr val="tx1"/>
              </a:solidFill>
            </a:endParaRPr>
          </a:p>
        </p:txBody>
      </p:sp>
      <p:pic>
        <p:nvPicPr>
          <p:cNvPr id="5" name="Picture 2" descr="E:\ebkmode\Capture1.PNG"/>
          <p:cNvPicPr>
            <a:picLocks noGrp="1" noChangeAspect="1" noChangeArrowheads="1"/>
          </p:cNvPicPr>
          <p:nvPr>
            <p:ph idx="1"/>
          </p:nvPr>
        </p:nvPicPr>
        <p:blipFill>
          <a:blip r:embed="rId2"/>
          <a:srcRect/>
          <a:stretch>
            <a:fillRect/>
          </a:stretch>
        </p:blipFill>
        <p:spPr bwMode="auto">
          <a:xfrm>
            <a:off x="609600" y="1447801"/>
            <a:ext cx="7467600" cy="4876800"/>
          </a:xfrm>
          <a:prstGeom prst="rect">
            <a:avLst/>
          </a:prstGeom>
          <a:noFill/>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pPr algn="ctr"/>
            <a:r>
              <a:rPr lang="en-US" sz="2400" b="1" dirty="0" smtClean="0">
                <a:solidFill>
                  <a:schemeClr val="tx1">
                    <a:lumMod val="95000"/>
                    <a:lumOff val="5000"/>
                  </a:schemeClr>
                </a:solidFill>
              </a:rPr>
              <a:t>OUTPUT</a:t>
            </a:r>
            <a:endParaRPr lang="en-US" sz="2400" b="1" dirty="0">
              <a:solidFill>
                <a:schemeClr val="tx1">
                  <a:lumMod val="95000"/>
                  <a:lumOff val="5000"/>
                </a:schemeClr>
              </a:solidFill>
            </a:endParaRPr>
          </a:p>
        </p:txBody>
      </p:sp>
      <p:pic>
        <p:nvPicPr>
          <p:cNvPr id="1026" name="Picture 2" descr="E:\ebkmode\Capture (2).PNG"/>
          <p:cNvPicPr>
            <a:picLocks noGrp="1" noChangeAspect="1" noChangeArrowheads="1"/>
          </p:cNvPicPr>
          <p:nvPr>
            <p:ph idx="1"/>
          </p:nvPr>
        </p:nvPicPr>
        <p:blipFill>
          <a:blip r:embed="rId2"/>
          <a:srcRect/>
          <a:stretch>
            <a:fillRect/>
          </a:stretch>
        </p:blipFill>
        <p:spPr bwMode="auto">
          <a:xfrm>
            <a:off x="762000" y="1752600"/>
            <a:ext cx="7620000" cy="4191000"/>
          </a:xfrm>
          <a:prstGeom prst="rect">
            <a:avLst/>
          </a:prstGeom>
          <a:noFill/>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pPr algn="ctr"/>
            <a:r>
              <a:rPr lang="en-US" sz="2400" b="1" dirty="0" smtClean="0">
                <a:solidFill>
                  <a:schemeClr val="tx1"/>
                </a:solidFill>
              </a:rPr>
              <a:t>CONCLUSIONS OF EBK FOR CATEGORICAL DATA</a:t>
            </a:r>
            <a:endParaRPr lang="en-US" sz="2400" b="1" dirty="0">
              <a:solidFill>
                <a:schemeClr val="tx1"/>
              </a:solidFill>
            </a:endParaRPr>
          </a:p>
        </p:txBody>
      </p:sp>
      <p:sp>
        <p:nvSpPr>
          <p:cNvPr id="3" name="Content Placeholder 2"/>
          <p:cNvSpPr>
            <a:spLocks noGrp="1"/>
          </p:cNvSpPr>
          <p:nvPr>
            <p:ph idx="1"/>
          </p:nvPr>
        </p:nvSpPr>
        <p:spPr>
          <a:xfrm>
            <a:off x="457200" y="1524000"/>
            <a:ext cx="8229600" cy="4800600"/>
          </a:xfrm>
        </p:spPr>
        <p:txBody>
          <a:bodyPr>
            <a:normAutofit/>
          </a:bodyPr>
          <a:lstStyle/>
          <a:p>
            <a:pPr lvl="0"/>
            <a:endParaRPr lang="en-US" sz="1600" dirty="0" smtClean="0">
              <a:latin typeface="+mj-lt"/>
            </a:endParaRPr>
          </a:p>
          <a:p>
            <a:pPr lvl="0"/>
            <a:endParaRPr lang="en-US" sz="1600" dirty="0" smtClean="0">
              <a:latin typeface="+mj-lt"/>
            </a:endParaRPr>
          </a:p>
          <a:p>
            <a:pPr lvl="0"/>
            <a:r>
              <a:rPr lang="en-US" sz="1600" dirty="0" smtClean="0">
                <a:latin typeface="+mj-lt"/>
              </a:rPr>
              <a:t>We propose a </a:t>
            </a:r>
            <a:r>
              <a:rPr lang="en-US" sz="1600" b="1" dirty="0" smtClean="0">
                <a:latin typeface="+mj-lt"/>
              </a:rPr>
              <a:t>subspace clustering</a:t>
            </a:r>
            <a:r>
              <a:rPr lang="en-US" sz="1600" dirty="0" smtClean="0">
                <a:latin typeface="+mj-lt"/>
              </a:rPr>
              <a:t> algorithm for categorical data called </a:t>
            </a:r>
            <a:r>
              <a:rPr lang="en-US" sz="1600" b="1" dirty="0" smtClean="0">
                <a:latin typeface="+mj-lt"/>
              </a:rPr>
              <a:t>EBK-modes</a:t>
            </a:r>
            <a:r>
              <a:rPr lang="en-US" sz="1600" dirty="0" smtClean="0">
                <a:latin typeface="+mj-lt"/>
              </a:rPr>
              <a:t>.</a:t>
            </a:r>
          </a:p>
          <a:p>
            <a:pPr lvl="0">
              <a:buNone/>
            </a:pPr>
            <a:endParaRPr lang="en-US" sz="1600" dirty="0" smtClean="0">
              <a:latin typeface="+mj-lt"/>
            </a:endParaRPr>
          </a:p>
          <a:p>
            <a:pPr lvl="0"/>
            <a:r>
              <a:rPr lang="en-US" sz="1600" dirty="0" smtClean="0">
                <a:latin typeface="+mj-lt"/>
              </a:rPr>
              <a:t>It modifies the basic </a:t>
            </a:r>
            <a:r>
              <a:rPr lang="en-US" sz="1600" b="1" dirty="0" smtClean="0">
                <a:latin typeface="+mj-lt"/>
              </a:rPr>
              <a:t>k-modes</a:t>
            </a:r>
            <a:r>
              <a:rPr lang="en-US" sz="1600" dirty="0" smtClean="0">
                <a:latin typeface="+mj-lt"/>
              </a:rPr>
              <a:t> by considering the </a:t>
            </a:r>
            <a:r>
              <a:rPr lang="en-US" sz="1600" b="1" dirty="0" smtClean="0">
                <a:latin typeface="+mj-lt"/>
              </a:rPr>
              <a:t>entropy-based relevance index </a:t>
            </a:r>
            <a:r>
              <a:rPr lang="en-US" sz="1600" dirty="0" smtClean="0">
                <a:latin typeface="+mj-lt"/>
              </a:rPr>
              <a:t>(ERI) as a measure</a:t>
            </a:r>
            <a:r>
              <a:rPr lang="en-US" sz="1600" b="1" dirty="0" smtClean="0">
                <a:latin typeface="+mj-lt"/>
              </a:rPr>
              <a:t> </a:t>
            </a:r>
            <a:r>
              <a:rPr lang="en-US" sz="1600" dirty="0" smtClean="0">
                <a:latin typeface="+mj-lt"/>
              </a:rPr>
              <a:t>of the relevance of each attribute in each cluster.</a:t>
            </a:r>
          </a:p>
          <a:p>
            <a:pPr lvl="0">
              <a:buNone/>
            </a:pPr>
            <a:endParaRPr lang="en-US" sz="1600" dirty="0" smtClean="0">
              <a:latin typeface="+mj-lt"/>
            </a:endParaRPr>
          </a:p>
          <a:p>
            <a:pPr lvl="0"/>
            <a:r>
              <a:rPr lang="en-US" sz="1600" dirty="0" smtClean="0">
                <a:latin typeface="+mj-lt"/>
              </a:rPr>
              <a:t>The ERI of a given attribute is </a:t>
            </a:r>
            <a:r>
              <a:rPr lang="en-US" sz="1600" b="1" dirty="0" smtClean="0">
                <a:latin typeface="+mj-lt"/>
              </a:rPr>
              <a:t>inversely</a:t>
            </a:r>
            <a:r>
              <a:rPr lang="en-US" sz="1600" dirty="0" smtClean="0">
                <a:latin typeface="+mj-lt"/>
              </a:rPr>
              <a:t> </a:t>
            </a:r>
            <a:r>
              <a:rPr lang="en-US" sz="1600" b="1" dirty="0" smtClean="0">
                <a:latin typeface="+mj-lt"/>
              </a:rPr>
              <a:t>proportional </a:t>
            </a:r>
            <a:r>
              <a:rPr lang="en-US" sz="1600" dirty="0" smtClean="0">
                <a:latin typeface="+mj-lt"/>
              </a:rPr>
              <a:t>to the</a:t>
            </a:r>
            <a:r>
              <a:rPr lang="en-US" sz="1600" b="1" dirty="0" smtClean="0">
                <a:latin typeface="+mj-lt"/>
              </a:rPr>
              <a:t> average </a:t>
            </a:r>
            <a:r>
              <a:rPr lang="en-US" sz="1600" dirty="0" smtClean="0">
                <a:latin typeface="+mj-lt"/>
              </a:rPr>
              <a:t>of the</a:t>
            </a:r>
            <a:r>
              <a:rPr lang="en-US" sz="1600" b="1" dirty="0" smtClean="0">
                <a:latin typeface="+mj-lt"/>
              </a:rPr>
              <a:t> entropy </a:t>
            </a:r>
            <a:r>
              <a:rPr lang="en-US" sz="1600" dirty="0" smtClean="0">
                <a:latin typeface="+mj-lt"/>
              </a:rPr>
              <a:t>projected to this attribute for each attribute value of the mode of a cluster.</a:t>
            </a:r>
          </a:p>
          <a:p>
            <a:pPr lvl="0">
              <a:buNone/>
            </a:pPr>
            <a:endParaRPr lang="en-US" sz="1600" dirty="0" smtClean="0">
              <a:latin typeface="+mj-lt"/>
            </a:endParaRPr>
          </a:p>
          <a:p>
            <a:pPr lvl="0"/>
            <a:r>
              <a:rPr lang="en-US" sz="1600" dirty="0" smtClean="0">
                <a:latin typeface="+mj-lt"/>
              </a:rPr>
              <a:t>Our experiments have shown that the EBK-modes has a performance that is </a:t>
            </a:r>
            <a:r>
              <a:rPr lang="en-US" sz="1600" b="1" dirty="0" smtClean="0">
                <a:latin typeface="+mj-lt"/>
              </a:rPr>
              <a:t>comparable</a:t>
            </a:r>
            <a:r>
              <a:rPr lang="en-US" sz="1600" dirty="0" smtClean="0">
                <a:latin typeface="+mj-lt"/>
              </a:rPr>
              <a:t> to the performance of the </a:t>
            </a:r>
            <a:r>
              <a:rPr lang="en-US" sz="1600" b="1" dirty="0" smtClean="0">
                <a:latin typeface="+mj-lt"/>
              </a:rPr>
              <a:t>state-of-the-art</a:t>
            </a:r>
            <a:r>
              <a:rPr lang="en-US" sz="1600" dirty="0" smtClean="0">
                <a:latin typeface="+mj-lt"/>
              </a:rPr>
              <a:t> algorithms.</a:t>
            </a:r>
          </a:p>
          <a:p>
            <a:pPr lvl="0">
              <a:buNone/>
            </a:pPr>
            <a:endParaRPr lang="en-US" sz="1600" dirty="0" smtClean="0">
              <a:latin typeface="+mj-lt"/>
            </a:endParaRPr>
          </a:p>
          <a:p>
            <a:pPr>
              <a:buNone/>
            </a:pPr>
            <a:endParaRPr lang="en-US" sz="1600" dirty="0">
              <a:latin typeface="+mj-lt"/>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2400" b="1" dirty="0" smtClean="0">
                <a:solidFill>
                  <a:schemeClr val="tx1">
                    <a:lumMod val="95000"/>
                    <a:lumOff val="5000"/>
                  </a:schemeClr>
                </a:solidFill>
              </a:rPr>
              <a:t>PROPOSED WORK </a:t>
            </a:r>
            <a:endParaRPr lang="en-US" sz="2400" b="1" dirty="0">
              <a:solidFill>
                <a:schemeClr val="tx1">
                  <a:lumMod val="95000"/>
                  <a:lumOff val="5000"/>
                </a:schemeClr>
              </a:solidFill>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We will implement EBK for mixed data set.</a:t>
            </a:r>
          </a:p>
          <a:p>
            <a:pPr>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Mixed data – It is a type of data which has both numerical as well as categorical data like string.</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EBK[mixed data]=   EBK[numerical data]      +        EBK[categorical data]</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Example of mixed data:-</a:t>
            </a:r>
          </a:p>
          <a:p>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676400" y="4587240"/>
          <a:ext cx="6096000" cy="365760"/>
        </p:xfrm>
        <a:graphic>
          <a:graphicData uri="http://schemas.openxmlformats.org/drawingml/2006/table">
            <a:tbl>
              <a:tblPr firstRow="1" bandRow="1">
                <a:tableStyleId>{5C22544A-7EE6-4342-B048-85BDC9FD1C3A}</a:tableStyleId>
              </a:tblPr>
              <a:tblGrid>
                <a:gridCol w="1016000"/>
                <a:gridCol w="1016000"/>
                <a:gridCol w="939800"/>
                <a:gridCol w="1092200"/>
                <a:gridCol w="1016000"/>
                <a:gridCol w="1016000"/>
              </a:tblGrid>
              <a:tr h="0">
                <a:tc>
                  <a:txBody>
                    <a:bodyPr/>
                    <a:lstStyle/>
                    <a:p>
                      <a:r>
                        <a:rPr lang="en-US" dirty="0" smtClean="0"/>
                        <a:t>A</a:t>
                      </a:r>
                      <a:endParaRPr lang="en-US" dirty="0"/>
                    </a:p>
                  </a:txBody>
                  <a:tcPr/>
                </a:tc>
                <a:tc>
                  <a:txBody>
                    <a:bodyPr/>
                    <a:lstStyle/>
                    <a:p>
                      <a:r>
                        <a:rPr lang="en-US" dirty="0" smtClean="0"/>
                        <a:t>8</a:t>
                      </a:r>
                      <a:endParaRPr lang="en-US" dirty="0"/>
                    </a:p>
                  </a:txBody>
                  <a:tcPr/>
                </a:tc>
                <a:tc>
                  <a:txBody>
                    <a:bodyPr/>
                    <a:lstStyle/>
                    <a:p>
                      <a:r>
                        <a:rPr lang="en-US" dirty="0" smtClean="0"/>
                        <a:t>E</a:t>
                      </a:r>
                      <a:endParaRPr lang="en-US" dirty="0"/>
                    </a:p>
                  </a:txBody>
                  <a:tcPr/>
                </a:tc>
                <a:tc>
                  <a:txBody>
                    <a:bodyPr/>
                    <a:lstStyle/>
                    <a:p>
                      <a:r>
                        <a:rPr lang="en-US" dirty="0" smtClean="0"/>
                        <a:t>4</a:t>
                      </a:r>
                      <a:endParaRPr lang="en-US" dirty="0"/>
                    </a:p>
                  </a:txBody>
                  <a:tcPr/>
                </a:tc>
                <a:tc>
                  <a:txBody>
                    <a:bodyPr/>
                    <a:lstStyle/>
                    <a:p>
                      <a:r>
                        <a:rPr lang="en-US" dirty="0" smtClean="0"/>
                        <a:t>G</a:t>
                      </a:r>
                      <a:endParaRPr lang="en-US" dirty="0"/>
                    </a:p>
                  </a:txBody>
                  <a:tcPr/>
                </a:tc>
                <a:tc>
                  <a:txBody>
                    <a:bodyPr/>
                    <a:lstStyle/>
                    <a:p>
                      <a:r>
                        <a:rPr lang="en-US" dirty="0" smtClean="0"/>
                        <a:t>9</a:t>
                      </a:r>
                      <a:endParaRPr lang="en-US" dirty="0"/>
                    </a:p>
                  </a:txBody>
                  <a:tcPr/>
                </a:tc>
              </a:tr>
            </a:tbl>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400" b="1" dirty="0" smtClean="0">
                <a:solidFill>
                  <a:schemeClr val="tx1">
                    <a:lumMod val="95000"/>
                    <a:lumOff val="5000"/>
                  </a:schemeClr>
                </a:solidFill>
              </a:rPr>
              <a:t>DATA </a:t>
            </a:r>
            <a:r>
              <a:rPr lang="en-US" sz="2400" b="1" dirty="0" smtClean="0">
                <a:solidFill>
                  <a:schemeClr val="tx1">
                    <a:lumMod val="95000"/>
                    <a:lumOff val="5000"/>
                  </a:schemeClr>
                </a:solidFill>
              </a:rPr>
              <a:t/>
            </a:r>
            <a:br>
              <a:rPr lang="en-US" sz="2400" b="1" dirty="0" smtClean="0">
                <a:solidFill>
                  <a:schemeClr val="tx1">
                    <a:lumMod val="95000"/>
                    <a:lumOff val="5000"/>
                  </a:schemeClr>
                </a:solidFill>
              </a:rPr>
            </a:br>
            <a:r>
              <a:rPr lang="en-US" sz="1800" dirty="0" smtClean="0">
                <a:solidFill>
                  <a:schemeClr val="tx1">
                    <a:lumMod val="95000"/>
                    <a:lumOff val="5000"/>
                  </a:schemeClr>
                </a:solidFill>
              </a:rPr>
              <a:t>This data set has been taken form the UCI-Machine learning repository[7]</a:t>
            </a:r>
            <a:endParaRPr lang="en-US" sz="1800" dirty="0">
              <a:solidFill>
                <a:schemeClr val="tx1">
                  <a:lumMod val="95000"/>
                  <a:lumOff val="5000"/>
                </a:schemeClr>
              </a:solidFill>
            </a:endParaRPr>
          </a:p>
        </p:txBody>
      </p:sp>
      <p:pic>
        <p:nvPicPr>
          <p:cNvPr id="1026" name="Picture 2" descr="C:\Users\KARAN\Downloads\dataset1.PNG"/>
          <p:cNvPicPr>
            <a:picLocks noGrp="1" noChangeAspect="1" noChangeArrowheads="1"/>
          </p:cNvPicPr>
          <p:nvPr>
            <p:ph idx="1"/>
          </p:nvPr>
        </p:nvPicPr>
        <p:blipFill>
          <a:blip r:embed="rId2"/>
          <a:srcRect/>
          <a:stretch>
            <a:fillRect/>
          </a:stretch>
        </p:blipFill>
        <p:spPr bwMode="auto">
          <a:xfrm>
            <a:off x="1505407" y="1935163"/>
            <a:ext cx="6133186" cy="3779837"/>
          </a:xfrm>
          <a:prstGeom prst="rect">
            <a:avLst/>
          </a:prstGeom>
          <a:noFill/>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ARAN\Downloads\dataset2.PNG"/>
          <p:cNvPicPr>
            <a:picLocks noChangeAspect="1" noChangeArrowheads="1"/>
          </p:cNvPicPr>
          <p:nvPr/>
        </p:nvPicPr>
        <p:blipFill>
          <a:blip r:embed="rId2"/>
          <a:srcRect/>
          <a:stretch>
            <a:fillRect/>
          </a:stretch>
        </p:blipFill>
        <p:spPr bwMode="auto">
          <a:xfrm>
            <a:off x="1219200" y="1066800"/>
            <a:ext cx="5715000" cy="5356224"/>
          </a:xfrm>
          <a:prstGeom prst="rect">
            <a:avLst/>
          </a:prstGeom>
          <a:noFill/>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2"/>
            <a:ext cx="8077200" cy="6309420"/>
          </a:xfrm>
          <a:prstGeom prst="rect">
            <a:avLst/>
          </a:prstGeom>
        </p:spPr>
        <p:txBody>
          <a:bodyPr wrap="square">
            <a:spAutoFit/>
          </a:bodyPr>
          <a:lstStyle/>
          <a:p>
            <a:pPr algn="ctr"/>
            <a:endParaRPr lang="en-US" sz="2400" b="1" dirty="0" smtClean="0"/>
          </a:p>
          <a:p>
            <a:pPr algn="ctr"/>
            <a:r>
              <a:rPr lang="en-US" sz="2400" b="1" dirty="0" smtClean="0">
                <a:latin typeface="+mj-lt"/>
              </a:rPr>
              <a:t>WHAT IS CLUSTERING?</a:t>
            </a:r>
          </a:p>
          <a:p>
            <a:pPr algn="ctr"/>
            <a:endParaRPr lang="en-US" sz="2400" b="1" dirty="0" smtClean="0"/>
          </a:p>
          <a:p>
            <a:pPr algn="ctr"/>
            <a:endParaRPr lang="en-US" sz="2400" b="1" dirty="0" smtClean="0"/>
          </a:p>
          <a:p>
            <a:endParaRPr lang="en-US" dirty="0" smtClean="0"/>
          </a:p>
          <a:p>
            <a:pPr>
              <a:buFont typeface="Arial" pitchFamily="34" charset="0"/>
              <a:buChar char="•"/>
            </a:pPr>
            <a:r>
              <a:rPr lang="en-US" sz="1600" dirty="0" smtClean="0"/>
              <a:t> Cluster is a group of objects that belongs to the same class. In other words, similar objects   are grouped in one cluster and dissimilar objects are grouped in another cluster.</a:t>
            </a:r>
          </a:p>
          <a:p>
            <a:endParaRPr lang="en-US" sz="1600" dirty="0" smtClean="0"/>
          </a:p>
          <a:p>
            <a:pPr>
              <a:buFont typeface="Arial" pitchFamily="34" charset="0"/>
              <a:buChar char="•"/>
            </a:pPr>
            <a:r>
              <a:rPr lang="en-US" sz="1600" dirty="0" smtClean="0"/>
              <a:t>Clustering is the process of making a group of abstract objects into classes of similar objects.</a:t>
            </a:r>
          </a:p>
          <a:p>
            <a:pPr>
              <a:buFont typeface="Arial" pitchFamily="34" charset="0"/>
              <a:buChar char="•"/>
            </a:pPr>
            <a:endParaRPr lang="en-US" sz="1600" dirty="0"/>
          </a:p>
          <a:p>
            <a:pPr>
              <a:buFont typeface="Arial" pitchFamily="34" charset="0"/>
              <a:buChar char="•"/>
            </a:pPr>
            <a:r>
              <a:rPr lang="en-US" sz="1600" dirty="0" smtClean="0"/>
              <a:t>Clustering  helps in classifying documents on the web for information discovery.</a:t>
            </a:r>
          </a:p>
          <a:p>
            <a:pPr>
              <a:buFont typeface="Arial" pitchFamily="34" charset="0"/>
              <a:buChar char="•"/>
            </a:pPr>
            <a:endParaRPr lang="en-US" sz="1600" dirty="0" smtClean="0"/>
          </a:p>
          <a:p>
            <a:pPr>
              <a:buFont typeface="Arial" pitchFamily="34" charset="0"/>
              <a:buChar char="•"/>
            </a:pPr>
            <a:r>
              <a:rPr lang="en-US" sz="1600" dirty="0" smtClean="0"/>
              <a:t>Clustering is  used in outlier detection applications such as detection of credit card fraud.</a:t>
            </a:r>
            <a:r>
              <a:rPr lang="en-US" sz="1600" dirty="0"/>
              <a:t> </a:t>
            </a:r>
            <a:endParaRPr lang="en-US" sz="1600" dirty="0" smtClean="0"/>
          </a:p>
          <a:p>
            <a:endParaRPr lang="en-US" sz="1600" dirty="0"/>
          </a:p>
          <a:p>
            <a:endParaRPr lang="en-US" sz="1600" dirty="0" smtClean="0"/>
          </a:p>
          <a:p>
            <a:endParaRPr lang="en-US" dirty="0" smtClean="0"/>
          </a:p>
          <a:p>
            <a:endParaRPr lang="en-US" dirty="0" smtClean="0"/>
          </a:p>
          <a:p>
            <a:endParaRPr lang="en-US" dirty="0"/>
          </a:p>
          <a:p>
            <a:endParaRPr lang="en-US" dirty="0" smtClean="0"/>
          </a:p>
          <a:p>
            <a:endParaRPr lang="en-US" sz="2400" dirty="0"/>
          </a:p>
          <a:p>
            <a:endParaRPr lang="en-US" dirty="0" smtClean="0"/>
          </a:p>
        </p:txBody>
      </p:sp>
    </p:spTree>
    <p:extLst>
      <p:ext uri="{BB962C8B-B14F-4D97-AF65-F5344CB8AC3E}">
        <p14:creationId xmlns:p14="http://schemas.microsoft.com/office/powerpoint/2010/main" xmlns="" val="227809659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pPr algn="ctr"/>
            <a:r>
              <a:rPr lang="en-US" sz="2400" b="1" dirty="0" smtClean="0">
                <a:solidFill>
                  <a:schemeClr val="tx1">
                    <a:lumMod val="95000"/>
                    <a:lumOff val="5000"/>
                  </a:schemeClr>
                </a:solidFill>
              </a:rPr>
              <a:t>ALGORITHM</a:t>
            </a:r>
            <a:endParaRPr lang="en-US" sz="2400" b="1" dirty="0">
              <a:solidFill>
                <a:schemeClr val="tx1">
                  <a:lumMod val="95000"/>
                  <a:lumOff val="5000"/>
                </a:schemeClr>
              </a:solidFill>
            </a:endParaRPr>
          </a:p>
        </p:txBody>
      </p:sp>
      <p:sp>
        <p:nvSpPr>
          <p:cNvPr id="3" name="Content Placeholder 2"/>
          <p:cNvSpPr>
            <a:spLocks noGrp="1"/>
          </p:cNvSpPr>
          <p:nvPr>
            <p:ph idx="1"/>
          </p:nvPr>
        </p:nvSpPr>
        <p:spPr>
          <a:xfrm>
            <a:off x="457200" y="1219200"/>
            <a:ext cx="8229600" cy="5410200"/>
          </a:xfrm>
        </p:spPr>
        <p:txBody>
          <a:bodyPr>
            <a:normAutofit fontScale="92500" lnSpcReduction="10000"/>
          </a:bodyPr>
          <a:lstStyle/>
          <a:p>
            <a:pPr>
              <a:buFont typeface="Arial" pitchFamily="34" charset="0"/>
              <a:buChar char="•"/>
            </a:pPr>
            <a:r>
              <a:rPr lang="en-US" sz="1300" dirty="0" smtClean="0"/>
              <a:t>First we will declare object group’ items.</a:t>
            </a:r>
          </a:p>
          <a:p>
            <a:pPr>
              <a:buFont typeface="Arial" pitchFamily="34" charset="0"/>
              <a:buChar char="•"/>
            </a:pPr>
            <a:r>
              <a:rPr lang="en-US" sz="1300" dirty="0" smtClean="0"/>
              <a:t>if(next element is a string)</a:t>
            </a:r>
          </a:p>
          <a:p>
            <a:pPr>
              <a:buNone/>
            </a:pPr>
            <a:r>
              <a:rPr lang="en-US" sz="1300" dirty="0" smtClean="0"/>
              <a:t>       {</a:t>
            </a:r>
          </a:p>
          <a:p>
            <a:pPr>
              <a:buNone/>
            </a:pPr>
            <a:r>
              <a:rPr lang="en-US" sz="1300" dirty="0" smtClean="0"/>
              <a:t>               { store value in object group 1}</a:t>
            </a:r>
          </a:p>
          <a:p>
            <a:pPr>
              <a:buNone/>
            </a:pPr>
            <a:r>
              <a:rPr lang="en-US" sz="1300" dirty="0" smtClean="0"/>
              <a:t>            else</a:t>
            </a:r>
          </a:p>
          <a:p>
            <a:pPr>
              <a:buNone/>
            </a:pPr>
            <a:r>
              <a:rPr lang="en-US" sz="1300" dirty="0" smtClean="0"/>
              <a:t>               { store value in item 1}</a:t>
            </a:r>
          </a:p>
          <a:p>
            <a:pPr>
              <a:buNone/>
            </a:pPr>
            <a:r>
              <a:rPr lang="en-US" sz="1300" dirty="0" smtClean="0"/>
              <a:t>                 for each( row of object group 1)</a:t>
            </a:r>
          </a:p>
          <a:p>
            <a:pPr>
              <a:buNone/>
            </a:pPr>
            <a:r>
              <a:rPr lang="en-US" sz="1300" dirty="0" smtClean="0"/>
              <a:t>                    { execute with item 1 of next row of object   group 1}</a:t>
            </a:r>
          </a:p>
          <a:p>
            <a:pPr>
              <a:buNone/>
            </a:pPr>
            <a:r>
              <a:rPr lang="en-US" sz="1300" dirty="0" smtClean="0"/>
              <a:t>Calculate distance using dissimilarity function.</a:t>
            </a:r>
          </a:p>
          <a:p>
            <a:pPr>
              <a:buNone/>
            </a:pPr>
            <a:r>
              <a:rPr lang="en-US" sz="1300" dirty="0" smtClean="0"/>
              <a:t>Display result 1</a:t>
            </a:r>
          </a:p>
          <a:p>
            <a:pPr>
              <a:buNone/>
            </a:pPr>
            <a:r>
              <a:rPr lang="en-US" sz="1300" dirty="0" smtClean="0"/>
              <a:t>       }</a:t>
            </a:r>
          </a:p>
          <a:p>
            <a:pPr>
              <a:buNone/>
            </a:pPr>
            <a:r>
              <a:rPr lang="en-US" sz="1300" dirty="0" smtClean="0"/>
              <a:t>Else</a:t>
            </a:r>
          </a:p>
          <a:p>
            <a:pPr>
              <a:buNone/>
            </a:pPr>
            <a:r>
              <a:rPr lang="en-US" sz="1300" dirty="0" smtClean="0"/>
              <a:t>      { </a:t>
            </a:r>
          </a:p>
          <a:p>
            <a:pPr>
              <a:buFont typeface="Arial" pitchFamily="34" charset="0"/>
              <a:buChar char="•"/>
            </a:pPr>
            <a:r>
              <a:rPr lang="en-US" sz="1300" dirty="0" smtClean="0"/>
              <a:t>if(</a:t>
            </a:r>
            <a:r>
              <a:rPr lang="en-US" sz="1400" dirty="0" smtClean="0"/>
              <a:t>object group of numerical value)</a:t>
            </a:r>
          </a:p>
          <a:p>
            <a:pPr>
              <a:buNone/>
            </a:pPr>
            <a:r>
              <a:rPr lang="en-US" sz="1400" dirty="0" smtClean="0"/>
              <a:t>              { store values in object group 2}</a:t>
            </a:r>
          </a:p>
          <a:p>
            <a:pPr>
              <a:buNone/>
            </a:pPr>
            <a:r>
              <a:rPr lang="en-US" sz="1400" dirty="0" smtClean="0"/>
              <a:t>       else { store values in item 2}</a:t>
            </a:r>
          </a:p>
          <a:p>
            <a:pPr>
              <a:buNone/>
            </a:pPr>
            <a:r>
              <a:rPr lang="en-US" sz="1400" dirty="0" smtClean="0"/>
              <a:t>               for each (row of object group 2)</a:t>
            </a:r>
          </a:p>
          <a:p>
            <a:pPr>
              <a:buNone/>
            </a:pPr>
            <a:r>
              <a:rPr lang="en-US" sz="1400" dirty="0" smtClean="0"/>
              <a:t>               {execute with item 1 of next row of object   group 1}</a:t>
            </a:r>
          </a:p>
          <a:p>
            <a:pPr>
              <a:buNone/>
            </a:pPr>
            <a:r>
              <a:rPr lang="en-US" sz="1400" dirty="0" smtClean="0"/>
              <a:t>Calculate distance using distance function </a:t>
            </a:r>
          </a:p>
          <a:p>
            <a:pPr>
              <a:buNone/>
            </a:pPr>
            <a:r>
              <a:rPr lang="en-US" sz="1400" dirty="0" smtClean="0"/>
              <a:t>Display result 2</a:t>
            </a:r>
          </a:p>
          <a:p>
            <a:pPr>
              <a:buFont typeface="Arial" pitchFamily="34" charset="0"/>
              <a:buChar char="•"/>
            </a:pPr>
            <a:r>
              <a:rPr lang="en-US" sz="1400" dirty="0" smtClean="0"/>
              <a:t>Add result 1 and result 2</a:t>
            </a:r>
          </a:p>
          <a:p>
            <a:pPr>
              <a:buFont typeface="Arial" pitchFamily="34" charset="0"/>
              <a:buChar char="•"/>
            </a:pPr>
            <a:r>
              <a:rPr lang="en-US" sz="1400" dirty="0" smtClean="0"/>
              <a:t>Store it in final result</a:t>
            </a:r>
          </a:p>
          <a:p>
            <a:pPr>
              <a:buFont typeface="Arial" pitchFamily="34" charset="0"/>
              <a:buChar char="•"/>
            </a:pPr>
            <a:r>
              <a:rPr lang="en-US" sz="1400" dirty="0" smtClean="0"/>
              <a:t>Select minimum of final result</a:t>
            </a:r>
          </a:p>
          <a:p>
            <a:pPr>
              <a:buFont typeface="Arial" pitchFamily="34" charset="0"/>
              <a:buChar char="•"/>
            </a:pPr>
            <a:r>
              <a:rPr lang="en-US" sz="1400" dirty="0" smtClean="0"/>
              <a:t>Put item in object  group</a:t>
            </a:r>
          </a:p>
          <a:p>
            <a:pPr>
              <a:buNone/>
            </a:pPr>
            <a:endParaRPr lang="en-US" sz="1400" dirty="0" smtClean="0"/>
          </a:p>
          <a:p>
            <a:pPr>
              <a:buFont typeface="Arial" pitchFamily="34" charset="0"/>
              <a:buChar char="•"/>
            </a:pPr>
            <a:endParaRPr lang="en-US" sz="1300" dirty="0" smtClean="0"/>
          </a:p>
          <a:p>
            <a:pPr>
              <a:buNone/>
            </a:pPr>
            <a:endParaRPr lang="en-US" sz="1300" dirty="0" smtClean="0"/>
          </a:p>
          <a:p>
            <a:pPr>
              <a:buFont typeface="Arial" pitchFamily="34" charset="0"/>
              <a:buChar char="•"/>
            </a:pPr>
            <a:endParaRPr lang="en-US" sz="1300" dirty="0" smtClean="0"/>
          </a:p>
          <a:p>
            <a:pPr>
              <a:buFont typeface="Arial" pitchFamily="34" charset="0"/>
              <a:buChar char="•"/>
            </a:pPr>
            <a:endParaRPr lang="en-US" sz="1300" dirty="0" smtClean="0"/>
          </a:p>
          <a:p>
            <a:pPr>
              <a:buFont typeface="Arial" pitchFamily="34" charset="0"/>
              <a:buChar char="•"/>
            </a:pPr>
            <a:endParaRPr lang="en-US" sz="1300" dirty="0" smtClean="0"/>
          </a:p>
          <a:p>
            <a:pPr>
              <a:buNone/>
            </a:pPr>
            <a:endParaRPr lang="en-US" dirty="0" smtClean="0"/>
          </a:p>
          <a:p>
            <a:pPr>
              <a:buFont typeface="Arial" pitchFamily="34" charset="0"/>
              <a:buChar char="•"/>
            </a:pPr>
            <a:endParaRPr lang="en-US" dirty="0" smtClean="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429000" y="990600"/>
            <a:ext cx="16764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5" name="Flowchart: Data 4"/>
          <p:cNvSpPr/>
          <p:nvPr/>
        </p:nvSpPr>
        <p:spPr>
          <a:xfrm>
            <a:off x="2722266" y="1624182"/>
            <a:ext cx="2743200"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declare </a:t>
            </a:r>
            <a:r>
              <a:rPr lang="en-US" sz="1200" dirty="0" err="1" smtClean="0"/>
              <a:t>obj</a:t>
            </a:r>
            <a:r>
              <a:rPr lang="en-US" sz="1200" dirty="0" smtClean="0"/>
              <a:t> group and item</a:t>
            </a:r>
            <a:endParaRPr lang="en-US" sz="1200" dirty="0"/>
          </a:p>
        </p:txBody>
      </p:sp>
      <p:sp>
        <p:nvSpPr>
          <p:cNvPr id="6" name="Flowchart: Decision 5"/>
          <p:cNvSpPr/>
          <p:nvPr/>
        </p:nvSpPr>
        <p:spPr>
          <a:xfrm>
            <a:off x="3124200" y="2743200"/>
            <a:ext cx="1828800"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next  element is string?</a:t>
            </a:r>
            <a:endParaRPr lang="en-US" sz="1200" dirty="0"/>
          </a:p>
        </p:txBody>
      </p:sp>
      <p:sp>
        <p:nvSpPr>
          <p:cNvPr id="9" name="Flowchart: Decision 8"/>
          <p:cNvSpPr/>
          <p:nvPr/>
        </p:nvSpPr>
        <p:spPr>
          <a:xfrm>
            <a:off x="1600200" y="3581400"/>
            <a:ext cx="1524000"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If string of </a:t>
            </a:r>
            <a:r>
              <a:rPr lang="en-US" sz="1100" dirty="0" err="1" smtClean="0"/>
              <a:t>obj</a:t>
            </a:r>
            <a:r>
              <a:rPr lang="en-US" sz="1100" dirty="0" smtClean="0"/>
              <a:t> group?</a:t>
            </a:r>
            <a:endParaRPr lang="en-US" sz="1100" dirty="0"/>
          </a:p>
        </p:txBody>
      </p:sp>
      <p:sp>
        <p:nvSpPr>
          <p:cNvPr id="10" name="Flowchart: Process 9"/>
          <p:cNvSpPr/>
          <p:nvPr/>
        </p:nvSpPr>
        <p:spPr>
          <a:xfrm>
            <a:off x="3429000" y="3907017"/>
            <a:ext cx="11430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Declare item of string value</a:t>
            </a:r>
            <a:endParaRPr lang="en-US" sz="1100" dirty="0"/>
          </a:p>
        </p:txBody>
      </p:sp>
      <p:sp>
        <p:nvSpPr>
          <p:cNvPr id="11" name="Rectangle 10"/>
          <p:cNvSpPr/>
          <p:nvPr/>
        </p:nvSpPr>
        <p:spPr>
          <a:xfrm>
            <a:off x="457200" y="41910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Declare </a:t>
            </a:r>
            <a:r>
              <a:rPr lang="en-US" sz="1100" dirty="0" err="1" smtClean="0"/>
              <a:t>obj</a:t>
            </a:r>
            <a:r>
              <a:rPr lang="en-US" sz="1100" dirty="0" smtClean="0"/>
              <a:t> group 1 of string</a:t>
            </a:r>
            <a:endParaRPr lang="en-US" sz="1100" dirty="0"/>
          </a:p>
        </p:txBody>
      </p:sp>
      <p:sp>
        <p:nvSpPr>
          <p:cNvPr id="12" name="Flowchart: Decision 11"/>
          <p:cNvSpPr/>
          <p:nvPr/>
        </p:nvSpPr>
        <p:spPr>
          <a:xfrm>
            <a:off x="457200" y="4992624"/>
            <a:ext cx="1371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obj</a:t>
            </a:r>
            <a:r>
              <a:rPr lang="en-US" sz="1100" dirty="0" smtClean="0"/>
              <a:t> </a:t>
            </a:r>
            <a:r>
              <a:rPr lang="en-US" sz="1100" dirty="0" err="1" smtClean="0"/>
              <a:t>remaini-ng</a:t>
            </a:r>
            <a:r>
              <a:rPr lang="en-US" sz="1100" dirty="0" smtClean="0"/>
              <a:t> in obj1</a:t>
            </a:r>
            <a:endParaRPr lang="en-US" sz="1100" dirty="0"/>
          </a:p>
        </p:txBody>
      </p:sp>
      <p:sp>
        <p:nvSpPr>
          <p:cNvPr id="13" name="Flowchart: Terminator 12"/>
          <p:cNvSpPr/>
          <p:nvPr/>
        </p:nvSpPr>
        <p:spPr>
          <a:xfrm>
            <a:off x="0" y="5867400"/>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end</a:t>
            </a:r>
            <a:endParaRPr lang="en-US" sz="1100" dirty="0"/>
          </a:p>
        </p:txBody>
      </p:sp>
      <p:sp>
        <p:nvSpPr>
          <p:cNvPr id="14" name="Flowchart: Process 13"/>
          <p:cNvSpPr/>
          <p:nvPr/>
        </p:nvSpPr>
        <p:spPr>
          <a:xfrm>
            <a:off x="3429000" y="5029200"/>
            <a:ext cx="11430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execute item1 &amp; next row of objgrp1</a:t>
            </a:r>
            <a:endParaRPr lang="en-US" sz="1100" dirty="0"/>
          </a:p>
        </p:txBody>
      </p:sp>
      <p:sp>
        <p:nvSpPr>
          <p:cNvPr id="15" name="Flowchart: Decision 14"/>
          <p:cNvSpPr/>
          <p:nvPr/>
        </p:nvSpPr>
        <p:spPr>
          <a:xfrm>
            <a:off x="5410200" y="2667000"/>
            <a:ext cx="1447800" cy="76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If  </a:t>
            </a:r>
            <a:r>
              <a:rPr lang="en-US" sz="1100" dirty="0" err="1" smtClean="0"/>
              <a:t>obj</a:t>
            </a:r>
            <a:r>
              <a:rPr lang="en-US" sz="1100" dirty="0" smtClean="0"/>
              <a:t> </a:t>
            </a:r>
            <a:r>
              <a:rPr lang="en-US" sz="1100" dirty="0" err="1" smtClean="0"/>
              <a:t>grp</a:t>
            </a:r>
            <a:r>
              <a:rPr lang="en-US" sz="1100" dirty="0" smtClean="0"/>
              <a:t> numeric value</a:t>
            </a:r>
            <a:endParaRPr lang="en-US" sz="1100" dirty="0"/>
          </a:p>
        </p:txBody>
      </p:sp>
      <p:sp>
        <p:nvSpPr>
          <p:cNvPr id="16" name="Flowchart: Process 15"/>
          <p:cNvSpPr/>
          <p:nvPr/>
        </p:nvSpPr>
        <p:spPr>
          <a:xfrm>
            <a:off x="7239000" y="3429000"/>
            <a:ext cx="14478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Store numeric value in item2</a:t>
            </a:r>
            <a:endParaRPr lang="en-US" sz="1100" dirty="0"/>
          </a:p>
        </p:txBody>
      </p:sp>
      <p:sp>
        <p:nvSpPr>
          <p:cNvPr id="17" name="Flowchart: Process 16"/>
          <p:cNvSpPr/>
          <p:nvPr/>
        </p:nvSpPr>
        <p:spPr>
          <a:xfrm>
            <a:off x="7223927" y="4853128"/>
            <a:ext cx="1447800" cy="8296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Claculate</a:t>
            </a:r>
            <a:r>
              <a:rPr lang="en-US" sz="1100" dirty="0" smtClean="0"/>
              <a:t> dissimilarity of item2 with next row of objgrp2 using distance function</a:t>
            </a:r>
            <a:endParaRPr lang="en-US" sz="1100" dirty="0"/>
          </a:p>
        </p:txBody>
      </p:sp>
      <p:sp>
        <p:nvSpPr>
          <p:cNvPr id="18" name="Flowchart: Process 17"/>
          <p:cNvSpPr/>
          <p:nvPr/>
        </p:nvSpPr>
        <p:spPr>
          <a:xfrm>
            <a:off x="7239000" y="5867400"/>
            <a:ext cx="14478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Display results numeric data</a:t>
            </a:r>
            <a:endParaRPr lang="en-US" sz="1100" dirty="0"/>
          </a:p>
        </p:txBody>
      </p:sp>
      <p:sp>
        <p:nvSpPr>
          <p:cNvPr id="19" name="Flowchart: Process 18"/>
          <p:cNvSpPr/>
          <p:nvPr/>
        </p:nvSpPr>
        <p:spPr>
          <a:xfrm>
            <a:off x="5410200" y="3810000"/>
            <a:ext cx="16002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Store numeric value in obj2</a:t>
            </a:r>
            <a:endParaRPr lang="en-US" sz="1100" dirty="0"/>
          </a:p>
        </p:txBody>
      </p:sp>
      <p:sp>
        <p:nvSpPr>
          <p:cNvPr id="20" name="Flowchart: Decision 19"/>
          <p:cNvSpPr/>
          <p:nvPr/>
        </p:nvSpPr>
        <p:spPr>
          <a:xfrm>
            <a:off x="5410200" y="4744078"/>
            <a:ext cx="1295400" cy="838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Obj</a:t>
            </a:r>
            <a:r>
              <a:rPr lang="en-US" sz="1100" dirty="0" smtClean="0"/>
              <a:t> remaining in objgrp2</a:t>
            </a:r>
            <a:endParaRPr lang="en-US" sz="1100" dirty="0"/>
          </a:p>
        </p:txBody>
      </p:sp>
      <p:sp>
        <p:nvSpPr>
          <p:cNvPr id="21" name="Flowchart: Alternate Process 20"/>
          <p:cNvSpPr/>
          <p:nvPr/>
        </p:nvSpPr>
        <p:spPr>
          <a:xfrm>
            <a:off x="4876800" y="5562600"/>
            <a:ext cx="685800" cy="228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end</a:t>
            </a:r>
            <a:endParaRPr lang="en-US" sz="1100" dirty="0"/>
          </a:p>
        </p:txBody>
      </p:sp>
      <p:cxnSp>
        <p:nvCxnSpPr>
          <p:cNvPr id="4" name="Straight Arrow Connector 3"/>
          <p:cNvCxnSpPr/>
          <p:nvPr/>
        </p:nvCxnSpPr>
        <p:spPr>
          <a:xfrm>
            <a:off x="4267200" y="1219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2286000"/>
            <a:ext cx="381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9" idx="0"/>
          </p:cNvCxnSpPr>
          <p:nvPr/>
        </p:nvCxnSpPr>
        <p:spPr>
          <a:xfrm>
            <a:off x="2362200" y="3048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 idx="1"/>
          </p:cNvCxnSpPr>
          <p:nvPr/>
        </p:nvCxnSpPr>
        <p:spPr>
          <a:xfrm flipH="1" flipV="1">
            <a:off x="2362200" y="3048000"/>
            <a:ext cx="762000" cy="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1"/>
          </p:cNvCxnSpPr>
          <p:nvPr/>
        </p:nvCxnSpPr>
        <p:spPr>
          <a:xfrm flipH="1">
            <a:off x="1066800" y="3887724"/>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066800" y="3887724"/>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 idx="3"/>
            <a:endCxn id="9" idx="3"/>
          </p:cNvCxnSpPr>
          <p:nvPr/>
        </p:nvCxnSpPr>
        <p:spPr>
          <a:xfrm>
            <a:off x="3124200" y="388772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3"/>
          </p:cNvCxnSpPr>
          <p:nvPr/>
        </p:nvCxnSpPr>
        <p:spPr>
          <a:xfrm>
            <a:off x="3124200" y="3887724"/>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2"/>
            <a:endCxn id="12" idx="0"/>
          </p:cNvCxnSpPr>
          <p:nvPr/>
        </p:nvCxnSpPr>
        <p:spPr>
          <a:xfrm>
            <a:off x="1066800" y="4724400"/>
            <a:ext cx="76200" cy="268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2"/>
          </p:cNvCxnSpPr>
          <p:nvPr/>
        </p:nvCxnSpPr>
        <p:spPr>
          <a:xfrm>
            <a:off x="4000500" y="4519665"/>
            <a:ext cx="0" cy="471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2" idx="1"/>
          </p:cNvCxnSpPr>
          <p:nvPr/>
        </p:nvCxnSpPr>
        <p:spPr>
          <a:xfrm flipH="1">
            <a:off x="228600" y="5335524"/>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8600" y="5335524"/>
            <a:ext cx="0" cy="531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2" idx="3"/>
          </p:cNvCxnSpPr>
          <p:nvPr/>
        </p:nvCxnSpPr>
        <p:spPr>
          <a:xfrm>
            <a:off x="1828800" y="5335524"/>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3581400" y="4858512"/>
            <a:ext cx="0" cy="132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104900" y="4858512"/>
            <a:ext cx="2476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 idx="3"/>
            <a:endCxn id="15" idx="1"/>
          </p:cNvCxnSpPr>
          <p:nvPr/>
        </p:nvCxnSpPr>
        <p:spPr>
          <a:xfrm flipV="1">
            <a:off x="4953000" y="3048000"/>
            <a:ext cx="457200" cy="1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10300" y="3429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5" idx="3"/>
          </p:cNvCxnSpPr>
          <p:nvPr/>
        </p:nvCxnSpPr>
        <p:spPr>
          <a:xfrm>
            <a:off x="6858000" y="30480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7696200" y="3048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0" idx="0"/>
          </p:cNvCxnSpPr>
          <p:nvPr/>
        </p:nvCxnSpPr>
        <p:spPr>
          <a:xfrm>
            <a:off x="6057900" y="4442326"/>
            <a:ext cx="0" cy="301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077200" y="4116324"/>
            <a:ext cx="0" cy="639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20" idx="1"/>
          </p:cNvCxnSpPr>
          <p:nvPr/>
        </p:nvCxnSpPr>
        <p:spPr>
          <a:xfrm flipH="1">
            <a:off x="5219700" y="5163178"/>
            <a:ext cx="190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1" idx="0"/>
          </p:cNvCxnSpPr>
          <p:nvPr/>
        </p:nvCxnSpPr>
        <p:spPr>
          <a:xfrm>
            <a:off x="5219700" y="5143500"/>
            <a:ext cx="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0" idx="3"/>
          </p:cNvCxnSpPr>
          <p:nvPr/>
        </p:nvCxnSpPr>
        <p:spPr>
          <a:xfrm>
            <a:off x="6705600" y="5163178"/>
            <a:ext cx="5183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543800" y="47244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7543800" y="4724400"/>
            <a:ext cx="0" cy="30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flipV="1">
            <a:off x="6057900" y="4519665"/>
            <a:ext cx="1333500" cy="73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391400" y="4593202"/>
            <a:ext cx="0" cy="265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17" idx="2"/>
            <a:endCxn id="18" idx="0"/>
          </p:cNvCxnSpPr>
          <p:nvPr/>
        </p:nvCxnSpPr>
        <p:spPr>
          <a:xfrm>
            <a:off x="7947827" y="5682762"/>
            <a:ext cx="15073" cy="1846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886200" y="5641848"/>
            <a:ext cx="0" cy="1216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077200" y="6480048"/>
            <a:ext cx="0" cy="377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514600" y="28194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a:t>
            </a:r>
            <a:r>
              <a:rPr lang="en-US" sz="900" dirty="0" smtClean="0">
                <a:effectLst>
                  <a:outerShdw blurRad="38100" dist="38100" dir="2700000" algn="tl">
                    <a:srgbClr val="000000">
                      <a:alpha val="43137"/>
                    </a:srgbClr>
                  </a:outerShdw>
                </a:effectLst>
              </a:rPr>
              <a:t>rue</a:t>
            </a:r>
            <a:endParaRPr lang="en-US" sz="900" dirty="0"/>
          </a:p>
        </p:txBody>
      </p:sp>
      <p:sp>
        <p:nvSpPr>
          <p:cNvPr id="72" name="Rectangle 71"/>
          <p:cNvSpPr/>
          <p:nvPr/>
        </p:nvSpPr>
        <p:spPr>
          <a:xfrm>
            <a:off x="4876800" y="274320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false</a:t>
            </a:r>
            <a:endParaRPr lang="en-US" sz="900" dirty="0"/>
          </a:p>
        </p:txBody>
      </p:sp>
      <p:sp>
        <p:nvSpPr>
          <p:cNvPr id="74" name="Rectangle 73"/>
          <p:cNvSpPr/>
          <p:nvPr/>
        </p:nvSpPr>
        <p:spPr>
          <a:xfrm>
            <a:off x="2971800" y="350520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false</a:t>
            </a:r>
            <a:endParaRPr lang="en-US" sz="900" dirty="0"/>
          </a:p>
        </p:txBody>
      </p:sp>
      <p:sp>
        <p:nvSpPr>
          <p:cNvPr id="76" name="Rectangle 75"/>
          <p:cNvSpPr/>
          <p:nvPr/>
        </p:nvSpPr>
        <p:spPr>
          <a:xfrm>
            <a:off x="4953000" y="487680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false</a:t>
            </a:r>
            <a:endParaRPr lang="en-US" sz="900" dirty="0"/>
          </a:p>
        </p:txBody>
      </p:sp>
      <p:sp>
        <p:nvSpPr>
          <p:cNvPr id="78" name="Rectangle 77"/>
          <p:cNvSpPr/>
          <p:nvPr/>
        </p:nvSpPr>
        <p:spPr>
          <a:xfrm>
            <a:off x="7010400" y="281940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false</a:t>
            </a:r>
            <a:endParaRPr lang="en-US" sz="900" dirty="0"/>
          </a:p>
        </p:txBody>
      </p:sp>
      <p:sp>
        <p:nvSpPr>
          <p:cNvPr id="80" name="Rectangle 79"/>
          <p:cNvSpPr/>
          <p:nvPr/>
        </p:nvSpPr>
        <p:spPr>
          <a:xfrm>
            <a:off x="304800" y="556260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false</a:t>
            </a:r>
            <a:endParaRPr lang="en-US" sz="900" dirty="0"/>
          </a:p>
        </p:txBody>
      </p:sp>
      <p:sp>
        <p:nvSpPr>
          <p:cNvPr id="81" name="Rectangle 80"/>
          <p:cNvSpPr/>
          <p:nvPr/>
        </p:nvSpPr>
        <p:spPr>
          <a:xfrm>
            <a:off x="6248400" y="34290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a:t>
            </a:r>
            <a:r>
              <a:rPr lang="en-US" sz="900" dirty="0" smtClean="0">
                <a:effectLst>
                  <a:outerShdw blurRad="38100" dist="38100" dir="2700000" algn="tl">
                    <a:srgbClr val="000000">
                      <a:alpha val="43137"/>
                    </a:srgbClr>
                  </a:outerShdw>
                </a:effectLst>
              </a:rPr>
              <a:t>rue</a:t>
            </a:r>
            <a:endParaRPr lang="en-US" sz="900" dirty="0"/>
          </a:p>
        </p:txBody>
      </p:sp>
      <p:sp>
        <p:nvSpPr>
          <p:cNvPr id="83" name="Rectangle 82"/>
          <p:cNvSpPr/>
          <p:nvPr/>
        </p:nvSpPr>
        <p:spPr>
          <a:xfrm>
            <a:off x="2133600" y="50292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a:t>
            </a:r>
            <a:r>
              <a:rPr lang="en-US" sz="900" dirty="0" smtClean="0">
                <a:effectLst>
                  <a:outerShdw blurRad="38100" dist="38100" dir="2700000" algn="tl">
                    <a:srgbClr val="000000">
                      <a:alpha val="43137"/>
                    </a:srgbClr>
                  </a:outerShdw>
                </a:effectLst>
              </a:rPr>
              <a:t>rue</a:t>
            </a:r>
            <a:endParaRPr lang="en-US" sz="900" dirty="0"/>
          </a:p>
        </p:txBody>
      </p:sp>
      <p:sp>
        <p:nvSpPr>
          <p:cNvPr id="85" name="Rectangle 84"/>
          <p:cNvSpPr/>
          <p:nvPr/>
        </p:nvSpPr>
        <p:spPr>
          <a:xfrm>
            <a:off x="1066800" y="35814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a:t>
            </a:r>
            <a:r>
              <a:rPr lang="en-US" sz="900" dirty="0" smtClean="0">
                <a:effectLst>
                  <a:outerShdw blurRad="38100" dist="38100" dir="2700000" algn="tl">
                    <a:srgbClr val="000000">
                      <a:alpha val="43137"/>
                    </a:srgbClr>
                  </a:outerShdw>
                </a:effectLst>
              </a:rPr>
              <a:t>rue</a:t>
            </a:r>
            <a:endParaRPr lang="en-US" sz="900" dirty="0"/>
          </a:p>
        </p:txBody>
      </p:sp>
      <p:sp>
        <p:nvSpPr>
          <p:cNvPr id="87" name="Rectangle 86"/>
          <p:cNvSpPr/>
          <p:nvPr/>
        </p:nvSpPr>
        <p:spPr>
          <a:xfrm>
            <a:off x="6629400" y="48768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a:t>
            </a:r>
            <a:r>
              <a:rPr lang="en-US" sz="900" dirty="0" smtClean="0">
                <a:effectLst>
                  <a:outerShdw blurRad="38100" dist="38100" dir="2700000" algn="tl">
                    <a:srgbClr val="000000">
                      <a:alpha val="43137"/>
                    </a:srgbClr>
                  </a:outerShdw>
                </a:effectLst>
              </a:rPr>
              <a:t>rue</a:t>
            </a:r>
            <a:endParaRPr lang="en-US" sz="900"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cision 1"/>
          <p:cNvSpPr/>
          <p:nvPr/>
        </p:nvSpPr>
        <p:spPr>
          <a:xfrm>
            <a:off x="1752600" y="1600200"/>
            <a:ext cx="20574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Item1’s </a:t>
            </a:r>
            <a:r>
              <a:rPr lang="en-US" sz="1200" dirty="0" err="1" smtClean="0"/>
              <a:t>xij</a:t>
            </a:r>
            <a:r>
              <a:rPr lang="en-US" sz="1200" dirty="0" smtClean="0"/>
              <a:t>=</a:t>
            </a:r>
            <a:r>
              <a:rPr lang="en-US" sz="1200" dirty="0" err="1" smtClean="0"/>
              <a:t>yij</a:t>
            </a:r>
            <a:r>
              <a:rPr lang="en-US" sz="1200" dirty="0" smtClean="0"/>
              <a:t> of objgrp1?</a:t>
            </a:r>
            <a:endParaRPr lang="en-US" sz="1200" dirty="0"/>
          </a:p>
        </p:txBody>
      </p:sp>
      <p:sp>
        <p:nvSpPr>
          <p:cNvPr id="4" name="Flowchart: Process 3"/>
          <p:cNvSpPr/>
          <p:nvPr/>
        </p:nvSpPr>
        <p:spPr>
          <a:xfrm>
            <a:off x="990600" y="2743200"/>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Return 1</a:t>
            </a:r>
            <a:endParaRPr lang="en-US" sz="1100" dirty="0"/>
          </a:p>
        </p:txBody>
      </p:sp>
      <p:sp>
        <p:nvSpPr>
          <p:cNvPr id="5" name="Flowchart: Process 4"/>
          <p:cNvSpPr/>
          <p:nvPr/>
        </p:nvSpPr>
        <p:spPr>
          <a:xfrm>
            <a:off x="3581400" y="2743200"/>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Return 1-</a:t>
            </a:r>
            <a:r>
              <a:rPr lang="el-GR" sz="1100" dirty="0" smtClean="0"/>
              <a:t>λ</a:t>
            </a:r>
            <a:r>
              <a:rPr lang="en-US" sz="1100" dirty="0" err="1" smtClean="0"/>
              <a:t>ij</a:t>
            </a:r>
            <a:endParaRPr lang="en-US" sz="1100" dirty="0"/>
          </a:p>
        </p:txBody>
      </p:sp>
      <p:sp>
        <p:nvSpPr>
          <p:cNvPr id="6" name="Flowchart: Process 5"/>
          <p:cNvSpPr/>
          <p:nvPr/>
        </p:nvSpPr>
        <p:spPr>
          <a:xfrm>
            <a:off x="2286000" y="3581400"/>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Display result string data</a:t>
            </a:r>
            <a:endParaRPr lang="en-US" sz="1100" dirty="0"/>
          </a:p>
        </p:txBody>
      </p:sp>
      <p:sp>
        <p:nvSpPr>
          <p:cNvPr id="7" name="Rectangle 6"/>
          <p:cNvSpPr/>
          <p:nvPr/>
        </p:nvSpPr>
        <p:spPr>
          <a:xfrm>
            <a:off x="5029200" y="4495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Display and check the lower value of final result</a:t>
            </a:r>
            <a:endParaRPr lang="en-US" sz="1100" dirty="0"/>
          </a:p>
        </p:txBody>
      </p:sp>
      <p:sp>
        <p:nvSpPr>
          <p:cNvPr id="8" name="Rectangle 7"/>
          <p:cNvSpPr/>
          <p:nvPr/>
        </p:nvSpPr>
        <p:spPr>
          <a:xfrm>
            <a:off x="5029200" y="52578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Send the item to data </a:t>
            </a:r>
            <a:r>
              <a:rPr lang="en-US" sz="1100" dirty="0" err="1" smtClean="0"/>
              <a:t>obj</a:t>
            </a:r>
            <a:r>
              <a:rPr lang="en-US" sz="1100" dirty="0" smtClean="0"/>
              <a:t> which has lower value</a:t>
            </a:r>
            <a:endParaRPr lang="en-US" sz="1100" dirty="0"/>
          </a:p>
        </p:txBody>
      </p:sp>
      <p:sp>
        <p:nvSpPr>
          <p:cNvPr id="9" name="Rectangle 8"/>
          <p:cNvSpPr/>
          <p:nvPr/>
        </p:nvSpPr>
        <p:spPr>
          <a:xfrm>
            <a:off x="5029200" y="3733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Add both results</a:t>
            </a:r>
            <a:endParaRPr lang="en-US" sz="1100" dirty="0"/>
          </a:p>
        </p:txBody>
      </p:sp>
      <p:sp>
        <p:nvSpPr>
          <p:cNvPr id="10" name="Flowchart: Alternate Process 9"/>
          <p:cNvSpPr/>
          <p:nvPr/>
        </p:nvSpPr>
        <p:spPr>
          <a:xfrm>
            <a:off x="5334000" y="6172200"/>
            <a:ext cx="1295400" cy="381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end</a:t>
            </a:r>
            <a:endParaRPr lang="en-US" sz="1100" dirty="0"/>
          </a:p>
        </p:txBody>
      </p:sp>
      <p:cxnSp>
        <p:nvCxnSpPr>
          <p:cNvPr id="11" name="Straight Arrow Connector 10"/>
          <p:cNvCxnSpPr>
            <a:endCxn id="2" idx="0"/>
          </p:cNvCxnSpPr>
          <p:nvPr/>
        </p:nvCxnSpPr>
        <p:spPr>
          <a:xfrm>
            <a:off x="2781300" y="121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924800" y="1409700"/>
            <a:ext cx="0" cy="259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9" idx="3"/>
          </p:cNvCxnSpPr>
          <p:nvPr/>
        </p:nvCxnSpPr>
        <p:spPr>
          <a:xfrm flipH="1">
            <a:off x="6781800" y="40005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 idx="1"/>
          </p:cNvCxnSpPr>
          <p:nvPr/>
        </p:nvCxnSpPr>
        <p:spPr>
          <a:xfrm flipH="1">
            <a:off x="1447800" y="20574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47800" y="2057400"/>
            <a:ext cx="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3"/>
          </p:cNvCxnSpPr>
          <p:nvPr/>
        </p:nvCxnSpPr>
        <p:spPr>
          <a:xfrm>
            <a:off x="3810000" y="20574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5" idx="0"/>
          </p:cNvCxnSpPr>
          <p:nvPr/>
        </p:nvCxnSpPr>
        <p:spPr>
          <a:xfrm>
            <a:off x="4038600" y="20574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3"/>
          </p:cNvCxnSpPr>
          <p:nvPr/>
        </p:nvCxnSpPr>
        <p:spPr>
          <a:xfrm>
            <a:off x="1905000" y="3049524"/>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1"/>
          </p:cNvCxnSpPr>
          <p:nvPr/>
        </p:nvCxnSpPr>
        <p:spPr>
          <a:xfrm flipH="1">
            <a:off x="3048000" y="3049524"/>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438400" y="3049524"/>
            <a:ext cx="0" cy="531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048000" y="3049524"/>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314700" y="3887724"/>
            <a:ext cx="1638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791200" y="4267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91200" y="4953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791200" y="571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8600" y="23622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a:t>
            </a:r>
            <a:r>
              <a:rPr lang="en-US" sz="900" dirty="0" smtClean="0">
                <a:effectLst>
                  <a:outerShdw blurRad="38100" dist="38100" dir="2700000" algn="tl">
                    <a:srgbClr val="000000">
                      <a:alpha val="43137"/>
                    </a:srgbClr>
                  </a:outerShdw>
                </a:effectLst>
              </a:rPr>
              <a:t>rue</a:t>
            </a:r>
            <a:endParaRPr lang="en-US" sz="900" dirty="0"/>
          </a:p>
        </p:txBody>
      </p:sp>
      <p:sp>
        <p:nvSpPr>
          <p:cNvPr id="28" name="Rectangle 27"/>
          <p:cNvSpPr/>
          <p:nvPr/>
        </p:nvSpPr>
        <p:spPr>
          <a:xfrm>
            <a:off x="914400" y="236220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false</a:t>
            </a:r>
            <a:endParaRPr lang="en-US" sz="900"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a:bodyPr>
          <a:lstStyle/>
          <a:p>
            <a:pPr algn="ctr"/>
            <a:r>
              <a:rPr lang="en-US" sz="2400" b="1" dirty="0" smtClean="0">
                <a:solidFill>
                  <a:schemeClr val="tx1">
                    <a:lumMod val="95000"/>
                    <a:lumOff val="5000"/>
                  </a:schemeClr>
                </a:solidFill>
              </a:rPr>
              <a:t>REFERENCES</a:t>
            </a:r>
            <a:endParaRPr lang="en-US" sz="2400" b="1" dirty="0">
              <a:solidFill>
                <a:schemeClr val="tx1">
                  <a:lumMod val="95000"/>
                  <a:lumOff val="5000"/>
                </a:schemeClr>
              </a:solidFill>
            </a:endParaRPr>
          </a:p>
        </p:txBody>
      </p:sp>
      <p:sp>
        <p:nvSpPr>
          <p:cNvPr id="3" name="Content Placeholder 2"/>
          <p:cNvSpPr>
            <a:spLocks noGrp="1"/>
          </p:cNvSpPr>
          <p:nvPr>
            <p:ph idx="1"/>
          </p:nvPr>
        </p:nvSpPr>
        <p:spPr/>
        <p:txBody>
          <a:bodyPr>
            <a:normAutofit fontScale="55000" lnSpcReduction="20000"/>
          </a:bodyPr>
          <a:lstStyle/>
          <a:p>
            <a:pPr>
              <a:buNone/>
            </a:pPr>
            <a:endParaRPr lang="en-US" sz="3600" dirty="0" smtClean="0"/>
          </a:p>
          <a:p>
            <a:endParaRPr lang="en-US" sz="2800" dirty="0" smtClean="0"/>
          </a:p>
          <a:p>
            <a:pPr marL="342900" lvl="0" indent="-342900">
              <a:buNone/>
            </a:pPr>
            <a:r>
              <a:rPr lang="en-US" sz="2800" dirty="0" smtClean="0"/>
              <a:t>[</a:t>
            </a:r>
            <a:r>
              <a:rPr lang="en-US" sz="2500" dirty="0" smtClean="0"/>
              <a:t>1</a:t>
            </a:r>
            <a:r>
              <a:rPr lang="en-US" sz="2800" dirty="0" smtClean="0"/>
              <a:t>J OES LUIS CARBONERA, MARA ABEL,” An entropy-based subspace clustering algorithm for categorical data”,  IEEE 26th International Conference on Tools with Artificial Intelligence,2014,p.p 272-277.</a:t>
            </a:r>
          </a:p>
          <a:p>
            <a:pPr marL="342900" lvl="0" indent="-342900">
              <a:buNone/>
            </a:pPr>
            <a:r>
              <a:rPr lang="en-US" sz="2800" dirty="0" smtClean="0"/>
              <a:t>[2 ]D. </a:t>
            </a:r>
            <a:r>
              <a:rPr lang="en-US" sz="2800" dirty="0" err="1" smtClean="0"/>
              <a:t>Barbar´a</a:t>
            </a:r>
            <a:r>
              <a:rPr lang="en-US" sz="2800" dirty="0" smtClean="0"/>
              <a:t>, Y. Li, and J. </a:t>
            </a:r>
            <a:r>
              <a:rPr lang="en-US" sz="2800" dirty="0" err="1" smtClean="0"/>
              <a:t>Couto</a:t>
            </a:r>
            <a:r>
              <a:rPr lang="en-US" sz="2800" dirty="0" smtClean="0"/>
              <a:t>, “</a:t>
            </a:r>
            <a:r>
              <a:rPr lang="en-US" sz="2800" dirty="0" err="1" smtClean="0"/>
              <a:t>Coolcat</a:t>
            </a:r>
            <a:r>
              <a:rPr lang="en-US" sz="2800" dirty="0" smtClean="0"/>
              <a:t>: an </a:t>
            </a:r>
            <a:r>
              <a:rPr lang="en-US" sz="2800" dirty="0" err="1" smtClean="0"/>
              <a:t>entropybased</a:t>
            </a:r>
            <a:r>
              <a:rPr lang="en-US" sz="2800" dirty="0" smtClean="0"/>
              <a:t> algorithm for categorical clustering,” in Proceedings of the eleventh international conference on Information and knowledge management. ACM, 2002, pp. 582–589.</a:t>
            </a:r>
          </a:p>
          <a:p>
            <a:pPr marL="342900" lvl="0" indent="-342900">
              <a:buNone/>
            </a:pPr>
            <a:r>
              <a:rPr lang="en-US" sz="2800" dirty="0" smtClean="0"/>
              <a:t>[ 3] P. </a:t>
            </a:r>
            <a:r>
              <a:rPr lang="en-US" sz="2800" dirty="0" err="1" smtClean="0"/>
              <a:t>Andritsos</a:t>
            </a:r>
            <a:r>
              <a:rPr lang="en-US" sz="2800" dirty="0" smtClean="0"/>
              <a:t> and P. </a:t>
            </a:r>
            <a:r>
              <a:rPr lang="en-US" sz="2800" dirty="0" err="1" smtClean="0"/>
              <a:t>Tsaparas</a:t>
            </a:r>
            <a:r>
              <a:rPr lang="en-US" sz="2800" dirty="0" smtClean="0"/>
              <a:t>, “Categorical data clustering,” in Encyclopedia of Machine Learning. Springer, 2010, pp. 154–159.</a:t>
            </a:r>
          </a:p>
          <a:p>
            <a:pPr marL="342900" lvl="0" indent="-342900">
              <a:buNone/>
            </a:pPr>
            <a:r>
              <a:rPr lang="en-US" sz="2800" dirty="0" smtClean="0"/>
              <a:t>[ 4] J. L. </a:t>
            </a:r>
            <a:r>
              <a:rPr lang="en-US" sz="2800" dirty="0" err="1" smtClean="0"/>
              <a:t>Carbonera</a:t>
            </a:r>
            <a:r>
              <a:rPr lang="en-US" sz="2800" dirty="0" smtClean="0"/>
              <a:t> and M. Abel, “Categorical data </a:t>
            </a:r>
            <a:r>
              <a:rPr lang="en-US" sz="2800" dirty="0" err="1" smtClean="0"/>
              <a:t>clustering:a</a:t>
            </a:r>
            <a:r>
              <a:rPr lang="en-US" sz="2800" dirty="0" smtClean="0"/>
              <a:t> correlation-based approach for unsupervised attribute weighting,” in Proceedings of ICTAI , 2014.</a:t>
            </a:r>
          </a:p>
          <a:p>
            <a:pPr marL="342900" lvl="0" indent="-342900">
              <a:buNone/>
            </a:pPr>
            <a:r>
              <a:rPr lang="en-US" sz="2800" dirty="0" smtClean="0"/>
              <a:t>[5 ] L. </a:t>
            </a:r>
            <a:r>
              <a:rPr lang="en-US" sz="2800" dirty="0" err="1" smtClean="0"/>
              <a:t>Bai</a:t>
            </a:r>
            <a:r>
              <a:rPr lang="en-US" sz="2800" dirty="0" smtClean="0"/>
              <a:t>, J. Liang, C. Dang, and F. Cao, “A novel attribute weighting algorithm for clustering high-dimensional </a:t>
            </a:r>
            <a:r>
              <a:rPr lang="en-US" sz="2800" dirty="0" err="1" smtClean="0"/>
              <a:t>categoricaldata</a:t>
            </a:r>
            <a:r>
              <a:rPr lang="en-US" sz="2800" dirty="0" smtClean="0"/>
              <a:t>,” Pattern </a:t>
            </a:r>
            <a:r>
              <a:rPr lang="en-US" sz="2800" dirty="0" err="1" smtClean="0"/>
              <a:t>Recognition,vol</a:t>
            </a:r>
            <a:r>
              <a:rPr lang="en-US" sz="2800" dirty="0" smtClean="0"/>
              <a:t>. 44,no. 12,2011,pp. 2843–2861.</a:t>
            </a:r>
          </a:p>
          <a:p>
            <a:pPr marL="342900" lvl="0" indent="-342900">
              <a:buNone/>
            </a:pPr>
            <a:r>
              <a:rPr lang="en-US" sz="2800" dirty="0" smtClean="0"/>
              <a:t>[6 ] G. </a:t>
            </a:r>
            <a:r>
              <a:rPr lang="en-US" sz="2800" dirty="0" err="1" smtClean="0"/>
              <a:t>Gan</a:t>
            </a:r>
            <a:r>
              <a:rPr lang="en-US" sz="2800" dirty="0" smtClean="0"/>
              <a:t> and J. Wu, “Subspace clustering for high dimensional categorical data,” ACM SIGKDD </a:t>
            </a:r>
            <a:r>
              <a:rPr lang="en-US" sz="2800" dirty="0" err="1" smtClean="0"/>
              <a:t>Explorat</a:t>
            </a:r>
            <a:r>
              <a:rPr lang="en-US" sz="2800" dirty="0" smtClean="0"/>
              <a:t>. ACM, 2002, pp. </a:t>
            </a:r>
            <a:r>
              <a:rPr lang="en-US" sz="2800" dirty="0" smtClean="0"/>
              <a:t>582–589.</a:t>
            </a:r>
            <a:endParaRPr lang="en-US" sz="2800" dirty="0" smtClean="0"/>
          </a:p>
          <a:p>
            <a:pPr marL="342900" lvl="0" indent="-342900">
              <a:buNone/>
            </a:pPr>
            <a:r>
              <a:rPr lang="en-US" sz="2800" dirty="0" smtClean="0"/>
              <a:t>[ 7] Data Set : </a:t>
            </a:r>
            <a:r>
              <a:rPr lang="en-US" sz="2800" dirty="0" err="1" smtClean="0"/>
              <a:t>Ucimachinelearning.Org</a:t>
            </a:r>
            <a:r>
              <a:rPr lang="en-US" sz="2800" dirty="0" smtClean="0"/>
              <a:t>.</a:t>
            </a:r>
          </a:p>
          <a:p>
            <a:pPr marL="342900" lvl="0" indent="-342900">
              <a:buFont typeface="Arial" pitchFamily="34" charset="0"/>
              <a:buChar char="•"/>
            </a:pPr>
            <a:endParaRPr lang="en-US" sz="2800" dirty="0" smtClean="0"/>
          </a:p>
          <a:p>
            <a:endParaRPr 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1600201"/>
            <a:ext cx="3124200" cy="2286000"/>
          </a:xfrm>
        </p:spPr>
        <p:txBody>
          <a:bodyPr/>
          <a:lstStyle/>
          <a:p>
            <a:r>
              <a:rPr lang="en-US" dirty="0" smtClean="0"/>
              <a:t>                                          </a:t>
            </a:r>
            <a:r>
              <a:rPr lang="en-US" dirty="0" smtClean="0">
                <a:solidFill>
                  <a:schemeClr val="tx1">
                    <a:lumMod val="95000"/>
                    <a:lumOff val="5000"/>
                  </a:schemeClr>
                </a:solidFill>
              </a:rPr>
              <a:t>THANK YOU</a:t>
            </a:r>
            <a:endParaRPr lang="en-US" dirty="0">
              <a:solidFill>
                <a:schemeClr val="tx1">
                  <a:lumMod val="95000"/>
                  <a:lumOff val="5000"/>
                </a:schemeClr>
              </a:solidFill>
            </a:endParaRPr>
          </a:p>
        </p:txBody>
      </p:sp>
    </p:spTree>
    <p:extLst>
      <p:ext uri="{BB962C8B-B14F-4D97-AF65-F5344CB8AC3E}">
        <p14:creationId xmlns:p14="http://schemas.microsoft.com/office/powerpoint/2010/main" xmlns="" val="318605409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609601"/>
            <a:ext cx="1722074" cy="461665"/>
          </a:xfrm>
          <a:prstGeom prst="rect">
            <a:avLst/>
          </a:prstGeom>
        </p:spPr>
        <p:txBody>
          <a:bodyPr wrap="none">
            <a:spAutoFit/>
          </a:bodyPr>
          <a:lstStyle/>
          <a:p>
            <a:r>
              <a:rPr lang="en-US" sz="2400" b="1" dirty="0" smtClean="0">
                <a:latin typeface="+mj-lt"/>
              </a:rPr>
              <a:t>BASE PAPER</a:t>
            </a:r>
          </a:p>
        </p:txBody>
      </p:sp>
      <p:sp>
        <p:nvSpPr>
          <p:cNvPr id="3" name="Rectangle 2"/>
          <p:cNvSpPr/>
          <p:nvPr/>
        </p:nvSpPr>
        <p:spPr>
          <a:xfrm>
            <a:off x="304800" y="1443841"/>
            <a:ext cx="8686800" cy="3477875"/>
          </a:xfrm>
          <a:prstGeom prst="rect">
            <a:avLst/>
          </a:prstGeom>
        </p:spPr>
        <p:txBody>
          <a:bodyPr wrap="square">
            <a:spAutoFit/>
          </a:bodyPr>
          <a:lstStyle/>
          <a:p>
            <a:pPr algn="ctr"/>
            <a:endParaRPr lang="en-US" sz="2400" b="1" dirty="0" smtClean="0"/>
          </a:p>
          <a:p>
            <a:pPr algn="ctr"/>
            <a:endParaRPr lang="en-US" sz="2400" b="1" dirty="0" smtClean="0"/>
          </a:p>
          <a:p>
            <a:pPr algn="ctr"/>
            <a:endParaRPr lang="en-US" sz="2400" b="1" dirty="0" smtClean="0"/>
          </a:p>
          <a:p>
            <a:pPr algn="ctr"/>
            <a:r>
              <a:rPr lang="en-US" sz="2400" b="1" dirty="0" smtClean="0"/>
              <a:t>“An </a:t>
            </a:r>
            <a:r>
              <a:rPr lang="en-US" sz="2400" b="1" dirty="0"/>
              <a:t>entropy-based subspace clustering algorithm for categorical </a:t>
            </a:r>
            <a:r>
              <a:rPr lang="en-US" sz="2400" b="1" dirty="0" smtClean="0"/>
              <a:t>data.”</a:t>
            </a:r>
            <a:endParaRPr lang="en-US" sz="2400" b="1" dirty="0"/>
          </a:p>
          <a:p>
            <a:endParaRPr lang="en-US" dirty="0" smtClean="0"/>
          </a:p>
          <a:p>
            <a:endParaRPr lang="en-US" dirty="0"/>
          </a:p>
          <a:p>
            <a:pPr lvl="0"/>
            <a:endParaRPr lang="en-US" sz="1600" dirty="0" smtClean="0"/>
          </a:p>
          <a:p>
            <a:pPr lvl="0"/>
            <a:r>
              <a:rPr lang="en-US" sz="1600" dirty="0" smtClean="0"/>
              <a:t>Joes Luis </a:t>
            </a:r>
            <a:r>
              <a:rPr lang="en-US" sz="1600" dirty="0" err="1" smtClean="0"/>
              <a:t>Carbonera,Mara</a:t>
            </a:r>
            <a:r>
              <a:rPr lang="en-US" sz="1600" dirty="0" smtClean="0"/>
              <a:t> Abel ,IEEE </a:t>
            </a:r>
            <a:r>
              <a:rPr lang="en-US" sz="1600" dirty="0"/>
              <a:t>26th International Conference on Tools with Artificial Intelligence,2014,p.p 272-277.</a:t>
            </a:r>
          </a:p>
          <a:p>
            <a:endParaRPr lang="en-US" sz="1600" dirty="0"/>
          </a:p>
        </p:txBody>
      </p:sp>
    </p:spTree>
    <p:extLst>
      <p:ext uri="{BB962C8B-B14F-4D97-AF65-F5344CB8AC3E}">
        <p14:creationId xmlns:p14="http://schemas.microsoft.com/office/powerpoint/2010/main" xmlns="" val="207266241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1"/>
            <a:ext cx="8077200" cy="6863417"/>
          </a:xfrm>
          <a:prstGeom prst="rect">
            <a:avLst/>
          </a:prstGeom>
        </p:spPr>
        <p:txBody>
          <a:bodyPr wrap="square">
            <a:spAutoFit/>
          </a:bodyPr>
          <a:lstStyle/>
          <a:p>
            <a:pPr algn="ctr"/>
            <a:r>
              <a:rPr lang="en-US" sz="2400" b="1" dirty="0" smtClean="0">
                <a:latin typeface="+mj-lt"/>
              </a:rPr>
              <a:t>K-MEANS CLUSTERING </a:t>
            </a:r>
          </a:p>
          <a:p>
            <a:endParaRPr lang="en-IN" sz="1600" i="1" dirty="0" smtClean="0"/>
          </a:p>
          <a:p>
            <a:endParaRPr lang="en-IN" sz="1600" i="1" dirty="0" smtClean="0"/>
          </a:p>
          <a:p>
            <a:pPr marL="285750" indent="-285750">
              <a:buFont typeface="Arial" pitchFamily="34" charset="0"/>
              <a:buChar char="•"/>
            </a:pPr>
            <a:r>
              <a:rPr lang="en-IN" sz="1600" i="1" dirty="0" smtClean="0"/>
              <a:t>K</a:t>
            </a:r>
            <a:r>
              <a:rPr lang="en-IN" sz="1600" dirty="0" smtClean="0"/>
              <a:t>-means clustering </a:t>
            </a:r>
            <a:r>
              <a:rPr lang="en-IN" sz="1600" dirty="0"/>
              <a:t>is used when you have unlabeled data (i.e., data without defined categories or groups). </a:t>
            </a:r>
            <a:endParaRPr lang="en-IN" sz="1600" dirty="0" smtClean="0"/>
          </a:p>
          <a:p>
            <a:pPr marL="285750" indent="-285750">
              <a:buFont typeface="Arial" pitchFamily="34" charset="0"/>
              <a:buChar char="•"/>
            </a:pPr>
            <a:r>
              <a:rPr lang="en-IN" sz="1600" dirty="0" smtClean="0"/>
              <a:t>The </a:t>
            </a:r>
            <a:r>
              <a:rPr lang="en-IN" sz="1600" dirty="0"/>
              <a:t>goal of this algorithm is to find groups in the data, with the number of groups represented by the variable </a:t>
            </a:r>
            <a:r>
              <a:rPr lang="en-IN" sz="1600" i="1" dirty="0"/>
              <a:t>K</a:t>
            </a:r>
            <a:r>
              <a:rPr lang="en-IN" sz="1600" dirty="0"/>
              <a:t>. </a:t>
            </a:r>
            <a:endParaRPr lang="en-IN" sz="1600" dirty="0" smtClean="0"/>
          </a:p>
          <a:p>
            <a:pPr marL="285750" indent="-285750">
              <a:buFont typeface="Arial" pitchFamily="34" charset="0"/>
              <a:buChar char="•"/>
            </a:pPr>
            <a:r>
              <a:rPr lang="en-IN" sz="1600" dirty="0" smtClean="0"/>
              <a:t>The </a:t>
            </a:r>
            <a:r>
              <a:rPr lang="en-IN" sz="1600" dirty="0"/>
              <a:t>algorithm works iteratively to assign each data point to one of </a:t>
            </a:r>
            <a:r>
              <a:rPr lang="en-IN" sz="1600" i="1" dirty="0"/>
              <a:t>K</a:t>
            </a:r>
            <a:r>
              <a:rPr lang="en-IN" sz="1600" dirty="0"/>
              <a:t> groups based on the features that are provided. </a:t>
            </a:r>
            <a:endParaRPr lang="en-IN" sz="1600" dirty="0" smtClean="0"/>
          </a:p>
          <a:p>
            <a:endParaRPr lang="en-IN" sz="1600" dirty="0" smtClean="0"/>
          </a:p>
          <a:p>
            <a:r>
              <a:rPr lang="en-IN" sz="1600" b="1" dirty="0" smtClean="0"/>
              <a:t>Advantages</a:t>
            </a:r>
            <a:r>
              <a:rPr lang="en-IN" sz="1600" dirty="0" smtClean="0"/>
              <a:t>:-</a:t>
            </a:r>
          </a:p>
          <a:p>
            <a:endParaRPr lang="en-US" sz="1600" dirty="0"/>
          </a:p>
          <a:p>
            <a:pPr lvl="0">
              <a:buFont typeface="Arial" pitchFamily="34" charset="0"/>
              <a:buChar char="•"/>
            </a:pPr>
            <a:r>
              <a:rPr lang="en-IN" sz="1600" dirty="0"/>
              <a:t>Fast, robust and easier to understand.</a:t>
            </a:r>
            <a:endParaRPr lang="en-US" sz="1600" dirty="0"/>
          </a:p>
          <a:p>
            <a:pPr lvl="0">
              <a:buFont typeface="Arial" pitchFamily="34" charset="0"/>
              <a:buChar char="•"/>
            </a:pPr>
            <a:r>
              <a:rPr lang="en-IN" sz="1600" dirty="0"/>
              <a:t> Gives best result when data set are distinct or well separated from each other.</a:t>
            </a:r>
            <a:endParaRPr lang="en-US" sz="1600" dirty="0"/>
          </a:p>
          <a:p>
            <a:pPr lvl="0">
              <a:buFont typeface="Arial" pitchFamily="34" charset="0"/>
              <a:buChar char="•"/>
            </a:pPr>
            <a:r>
              <a:rPr lang="en-IN" sz="1600" dirty="0"/>
              <a:t>If variables are huge, then  K-Means most of the times </a:t>
            </a:r>
            <a:r>
              <a:rPr lang="en-IN" sz="1600" dirty="0" smtClean="0"/>
              <a:t>computationally faster</a:t>
            </a:r>
            <a:r>
              <a:rPr lang="en-IN" sz="1600" dirty="0"/>
              <a:t>.</a:t>
            </a:r>
            <a:endParaRPr lang="en-US" sz="1600" dirty="0"/>
          </a:p>
          <a:p>
            <a:pPr lvl="0">
              <a:buFont typeface="Arial" pitchFamily="34" charset="0"/>
              <a:buChar char="•"/>
            </a:pPr>
            <a:r>
              <a:rPr lang="en-IN" sz="1600" dirty="0"/>
              <a:t>Holds true results even if some assumptions are false</a:t>
            </a:r>
            <a:r>
              <a:rPr lang="en-IN" sz="1600" dirty="0" smtClean="0"/>
              <a:t>.</a:t>
            </a:r>
          </a:p>
          <a:p>
            <a:pPr lvl="0">
              <a:buFont typeface="Arial" pitchFamily="34" charset="0"/>
              <a:buChar char="•"/>
            </a:pPr>
            <a:endParaRPr lang="en-IN" sz="1600" dirty="0" smtClean="0"/>
          </a:p>
          <a:p>
            <a:pPr lvl="0">
              <a:buFont typeface="Arial" pitchFamily="34" charset="0"/>
              <a:buChar char="•"/>
            </a:pPr>
            <a:endParaRPr lang="en-IN" sz="1600" dirty="0" smtClean="0"/>
          </a:p>
          <a:p>
            <a:r>
              <a:rPr lang="en-IN" sz="1600" b="1" dirty="0"/>
              <a:t> </a:t>
            </a:r>
            <a:r>
              <a:rPr lang="en-IN" sz="1600" b="1" dirty="0" smtClean="0"/>
              <a:t>Disadvantages</a:t>
            </a:r>
            <a:r>
              <a:rPr lang="en-IN" sz="1600" dirty="0" smtClean="0"/>
              <a:t>:-</a:t>
            </a:r>
          </a:p>
          <a:p>
            <a:endParaRPr lang="en-US" sz="1600" dirty="0"/>
          </a:p>
          <a:p>
            <a:pPr>
              <a:buFont typeface="Arial" pitchFamily="34" charset="0"/>
              <a:buChar char="•"/>
            </a:pPr>
            <a:r>
              <a:rPr lang="en-IN" sz="1600" dirty="0" smtClean="0"/>
              <a:t>Some </a:t>
            </a:r>
            <a:r>
              <a:rPr lang="en-IN" sz="1600" dirty="0"/>
              <a:t>assumptions have to made.</a:t>
            </a:r>
            <a:endParaRPr lang="en-US" sz="1600" dirty="0"/>
          </a:p>
          <a:p>
            <a:pPr fontAlgn="base">
              <a:buFont typeface="Arial" pitchFamily="34" charset="0"/>
              <a:buChar char="•"/>
            </a:pPr>
            <a:r>
              <a:rPr lang="en-IN" sz="1600" dirty="0" smtClean="0"/>
              <a:t>Algorithm </a:t>
            </a:r>
            <a:r>
              <a:rPr lang="en-IN" sz="1600" dirty="0"/>
              <a:t>fails for non-linear data set.</a:t>
            </a:r>
            <a:endParaRPr lang="en-US" sz="1600" dirty="0"/>
          </a:p>
          <a:p>
            <a:pPr fontAlgn="base">
              <a:buFont typeface="Arial" pitchFamily="34" charset="0"/>
              <a:buChar char="•"/>
            </a:pPr>
            <a:r>
              <a:rPr lang="en-IN" sz="1600" dirty="0" smtClean="0"/>
              <a:t>Applicable </a:t>
            </a:r>
            <a:r>
              <a:rPr lang="en-IN" sz="1600" dirty="0"/>
              <a:t>only when mean is defined i.e. fails for categorical data</a:t>
            </a:r>
            <a:r>
              <a:rPr lang="en-IN" sz="1600" dirty="0" smtClean="0"/>
              <a:t>.</a:t>
            </a:r>
          </a:p>
          <a:p>
            <a:pPr fontAlgn="base">
              <a:buFont typeface="Arial" pitchFamily="34" charset="0"/>
              <a:buChar char="•"/>
            </a:pPr>
            <a:r>
              <a:rPr lang="en-IN" sz="1600" dirty="0" smtClean="0"/>
              <a:t>Only applicable for numeric data.</a:t>
            </a:r>
            <a:endParaRPr lang="en-US" sz="1600" dirty="0"/>
          </a:p>
          <a:p>
            <a:endParaRPr lang="en-US" sz="2000" dirty="0"/>
          </a:p>
          <a:p>
            <a:endParaRPr lang="en-US" sz="2800" dirty="0" smtClean="0"/>
          </a:p>
        </p:txBody>
      </p:sp>
    </p:spTree>
    <p:extLst>
      <p:ext uri="{BB962C8B-B14F-4D97-AF65-F5344CB8AC3E}">
        <p14:creationId xmlns:p14="http://schemas.microsoft.com/office/powerpoint/2010/main" xmlns="" val="366988731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467600" cy="685800"/>
          </a:xfrm>
        </p:spPr>
        <p:txBody>
          <a:bodyPr>
            <a:normAutofit/>
          </a:bodyPr>
          <a:lstStyle/>
          <a:p>
            <a:pPr algn="ctr"/>
            <a:r>
              <a:rPr lang="en-US" sz="2400" b="1" dirty="0" smtClean="0">
                <a:solidFill>
                  <a:schemeClr val="tx1">
                    <a:lumMod val="95000"/>
                    <a:lumOff val="5000"/>
                  </a:schemeClr>
                </a:solidFill>
                <a:cs typeface="Aharoni" pitchFamily="2" charset="-79"/>
              </a:rPr>
              <a:t>ALGORITHM OF K-MEANS</a:t>
            </a:r>
          </a:p>
        </p:txBody>
      </p:sp>
      <p:sp>
        <p:nvSpPr>
          <p:cNvPr id="3" name="Content Placeholder 2"/>
          <p:cNvSpPr>
            <a:spLocks noGrp="1"/>
          </p:cNvSpPr>
          <p:nvPr>
            <p:ph idx="1"/>
          </p:nvPr>
        </p:nvSpPr>
        <p:spPr>
          <a:xfrm>
            <a:off x="457200" y="1066800"/>
            <a:ext cx="7467600" cy="5407152"/>
          </a:xfrm>
        </p:spPr>
        <p:txBody>
          <a:bodyPr>
            <a:normAutofit lnSpcReduction="10000"/>
          </a:bodyPr>
          <a:lstStyle/>
          <a:p>
            <a:pPr>
              <a:buNone/>
            </a:pPr>
            <a:r>
              <a:rPr lang="en-US" sz="1600" dirty="0" smtClean="0">
                <a:solidFill>
                  <a:schemeClr val="tx1">
                    <a:lumMod val="95000"/>
                    <a:lumOff val="5000"/>
                  </a:schemeClr>
                </a:solidFill>
              </a:rPr>
              <a:t> </a:t>
            </a:r>
          </a:p>
          <a:p>
            <a:pPr>
              <a:buNone/>
            </a:pPr>
            <a:endParaRPr lang="en-US" sz="1600" dirty="0" smtClean="0">
              <a:solidFill>
                <a:schemeClr val="tx1">
                  <a:lumMod val="95000"/>
                  <a:lumOff val="5000"/>
                </a:schemeClr>
              </a:solidFill>
            </a:endParaRPr>
          </a:p>
          <a:p>
            <a:pPr>
              <a:buNone/>
            </a:pPr>
            <a:r>
              <a:rPr lang="en-US" sz="1600" dirty="0" smtClean="0">
                <a:solidFill>
                  <a:schemeClr val="tx1">
                    <a:lumMod val="95000"/>
                    <a:lumOff val="5000"/>
                  </a:schemeClr>
                </a:solidFill>
              </a:rPr>
              <a:t>   </a:t>
            </a:r>
            <a:r>
              <a:rPr lang="en-US" sz="1600" dirty="0" smtClean="0">
                <a:solidFill>
                  <a:schemeClr val="tx1">
                    <a:lumMod val="95000"/>
                    <a:lumOff val="5000"/>
                  </a:schemeClr>
                </a:solidFill>
                <a:latin typeface="+mj-lt"/>
              </a:rPr>
              <a:t>Let  X = {x</a:t>
            </a:r>
            <a:r>
              <a:rPr lang="en-US" sz="1600" baseline="-25000" dirty="0" smtClean="0">
                <a:solidFill>
                  <a:schemeClr val="tx1">
                    <a:lumMod val="95000"/>
                    <a:lumOff val="5000"/>
                  </a:schemeClr>
                </a:solidFill>
                <a:latin typeface="+mj-lt"/>
              </a:rPr>
              <a:t>1</a:t>
            </a:r>
            <a:r>
              <a:rPr lang="en-US" sz="1600" dirty="0" smtClean="0">
                <a:solidFill>
                  <a:schemeClr val="tx1">
                    <a:lumMod val="95000"/>
                    <a:lumOff val="5000"/>
                  </a:schemeClr>
                </a:solidFill>
                <a:latin typeface="+mj-lt"/>
              </a:rPr>
              <a:t>,x</a:t>
            </a:r>
            <a:r>
              <a:rPr lang="en-US" sz="1600" baseline="-25000" dirty="0" smtClean="0">
                <a:solidFill>
                  <a:schemeClr val="tx1">
                    <a:lumMod val="95000"/>
                    <a:lumOff val="5000"/>
                  </a:schemeClr>
                </a:solidFill>
                <a:latin typeface="+mj-lt"/>
              </a:rPr>
              <a:t>2</a:t>
            </a:r>
            <a:r>
              <a:rPr lang="en-US" sz="1600" dirty="0" smtClean="0">
                <a:solidFill>
                  <a:schemeClr val="tx1">
                    <a:lumMod val="95000"/>
                    <a:lumOff val="5000"/>
                  </a:schemeClr>
                </a:solidFill>
                <a:latin typeface="+mj-lt"/>
              </a:rPr>
              <a:t>,x</a:t>
            </a:r>
            <a:r>
              <a:rPr lang="en-US" sz="1600" baseline="-25000" dirty="0" smtClean="0">
                <a:solidFill>
                  <a:schemeClr val="tx1">
                    <a:lumMod val="95000"/>
                    <a:lumOff val="5000"/>
                  </a:schemeClr>
                </a:solidFill>
                <a:latin typeface="+mj-lt"/>
              </a:rPr>
              <a:t>3</a:t>
            </a:r>
            <a:r>
              <a:rPr lang="en-US" sz="1600" dirty="0" smtClean="0">
                <a:solidFill>
                  <a:schemeClr val="tx1">
                    <a:lumMod val="95000"/>
                    <a:lumOff val="5000"/>
                  </a:schemeClr>
                </a:solidFill>
                <a:latin typeface="+mj-lt"/>
              </a:rPr>
              <a:t>,……..,</a:t>
            </a:r>
            <a:r>
              <a:rPr lang="en-US" sz="1600" dirty="0" err="1" smtClean="0">
                <a:solidFill>
                  <a:schemeClr val="tx1">
                    <a:lumMod val="95000"/>
                    <a:lumOff val="5000"/>
                  </a:schemeClr>
                </a:solidFill>
                <a:latin typeface="+mj-lt"/>
              </a:rPr>
              <a:t>x</a:t>
            </a:r>
            <a:r>
              <a:rPr lang="en-US" sz="1600" baseline="-25000" dirty="0" err="1" smtClean="0">
                <a:solidFill>
                  <a:schemeClr val="tx1">
                    <a:lumMod val="95000"/>
                    <a:lumOff val="5000"/>
                  </a:schemeClr>
                </a:solidFill>
                <a:latin typeface="+mj-lt"/>
              </a:rPr>
              <a:t>n</a:t>
            </a:r>
            <a:r>
              <a:rPr lang="en-US" sz="1600" dirty="0" smtClean="0">
                <a:solidFill>
                  <a:schemeClr val="tx1">
                    <a:lumMod val="95000"/>
                    <a:lumOff val="5000"/>
                  </a:schemeClr>
                </a:solidFill>
                <a:latin typeface="+mj-lt"/>
              </a:rPr>
              <a:t>} be the set of data points and V = {v</a:t>
            </a:r>
            <a:r>
              <a:rPr lang="en-US" sz="1600" baseline="-25000" dirty="0" smtClean="0">
                <a:solidFill>
                  <a:schemeClr val="tx1">
                    <a:lumMod val="95000"/>
                    <a:lumOff val="5000"/>
                  </a:schemeClr>
                </a:solidFill>
                <a:latin typeface="+mj-lt"/>
              </a:rPr>
              <a:t>1</a:t>
            </a:r>
            <a:r>
              <a:rPr lang="en-US" sz="1600" dirty="0" smtClean="0">
                <a:solidFill>
                  <a:schemeClr val="tx1">
                    <a:lumMod val="95000"/>
                    <a:lumOff val="5000"/>
                  </a:schemeClr>
                </a:solidFill>
                <a:latin typeface="+mj-lt"/>
              </a:rPr>
              <a:t>,v</a:t>
            </a:r>
            <a:r>
              <a:rPr lang="en-US" sz="1600" baseline="-25000" dirty="0" smtClean="0">
                <a:solidFill>
                  <a:schemeClr val="tx1">
                    <a:lumMod val="95000"/>
                    <a:lumOff val="5000"/>
                  </a:schemeClr>
                </a:solidFill>
                <a:latin typeface="+mj-lt"/>
              </a:rPr>
              <a:t>2</a:t>
            </a:r>
            <a:r>
              <a:rPr lang="en-US" sz="1600" dirty="0" smtClean="0">
                <a:solidFill>
                  <a:schemeClr val="tx1">
                    <a:lumMod val="95000"/>
                    <a:lumOff val="5000"/>
                  </a:schemeClr>
                </a:solidFill>
                <a:latin typeface="+mj-lt"/>
              </a:rPr>
              <a:t>,…….,</a:t>
            </a:r>
            <a:r>
              <a:rPr lang="en-US" sz="1600" dirty="0" err="1" smtClean="0">
                <a:solidFill>
                  <a:schemeClr val="tx1">
                    <a:lumMod val="95000"/>
                    <a:lumOff val="5000"/>
                  </a:schemeClr>
                </a:solidFill>
                <a:latin typeface="+mj-lt"/>
              </a:rPr>
              <a:t>v</a:t>
            </a:r>
            <a:r>
              <a:rPr lang="en-US" sz="1600" baseline="-25000" dirty="0" err="1" smtClean="0">
                <a:solidFill>
                  <a:schemeClr val="tx1">
                    <a:lumMod val="95000"/>
                    <a:lumOff val="5000"/>
                  </a:schemeClr>
                </a:solidFill>
                <a:latin typeface="+mj-lt"/>
              </a:rPr>
              <a:t>c</a:t>
            </a:r>
            <a:r>
              <a:rPr lang="en-US" sz="1600" dirty="0" smtClean="0">
                <a:solidFill>
                  <a:schemeClr val="tx1">
                    <a:lumMod val="95000"/>
                    <a:lumOff val="5000"/>
                  </a:schemeClr>
                </a:solidFill>
                <a:latin typeface="+mj-lt"/>
              </a:rPr>
              <a:t>} be the set of centers.</a:t>
            </a:r>
          </a:p>
          <a:p>
            <a:pPr>
              <a:buNone/>
            </a:pPr>
            <a:r>
              <a:rPr lang="en-US" sz="1600" dirty="0" smtClean="0">
                <a:solidFill>
                  <a:schemeClr val="tx1">
                    <a:lumMod val="95000"/>
                    <a:lumOff val="5000"/>
                  </a:schemeClr>
                </a:solidFill>
                <a:latin typeface="+mj-lt"/>
              </a:rPr>
              <a:t>1) Randomly select ‘c’ cluster centers.</a:t>
            </a:r>
          </a:p>
          <a:p>
            <a:pPr>
              <a:buNone/>
            </a:pPr>
            <a:r>
              <a:rPr lang="en-US" sz="1600" dirty="0" smtClean="0">
                <a:solidFill>
                  <a:schemeClr val="tx1">
                    <a:lumMod val="95000"/>
                    <a:lumOff val="5000"/>
                  </a:schemeClr>
                </a:solidFill>
                <a:latin typeface="+mj-lt"/>
              </a:rPr>
              <a:t>2) Calculate the distance between each data point and cluster centers.</a:t>
            </a:r>
          </a:p>
          <a:p>
            <a:pPr>
              <a:buNone/>
            </a:pPr>
            <a:endParaRPr lang="en-US" sz="1600" dirty="0" smtClean="0">
              <a:solidFill>
                <a:schemeClr val="tx1">
                  <a:lumMod val="95000"/>
                  <a:lumOff val="5000"/>
                </a:schemeClr>
              </a:solidFill>
              <a:latin typeface="+mj-lt"/>
            </a:endParaRPr>
          </a:p>
          <a:p>
            <a:pPr>
              <a:buNone/>
            </a:pPr>
            <a:r>
              <a:rPr lang="en-US" sz="1600" dirty="0" smtClean="0">
                <a:solidFill>
                  <a:schemeClr val="tx1">
                    <a:lumMod val="95000"/>
                    <a:lumOff val="5000"/>
                  </a:schemeClr>
                </a:solidFill>
                <a:latin typeface="+mj-lt"/>
              </a:rPr>
              <a:t>3) Assign the data point to the cluster center whose distance from the cluster center is minimum of all the cluster centers.</a:t>
            </a:r>
          </a:p>
          <a:p>
            <a:pPr>
              <a:buNone/>
            </a:pPr>
            <a:endParaRPr lang="en-US" sz="1600" dirty="0" smtClean="0">
              <a:solidFill>
                <a:schemeClr val="tx1">
                  <a:lumMod val="95000"/>
                  <a:lumOff val="5000"/>
                </a:schemeClr>
              </a:solidFill>
              <a:latin typeface="+mj-lt"/>
            </a:endParaRPr>
          </a:p>
          <a:p>
            <a:pPr>
              <a:buNone/>
            </a:pPr>
            <a:r>
              <a:rPr lang="en-US" sz="1600" dirty="0" smtClean="0">
                <a:solidFill>
                  <a:schemeClr val="tx1">
                    <a:lumMod val="95000"/>
                    <a:lumOff val="5000"/>
                  </a:schemeClr>
                </a:solidFill>
                <a:latin typeface="+mj-lt"/>
              </a:rPr>
              <a:t>4) Recalculate the new cluster center using:  </a:t>
            </a:r>
            <a:r>
              <a:rPr lang="en-US" sz="1600" dirty="0" smtClean="0">
                <a:solidFill>
                  <a:schemeClr val="tx1">
                    <a:lumMod val="95000"/>
                    <a:lumOff val="5000"/>
                  </a:schemeClr>
                </a:solidFill>
              </a:rPr>
              <a:t> </a:t>
            </a:r>
          </a:p>
          <a:p>
            <a:pPr>
              <a:buNone/>
            </a:pPr>
            <a:endParaRPr lang="en-US" sz="1700" dirty="0" smtClean="0"/>
          </a:p>
          <a:p>
            <a:pPr>
              <a:buNone/>
            </a:pPr>
            <a:endParaRPr lang="en-US" sz="1700" dirty="0" smtClean="0"/>
          </a:p>
          <a:p>
            <a:pPr>
              <a:buNone/>
            </a:pPr>
            <a:endParaRPr lang="en-US" sz="1700" dirty="0" smtClean="0"/>
          </a:p>
          <a:p>
            <a:pPr>
              <a:buNone/>
            </a:pPr>
            <a:r>
              <a:rPr lang="en-US" sz="1600" dirty="0" smtClean="0">
                <a:solidFill>
                  <a:schemeClr val="tx1">
                    <a:lumMod val="95000"/>
                    <a:lumOff val="5000"/>
                  </a:schemeClr>
                </a:solidFill>
              </a:rPr>
              <a:t>     where,</a:t>
            </a:r>
            <a:r>
              <a:rPr lang="en-US" sz="1600" i="1" dirty="0" smtClean="0">
                <a:solidFill>
                  <a:schemeClr val="tx1">
                    <a:lumMod val="95000"/>
                    <a:lumOff val="5000"/>
                  </a:schemeClr>
                </a:solidFill>
              </a:rPr>
              <a:t> ‘</a:t>
            </a:r>
            <a:r>
              <a:rPr lang="en-US" sz="1600" i="1" dirty="0" err="1" smtClean="0">
                <a:solidFill>
                  <a:schemeClr val="tx1">
                    <a:lumMod val="95000"/>
                    <a:lumOff val="5000"/>
                  </a:schemeClr>
                </a:solidFill>
              </a:rPr>
              <a:t>c</a:t>
            </a:r>
            <a:r>
              <a:rPr lang="en-US" sz="1600" i="1" baseline="-25000" dirty="0" err="1" smtClean="0">
                <a:solidFill>
                  <a:schemeClr val="tx1">
                    <a:lumMod val="95000"/>
                    <a:lumOff val="5000"/>
                  </a:schemeClr>
                </a:solidFill>
              </a:rPr>
              <a:t>i</a:t>
            </a:r>
            <a:r>
              <a:rPr lang="en-US" sz="1600" i="1" dirty="0" smtClean="0">
                <a:solidFill>
                  <a:schemeClr val="tx1">
                    <a:lumMod val="95000"/>
                    <a:lumOff val="5000"/>
                  </a:schemeClr>
                </a:solidFill>
              </a:rPr>
              <a:t>’</a:t>
            </a:r>
            <a:r>
              <a:rPr lang="en-US" sz="1600" dirty="0" smtClean="0">
                <a:solidFill>
                  <a:schemeClr val="tx1">
                    <a:lumMod val="95000"/>
                    <a:lumOff val="5000"/>
                  </a:schemeClr>
                </a:solidFill>
              </a:rPr>
              <a:t> represents the number of data points in </a:t>
            </a:r>
            <a:r>
              <a:rPr lang="en-US" sz="1600" i="1" dirty="0" err="1" smtClean="0">
                <a:solidFill>
                  <a:schemeClr val="tx1">
                    <a:lumMod val="95000"/>
                    <a:lumOff val="5000"/>
                  </a:schemeClr>
                </a:solidFill>
              </a:rPr>
              <a:t>i</a:t>
            </a:r>
            <a:r>
              <a:rPr lang="en-US" sz="1600" i="1" baseline="30000" dirty="0" err="1" smtClean="0">
                <a:solidFill>
                  <a:schemeClr val="tx1">
                    <a:lumMod val="95000"/>
                    <a:lumOff val="5000"/>
                  </a:schemeClr>
                </a:solidFill>
              </a:rPr>
              <a:t>th</a:t>
            </a:r>
            <a:r>
              <a:rPr lang="en-US" sz="1600" dirty="0" smtClean="0">
                <a:solidFill>
                  <a:schemeClr val="tx1">
                    <a:lumMod val="95000"/>
                    <a:lumOff val="5000"/>
                  </a:schemeClr>
                </a:solidFill>
              </a:rPr>
              <a:t> cluster.</a:t>
            </a:r>
          </a:p>
          <a:p>
            <a:pPr>
              <a:buNone/>
            </a:pPr>
            <a:endParaRPr lang="en-US" sz="1600" dirty="0" smtClean="0">
              <a:solidFill>
                <a:schemeClr val="tx1">
                  <a:lumMod val="95000"/>
                  <a:lumOff val="5000"/>
                </a:schemeClr>
              </a:solidFill>
            </a:endParaRPr>
          </a:p>
          <a:p>
            <a:pPr>
              <a:buNone/>
            </a:pPr>
            <a:r>
              <a:rPr lang="en-US" sz="1600" dirty="0" smtClean="0">
                <a:solidFill>
                  <a:schemeClr val="tx1">
                    <a:lumMod val="95000"/>
                    <a:lumOff val="5000"/>
                  </a:schemeClr>
                </a:solidFill>
              </a:rPr>
              <a:t>5) Recalculate the distance between each data point and new obtained cluster centers.</a:t>
            </a:r>
          </a:p>
          <a:p>
            <a:pPr>
              <a:buNone/>
            </a:pPr>
            <a:r>
              <a:rPr lang="en-US" sz="1600" dirty="0" smtClean="0">
                <a:solidFill>
                  <a:schemeClr val="tx1">
                    <a:lumMod val="95000"/>
                    <a:lumOff val="5000"/>
                  </a:schemeClr>
                </a:solidFill>
              </a:rPr>
              <a:t>6) If no data point was reassigned then stop, otherwise repeat from step 3).</a:t>
            </a:r>
          </a:p>
          <a:p>
            <a:pPr>
              <a:buNone/>
            </a:pPr>
            <a:r>
              <a:rPr lang="en-US" sz="1600" dirty="0" smtClean="0">
                <a:solidFill>
                  <a:schemeClr val="tx1">
                    <a:lumMod val="95000"/>
                    <a:lumOff val="5000"/>
                  </a:schemeClr>
                </a:solidFill>
              </a:rPr>
              <a:t> </a:t>
            </a:r>
          </a:p>
          <a:p>
            <a:endParaRPr lang="en-US" dirty="0"/>
          </a:p>
        </p:txBody>
      </p:sp>
      <p:pic>
        <p:nvPicPr>
          <p:cNvPr id="4" name="Picture 3" descr="https://sites.google.com/site/dataclusteringalgorithms/_/rsrc/1273048565389/k-means-clustering-algorithm/kmeans1.bmp"/>
          <p:cNvPicPr/>
          <p:nvPr/>
        </p:nvPicPr>
        <p:blipFill>
          <a:blip r:embed="rId2"/>
          <a:srcRect/>
          <a:stretch>
            <a:fillRect/>
          </a:stretch>
        </p:blipFill>
        <p:spPr bwMode="auto">
          <a:xfrm>
            <a:off x="2667000" y="3962400"/>
            <a:ext cx="2194560" cy="70866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a:bodyPr>
          <a:lstStyle/>
          <a:p>
            <a:pPr algn="ctr"/>
            <a:r>
              <a:rPr lang="en-US" sz="2400" b="1" dirty="0" smtClean="0">
                <a:solidFill>
                  <a:schemeClr val="tx1">
                    <a:lumMod val="95000"/>
                    <a:lumOff val="5000"/>
                  </a:schemeClr>
                </a:solidFill>
              </a:rPr>
              <a:t>CODE</a:t>
            </a:r>
            <a:endParaRPr lang="en-US" sz="2400" b="1" dirty="0">
              <a:solidFill>
                <a:schemeClr val="tx1">
                  <a:lumMod val="95000"/>
                  <a:lumOff val="5000"/>
                </a:schemeClr>
              </a:solidFill>
            </a:endParaRPr>
          </a:p>
        </p:txBody>
      </p:sp>
      <p:pic>
        <p:nvPicPr>
          <p:cNvPr id="26626" name="Picture 2" descr="C:\Users\KARAN\Desktop\KMEANS.png"/>
          <p:cNvPicPr>
            <a:picLocks noChangeAspect="1" noChangeArrowheads="1"/>
          </p:cNvPicPr>
          <p:nvPr/>
        </p:nvPicPr>
        <p:blipFill>
          <a:blip r:embed="rId2"/>
          <a:srcRect/>
          <a:stretch>
            <a:fillRect/>
          </a:stretch>
        </p:blipFill>
        <p:spPr bwMode="auto">
          <a:xfrm>
            <a:off x="762000" y="838200"/>
            <a:ext cx="6980221" cy="5746750"/>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KARAN\Downloads\Capture.PNG"/>
          <p:cNvPicPr>
            <a:picLocks noChangeAspect="1" noChangeArrowheads="1"/>
          </p:cNvPicPr>
          <p:nvPr/>
        </p:nvPicPr>
        <p:blipFill>
          <a:blip r:embed="rId2"/>
          <a:srcRect/>
          <a:stretch>
            <a:fillRect/>
          </a:stretch>
        </p:blipFill>
        <p:spPr bwMode="auto">
          <a:xfrm>
            <a:off x="304800" y="990600"/>
            <a:ext cx="7924800" cy="5334000"/>
          </a:xfrm>
          <a:prstGeom prst="rect">
            <a:avLst/>
          </a:prstGeom>
          <a:noFill/>
        </p:spPr>
      </p:pic>
      <p:sp>
        <p:nvSpPr>
          <p:cNvPr id="5" name="TextBox 4"/>
          <p:cNvSpPr txBox="1"/>
          <p:nvPr/>
        </p:nvSpPr>
        <p:spPr>
          <a:xfrm>
            <a:off x="609600" y="304800"/>
            <a:ext cx="7772400" cy="461665"/>
          </a:xfrm>
          <a:prstGeom prst="rect">
            <a:avLst/>
          </a:prstGeom>
          <a:noFill/>
        </p:spPr>
        <p:txBody>
          <a:bodyPr wrap="square" rtlCol="0">
            <a:spAutoFit/>
          </a:bodyPr>
          <a:lstStyle/>
          <a:p>
            <a:pPr algn="ctr"/>
            <a:r>
              <a:rPr lang="en-US" sz="2400" b="1" dirty="0" smtClean="0">
                <a:solidFill>
                  <a:schemeClr val="tx1">
                    <a:lumMod val="95000"/>
                    <a:lumOff val="5000"/>
                  </a:schemeClr>
                </a:solidFill>
                <a:latin typeface="+mj-lt"/>
              </a:rPr>
              <a:t>OUTPUT</a:t>
            </a:r>
            <a:endParaRPr lang="en-US" sz="2400" b="1" dirty="0">
              <a:solidFill>
                <a:schemeClr val="tx1">
                  <a:lumMod val="95000"/>
                  <a:lumOff val="5000"/>
                </a:schemeClr>
              </a:solidFill>
              <a:latin typeface="+mj-lt"/>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401762"/>
          </a:xfrm>
        </p:spPr>
        <p:txBody>
          <a:bodyPr>
            <a:noAutofit/>
          </a:bodyPr>
          <a:lstStyle/>
          <a:p>
            <a:pPr algn="ctr"/>
            <a:r>
              <a:rPr lang="en-US" sz="3200" b="1" dirty="0" smtClean="0">
                <a:solidFill>
                  <a:schemeClr val="tx1">
                    <a:lumMod val="95000"/>
                    <a:lumOff val="5000"/>
                  </a:schemeClr>
                </a:solidFill>
              </a:rPr>
              <a:t/>
            </a:r>
            <a:br>
              <a:rPr lang="en-US" sz="3200" b="1" dirty="0" smtClean="0">
                <a:solidFill>
                  <a:schemeClr val="tx1">
                    <a:lumMod val="95000"/>
                    <a:lumOff val="5000"/>
                  </a:schemeClr>
                </a:solidFill>
              </a:rPr>
            </a:br>
            <a:endParaRPr lang="en-US" sz="2400" b="1" dirty="0">
              <a:solidFill>
                <a:schemeClr val="tx1">
                  <a:lumMod val="95000"/>
                  <a:lumOff val="5000"/>
                </a:schemeClr>
              </a:solidFill>
            </a:endParaRPr>
          </a:p>
        </p:txBody>
      </p:sp>
      <p:sp>
        <p:nvSpPr>
          <p:cNvPr id="3" name="Content Placeholder 2"/>
          <p:cNvSpPr>
            <a:spLocks noGrp="1"/>
          </p:cNvSpPr>
          <p:nvPr>
            <p:ph idx="1"/>
          </p:nvPr>
        </p:nvSpPr>
        <p:spPr>
          <a:xfrm>
            <a:off x="457200" y="990600"/>
            <a:ext cx="7467600" cy="5483352"/>
          </a:xfrm>
        </p:spPr>
        <p:txBody>
          <a:bodyPr/>
          <a:lstStyle/>
          <a:p>
            <a:pPr marL="457200" indent="-457200">
              <a:buNone/>
            </a:pPr>
            <a:endParaRPr lang="en-US" sz="1600" dirty="0" smtClean="0">
              <a:solidFill>
                <a:schemeClr val="tx1">
                  <a:lumMod val="95000"/>
                  <a:lumOff val="5000"/>
                </a:schemeClr>
              </a:solidFill>
            </a:endParaRPr>
          </a:p>
          <a:p>
            <a:pPr marL="457200" indent="-457200" algn="ctr">
              <a:buNone/>
            </a:pPr>
            <a:r>
              <a:rPr lang="en-US" sz="2400" b="1" dirty="0" smtClean="0">
                <a:solidFill>
                  <a:schemeClr val="tx1">
                    <a:lumMod val="95000"/>
                    <a:lumOff val="5000"/>
                  </a:schemeClr>
                </a:solidFill>
                <a:latin typeface="+mj-lt"/>
              </a:rPr>
              <a:t>K-MODE </a:t>
            </a:r>
          </a:p>
          <a:p>
            <a:pPr marL="457200" indent="-457200" algn="ctr">
              <a:buNone/>
            </a:pPr>
            <a:endParaRPr lang="en-US" sz="1600" dirty="0" smtClean="0"/>
          </a:p>
          <a:p>
            <a:pPr marL="457200" indent="-457200">
              <a:buAutoNum type="arabicParenR"/>
            </a:pPr>
            <a:r>
              <a:rPr lang="en-US" sz="1600" dirty="0" smtClean="0">
                <a:solidFill>
                  <a:schemeClr val="tx1">
                    <a:lumMod val="95000"/>
                    <a:lumOff val="5000"/>
                  </a:schemeClr>
                </a:solidFill>
              </a:rPr>
              <a:t>Extension of K-means</a:t>
            </a:r>
          </a:p>
          <a:p>
            <a:pPr marL="457200" indent="-457200">
              <a:buAutoNum type="arabicParenR"/>
            </a:pPr>
            <a:endParaRPr lang="en-US" sz="1600" dirty="0" smtClean="0">
              <a:solidFill>
                <a:schemeClr val="tx1">
                  <a:lumMod val="95000"/>
                  <a:lumOff val="5000"/>
                </a:schemeClr>
              </a:solidFill>
            </a:endParaRPr>
          </a:p>
          <a:p>
            <a:pPr marL="457200" indent="-457200">
              <a:buAutoNum type="arabicParenR"/>
            </a:pPr>
            <a:r>
              <a:rPr lang="en-US" sz="1600" dirty="0" smtClean="0">
                <a:solidFill>
                  <a:schemeClr val="tx1">
                    <a:lumMod val="95000"/>
                    <a:lumOff val="5000"/>
                  </a:schemeClr>
                </a:solidFill>
              </a:rPr>
              <a:t>It works on numeric as well as non numeric values.</a:t>
            </a:r>
          </a:p>
          <a:p>
            <a:pPr marL="457200" indent="-457200">
              <a:buAutoNum type="arabicParenR"/>
            </a:pPr>
            <a:endParaRPr lang="en-US" sz="1600" dirty="0" smtClean="0">
              <a:solidFill>
                <a:schemeClr val="tx1">
                  <a:lumMod val="95000"/>
                  <a:lumOff val="5000"/>
                </a:schemeClr>
              </a:solidFill>
            </a:endParaRPr>
          </a:p>
          <a:p>
            <a:pPr marL="457200" indent="-457200">
              <a:buAutoNum type="arabicParenR"/>
            </a:pPr>
            <a:r>
              <a:rPr lang="en-US" sz="1600" dirty="0" smtClean="0">
                <a:solidFill>
                  <a:schemeClr val="tx1">
                    <a:lumMod val="95000"/>
                    <a:lumOff val="5000"/>
                  </a:schemeClr>
                </a:solidFill>
              </a:rPr>
              <a:t>Frequency based methods are used for clustering of objects.</a:t>
            </a:r>
          </a:p>
          <a:p>
            <a:pPr marL="457200" indent="-457200">
              <a:buAutoNum type="arabicParenR"/>
            </a:pPr>
            <a:endParaRPr lang="en-US" sz="1600" dirty="0" smtClean="0">
              <a:solidFill>
                <a:schemeClr val="tx1">
                  <a:lumMod val="95000"/>
                  <a:lumOff val="5000"/>
                </a:schemeClr>
              </a:solidFill>
            </a:endParaRPr>
          </a:p>
          <a:p>
            <a:pPr marL="457200" indent="-457200">
              <a:buAutoNum type="arabicParenR"/>
            </a:pPr>
            <a:r>
              <a:rPr lang="en-US" sz="1600" dirty="0" smtClean="0">
                <a:solidFill>
                  <a:schemeClr val="tx1">
                    <a:lumMod val="95000"/>
                    <a:lumOff val="5000"/>
                  </a:schemeClr>
                </a:solidFill>
              </a:rPr>
              <a:t>Replaces the means of clusters with modes.</a:t>
            </a:r>
          </a:p>
          <a:p>
            <a:pPr marL="457200" indent="-457200">
              <a:buAutoNum type="arabicParenR"/>
            </a:pPr>
            <a:endParaRPr lang="en-US" sz="1600" dirty="0" smtClean="0">
              <a:solidFill>
                <a:schemeClr val="tx1">
                  <a:lumMod val="95000"/>
                  <a:lumOff val="5000"/>
                </a:schemeClr>
              </a:solidFill>
            </a:endParaRPr>
          </a:p>
          <a:p>
            <a:pPr marL="457200" indent="-457200">
              <a:buAutoNum type="arabicParenR"/>
            </a:pPr>
            <a:r>
              <a:rPr lang="en-US" sz="1600" dirty="0" smtClean="0">
                <a:solidFill>
                  <a:schemeClr val="tx1">
                    <a:lumMod val="95000"/>
                    <a:lumOff val="5000"/>
                  </a:schemeClr>
                </a:solidFill>
              </a:rPr>
              <a:t>Uses simple matching dissimilarity measure for </a:t>
            </a:r>
            <a:r>
              <a:rPr lang="en-US" sz="1600" dirty="0" err="1" smtClean="0">
                <a:solidFill>
                  <a:schemeClr val="tx1">
                    <a:lumMod val="95000"/>
                    <a:lumOff val="5000"/>
                  </a:schemeClr>
                </a:solidFill>
              </a:rPr>
              <a:t>categorial</a:t>
            </a:r>
            <a:r>
              <a:rPr lang="en-US" sz="1600" dirty="0" smtClean="0">
                <a:solidFill>
                  <a:schemeClr val="tx1">
                    <a:lumMod val="95000"/>
                    <a:lumOff val="5000"/>
                  </a:schemeClr>
                </a:solidFill>
              </a:rPr>
              <a:t> data.</a:t>
            </a:r>
          </a:p>
          <a:p>
            <a:pPr marL="457200" indent="-457200">
              <a:buAutoNum type="arabicParenR"/>
            </a:pPr>
            <a:endParaRPr lang="en-US" sz="1600" dirty="0"/>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1651</TotalTime>
  <Words>1785</Words>
  <Application>Microsoft Office PowerPoint</Application>
  <PresentationFormat>On-screen Show (4:3)</PresentationFormat>
  <Paragraphs>448</Paragraphs>
  <Slides>34</Slides>
  <Notes>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   CLUSTERING OF CATEGORICAL DATA USING ENTROPY BASED   K MODE ALGORITHM</vt:lpstr>
      <vt:lpstr>Slide 2</vt:lpstr>
      <vt:lpstr>Slide 3</vt:lpstr>
      <vt:lpstr>Slide 4</vt:lpstr>
      <vt:lpstr>Slide 5</vt:lpstr>
      <vt:lpstr>ALGORITHM OF K-MEANS</vt:lpstr>
      <vt:lpstr>CODE</vt:lpstr>
      <vt:lpstr>Slide 8</vt:lpstr>
      <vt:lpstr> </vt:lpstr>
      <vt:lpstr>K-mode algorithm</vt:lpstr>
      <vt:lpstr>Code</vt:lpstr>
      <vt:lpstr>OUTPUT</vt:lpstr>
      <vt:lpstr>CHALLENGES</vt:lpstr>
      <vt:lpstr>                      EBK-modes: Entropy Based K-Modes. </vt:lpstr>
      <vt:lpstr>ENTROPY</vt:lpstr>
      <vt:lpstr> NUMERICAL EXAMPLE ON EBK MODE  </vt:lpstr>
      <vt:lpstr>APPROACH FOR ATTRIBUTE WEIGHTING</vt:lpstr>
      <vt:lpstr>Slide 18</vt:lpstr>
      <vt:lpstr>        We can measure the entropy of any attribute ai, considering the set induced by φi(zij). This is measured through a function Ei(zij,ai).</vt:lpstr>
      <vt:lpstr>The average of the uncertainty that is projected to a  given attribute  ah, considering the modes of all attributes, in a partition ci.</vt:lpstr>
      <vt:lpstr>ENTROPY-BASED RELEVANCE INDEX (ERI) </vt:lpstr>
      <vt:lpstr>DISSIMILARITY FUNCTION</vt:lpstr>
      <vt:lpstr>ALGORITHM</vt:lpstr>
      <vt:lpstr>CODE</vt:lpstr>
      <vt:lpstr>OUTPUT</vt:lpstr>
      <vt:lpstr>CONCLUSIONS OF EBK FOR CATEGORICAL DATA</vt:lpstr>
      <vt:lpstr>PROPOSED WORK </vt:lpstr>
      <vt:lpstr>DATA  This data set has been taken form the UCI-Machine learning repository[7]</vt:lpstr>
      <vt:lpstr>Slide 29</vt:lpstr>
      <vt:lpstr>ALGORITHM</vt:lpstr>
      <vt:lpstr>Slide 31</vt:lpstr>
      <vt:lpstr>Slide 32</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OF CATEGORICAL DATA USING ENTROPY BASED  K MODE ALGORITHM</dc:title>
  <dc:creator>Administrator</dc:creator>
  <cp:lastModifiedBy>KARAN</cp:lastModifiedBy>
  <cp:revision>138</cp:revision>
  <dcterms:created xsi:type="dcterms:W3CDTF">2017-04-07T09:36:41Z</dcterms:created>
  <dcterms:modified xsi:type="dcterms:W3CDTF">2018-03-07T11:21:04Z</dcterms:modified>
</cp:coreProperties>
</file>