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59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 the voter turnout in 2014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is interested?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get results to have a clear understanding of what needs to be done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Prediction Model?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Our Campaign Team</a:t>
          </a:r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Y="-33284" custLinFactNeighborX="-2100" custLinFactNeighborY="-10000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Significant Factors for Voter Turnout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Age of Voter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Ethnicity of Voter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Political Party</a:t>
          </a:r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8366B2FF-B158-4050-AC5B-FA55FFCF8B6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Congressional District</a:t>
          </a:r>
        </a:p>
      </dgm:t>
    </dgm:pt>
    <dgm:pt modelId="{26A40642-6FB2-4B7C-B948-9C38771569ED}" type="parTrans" cxnId="{B03FB5E0-2E6F-4215-A271-0440DF00E8AD}">
      <dgm:prSet/>
      <dgm:spPr/>
      <dgm:t>
        <a:bodyPr/>
        <a:lstStyle/>
        <a:p>
          <a:endParaRPr lang="en-US"/>
        </a:p>
      </dgm:t>
    </dgm:pt>
    <dgm:pt modelId="{6D249C98-1395-4EB6-8BD5-3B299FA819C6}" type="sibTrans" cxnId="{B03FB5E0-2E6F-4215-A271-0440DF00E8AD}">
      <dgm:prSet/>
      <dgm:spPr/>
      <dgm:t>
        <a:bodyPr/>
        <a:lstStyle/>
        <a:p>
          <a:endParaRPr lang="en-US"/>
        </a:p>
      </dgm:t>
    </dgm:pt>
    <dgm:pt modelId="{F1035964-AAAF-4F4E-82EE-60DEBF422C8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Designated Market Area</a:t>
          </a:r>
        </a:p>
      </dgm:t>
    </dgm:pt>
    <dgm:pt modelId="{5A02B41C-542A-4458-B560-4B00370BA336}" type="parTrans" cxnId="{CF457DDE-F799-462C-8BE3-63915ACFACBC}">
      <dgm:prSet/>
      <dgm:spPr/>
      <dgm:t>
        <a:bodyPr/>
        <a:lstStyle/>
        <a:p>
          <a:endParaRPr lang="en-US"/>
        </a:p>
      </dgm:t>
    </dgm:pt>
    <dgm:pt modelId="{5C676AD3-6CD6-47CD-A99A-4D10919BDDB5}" type="sibTrans" cxnId="{CF457DDE-F799-462C-8BE3-63915ACFACBC}">
      <dgm:prSet/>
      <dgm:spPr/>
      <dgm:t>
        <a:bodyPr/>
        <a:lstStyle/>
        <a:p>
          <a:endParaRPr lang="en-US"/>
        </a:p>
      </dgm:t>
    </dgm:pt>
    <dgm:pt modelId="{0313DE95-D61A-4E34-917F-737112C6CB4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Most of the previous general election Turnouts</a:t>
          </a:r>
        </a:p>
      </dgm:t>
    </dgm:pt>
    <dgm:pt modelId="{430DD0AA-D347-4B12-8064-B1AEE5CA9B3D}" type="parTrans" cxnId="{5FBE0324-D15D-4E78-8ACC-49848E4A696B}">
      <dgm:prSet/>
      <dgm:spPr/>
      <dgm:t>
        <a:bodyPr/>
        <a:lstStyle/>
        <a:p>
          <a:endParaRPr lang="en-US"/>
        </a:p>
      </dgm:t>
    </dgm:pt>
    <dgm:pt modelId="{93C7EEDB-81D0-49EA-9986-114699796768}" type="sibTrans" cxnId="{5FBE0324-D15D-4E78-8ACC-49848E4A696B}">
      <dgm:prSet/>
      <dgm:spPr/>
      <dgm:t>
        <a:bodyPr/>
        <a:lstStyle/>
        <a:p>
          <a:endParaRPr lang="en-US"/>
        </a:p>
      </dgm:t>
    </dgm:pt>
    <dgm:pt modelId="{E13D22F4-E131-458B-B0D3-8E104392EEC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2008 and 2012 precinct turnouts</a:t>
          </a:r>
        </a:p>
      </dgm:t>
    </dgm:pt>
    <dgm:pt modelId="{B9F9E88A-159E-4769-9DE1-92603E1C11AB}" type="parTrans" cxnId="{E08D50D4-612F-4464-BD23-7E4A78D81B83}">
      <dgm:prSet/>
      <dgm:spPr/>
      <dgm:t>
        <a:bodyPr/>
        <a:lstStyle/>
        <a:p>
          <a:endParaRPr lang="en-US"/>
        </a:p>
      </dgm:t>
    </dgm:pt>
    <dgm:pt modelId="{B13443F8-E329-4E33-9910-4480FD2F5FD2}" type="sibTrans" cxnId="{E08D50D4-612F-4464-BD23-7E4A78D81B83}">
      <dgm:prSet/>
      <dgm:spPr/>
      <dgm:t>
        <a:bodyPr/>
        <a:lstStyle/>
        <a:p>
          <a:endParaRPr lang="en-US"/>
        </a:p>
      </dgm:t>
    </dgm:pt>
    <dgm:pt modelId="{BE0DA7D9-8508-4AB2-893B-A011C44B337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Pet Owner</a:t>
          </a:r>
        </a:p>
      </dgm:t>
    </dgm:pt>
    <dgm:pt modelId="{F47EF55B-41B1-475E-9443-FAD88DAC6513}" type="parTrans" cxnId="{AA828252-78FD-43C4-9CCD-D6E2BBD6C181}">
      <dgm:prSet/>
      <dgm:spPr/>
      <dgm:t>
        <a:bodyPr/>
        <a:lstStyle/>
        <a:p>
          <a:endParaRPr lang="en-US"/>
        </a:p>
      </dgm:t>
    </dgm:pt>
    <dgm:pt modelId="{2BA4614A-8B8E-4190-9F43-B937898A2511}" type="sibTrans" cxnId="{AA828252-78FD-43C4-9CCD-D6E2BBD6C181}">
      <dgm:prSet/>
      <dgm:spPr/>
      <dgm:t>
        <a:bodyPr/>
        <a:lstStyle/>
        <a:p>
          <a:endParaRPr lang="en-US"/>
        </a:p>
      </dgm:t>
    </dgm:pt>
    <dgm:pt modelId="{A1AC3DFC-01FD-438D-8143-FC94031F2DA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Interest in Music</a:t>
          </a:r>
        </a:p>
      </dgm:t>
    </dgm:pt>
    <dgm:pt modelId="{626C9F3E-5E6A-4A8D-86CE-71F8C4644AE7}" type="parTrans" cxnId="{382300FE-EDC3-4F35-A0BB-ABE5C74454C8}">
      <dgm:prSet/>
      <dgm:spPr/>
      <dgm:t>
        <a:bodyPr/>
        <a:lstStyle/>
        <a:p>
          <a:endParaRPr lang="en-US"/>
        </a:p>
      </dgm:t>
    </dgm:pt>
    <dgm:pt modelId="{8CE03962-A00A-4C41-9D22-A42BA91CA5F1}" type="sibTrans" cxnId="{382300FE-EDC3-4F35-A0BB-ABE5C74454C8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1" custScaleX="26927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1" custScaleX="268797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FFEF1521-7CB7-43E2-8D17-E0CBBB34BE9F}" type="presOf" srcId="{E13D22F4-E131-458B-B0D3-8E104392EEC1}" destId="{17CA1487-CDD9-4364-92F6-A11DBDAFE16C}" srcOrd="0" destOrd="6" presId="urn:microsoft.com/office/officeart/2005/8/layout/hList1"/>
    <dgm:cxn modelId="{5FBE0324-D15D-4E78-8ACC-49848E4A696B}" srcId="{6857B86A-DEC1-407C-A1BB-5BF9ACCBCA6A}" destId="{0313DE95-D61A-4E34-917F-737112C6CB4D}" srcOrd="5" destOrd="0" parTransId="{430DD0AA-D347-4B12-8064-B1AEE5CA9B3D}" sibTransId="{93C7EEDB-81D0-49EA-9986-114699796768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AA828252-78FD-43C4-9CCD-D6E2BBD6C181}" srcId="{6857B86A-DEC1-407C-A1BB-5BF9ACCBCA6A}" destId="{BE0DA7D9-8508-4AB2-893B-A011C44B337F}" srcOrd="7" destOrd="0" parTransId="{F47EF55B-41B1-475E-9443-FAD88DAC6513}" sibTransId="{2BA4614A-8B8E-4190-9F43-B937898A2511}"/>
    <dgm:cxn modelId="{D3C65B56-24E6-4879-A287-45D2A3A31A52}" type="presOf" srcId="{0313DE95-D61A-4E34-917F-737112C6CB4D}" destId="{17CA1487-CDD9-4364-92F6-A11DBDAFE16C}" srcOrd="0" destOrd="5" presId="urn:microsoft.com/office/officeart/2005/8/layout/hList1"/>
    <dgm:cxn modelId="{1A036156-4A58-4FF6-8FCE-4CF9901420CB}" type="presOf" srcId="{BE0DA7D9-8508-4AB2-893B-A011C44B337F}" destId="{17CA1487-CDD9-4364-92F6-A11DBDAFE16C}" srcOrd="0" destOrd="7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E713DCBA-41BA-4A68-86F2-CD53E549F30D}" type="presOf" srcId="{8366B2FF-B158-4050-AC5B-FA55FFCF8B62}" destId="{17CA1487-CDD9-4364-92F6-A11DBDAFE16C}" srcOrd="0" destOrd="3" presId="urn:microsoft.com/office/officeart/2005/8/layout/hList1"/>
    <dgm:cxn modelId="{7E1394C9-64E2-4DAB-8BF0-3BF95A05EBE1}" type="presOf" srcId="{A1AC3DFC-01FD-438D-8143-FC94031F2DA1}" destId="{17CA1487-CDD9-4364-92F6-A11DBDAFE16C}" srcOrd="0" destOrd="8" presId="urn:microsoft.com/office/officeart/2005/8/layout/hList1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E08D50D4-612F-4464-BD23-7E4A78D81B83}" srcId="{6857B86A-DEC1-407C-A1BB-5BF9ACCBCA6A}" destId="{E13D22F4-E131-458B-B0D3-8E104392EEC1}" srcOrd="6" destOrd="0" parTransId="{B9F9E88A-159E-4769-9DE1-92603E1C11AB}" sibTransId="{B13443F8-E329-4E33-9910-4480FD2F5FD2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CF457DDE-F799-462C-8BE3-63915ACFACBC}" srcId="{6857B86A-DEC1-407C-A1BB-5BF9ACCBCA6A}" destId="{F1035964-AAAF-4F4E-82EE-60DEBF422C8D}" srcOrd="4" destOrd="0" parTransId="{5A02B41C-542A-4458-B560-4B00370BA336}" sibTransId="{5C676AD3-6CD6-47CD-A99A-4D10919BDDB5}"/>
    <dgm:cxn modelId="{BD13CCDF-13B4-4097-9009-F2E9B7B97693}" type="presOf" srcId="{F1035964-AAAF-4F4E-82EE-60DEBF422C8D}" destId="{17CA1487-CDD9-4364-92F6-A11DBDAFE16C}" srcOrd="0" destOrd="4" presId="urn:microsoft.com/office/officeart/2005/8/layout/hList1"/>
    <dgm:cxn modelId="{B03FB5E0-2E6F-4215-A271-0440DF00E8AD}" srcId="{6857B86A-DEC1-407C-A1BB-5BF9ACCBCA6A}" destId="{8366B2FF-B158-4050-AC5B-FA55FFCF8B62}" srcOrd="3" destOrd="0" parTransId="{26A40642-6FB2-4B7C-B948-9C38771569ED}" sibTransId="{6D249C98-1395-4EB6-8BD5-3B299FA819C6}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382300FE-EDC3-4F35-A0BB-ABE5C74454C8}" srcId="{6857B86A-DEC1-407C-A1BB-5BF9ACCBCA6A}" destId="{A1AC3DFC-01FD-438D-8143-FC94031F2DA1}" srcOrd="8" destOrd="0" parTransId="{626C9F3E-5E6A-4A8D-86CE-71F8C4644AE7}" sibTransId="{8CE03962-A00A-4C41-9D22-A42BA91CA5F1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61382" y="-2699600"/>
          <a:ext cx="749394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 the voter turnout in 2014</a:t>
          </a:r>
        </a:p>
      </dsp:txBody>
      <dsp:txXfrm rot="-5400000">
        <a:off x="3566159" y="132205"/>
        <a:ext cx="6303258" cy="676230"/>
      </dsp:txXfrm>
    </dsp:sp>
    <dsp:sp modelId="{3230722F-B757-4673-BD2F-9D4BAB5CEE8D}">
      <dsp:nvSpPr>
        <dsp:cNvPr id="0" name=""/>
        <dsp:cNvSpPr/>
      </dsp:nvSpPr>
      <dsp:spPr>
        <a:xfrm>
          <a:off x="0" y="0"/>
          <a:ext cx="3566160" cy="936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  <a:endParaRPr lang="en-US" sz="2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728" y="45728"/>
        <a:ext cx="3474704" cy="845287"/>
      </dsp:txXfrm>
    </dsp:sp>
    <dsp:sp modelId="{329ECF1A-78BE-41CB-B252-8011825B67CD}">
      <dsp:nvSpPr>
        <dsp:cNvPr id="0" name=""/>
        <dsp:cNvSpPr/>
      </dsp:nvSpPr>
      <dsp:spPr>
        <a:xfrm rot="5400000">
          <a:off x="6361382" y="-1716020"/>
          <a:ext cx="749394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Our Campaign Team</a:t>
          </a:r>
        </a:p>
      </dsp:txBody>
      <dsp:txXfrm rot="-5400000">
        <a:off x="3566159" y="1115785"/>
        <a:ext cx="6303258" cy="676230"/>
      </dsp:txXfrm>
    </dsp:sp>
    <dsp:sp modelId="{8A3FE5E4-2689-4041-B2C5-C63BC276A3EF}">
      <dsp:nvSpPr>
        <dsp:cNvPr id="0" name=""/>
        <dsp:cNvSpPr/>
      </dsp:nvSpPr>
      <dsp:spPr>
        <a:xfrm>
          <a:off x="0" y="985527"/>
          <a:ext cx="3566160" cy="936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is interested?</a:t>
          </a:r>
        </a:p>
      </dsp:txBody>
      <dsp:txXfrm>
        <a:off x="45728" y="1031255"/>
        <a:ext cx="3474704" cy="845287"/>
      </dsp:txXfrm>
    </dsp:sp>
    <dsp:sp modelId="{A66EBD3D-E7C5-421C-B8B5-728648057DDC}">
      <dsp:nvSpPr>
        <dsp:cNvPr id="0" name=""/>
        <dsp:cNvSpPr/>
      </dsp:nvSpPr>
      <dsp:spPr>
        <a:xfrm rot="5400000">
          <a:off x="6361382" y="-732440"/>
          <a:ext cx="749394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get results to have a clear understanding of what needs to be done</a:t>
          </a:r>
        </a:p>
      </dsp:txBody>
      <dsp:txXfrm rot="-5400000">
        <a:off x="3566159" y="2099365"/>
        <a:ext cx="6303258" cy="676230"/>
      </dsp:txXfrm>
    </dsp:sp>
    <dsp:sp modelId="{1C763A21-352A-41D1-A2E2-E305DABA275D}">
      <dsp:nvSpPr>
        <dsp:cNvPr id="0" name=""/>
        <dsp:cNvSpPr/>
      </dsp:nvSpPr>
      <dsp:spPr>
        <a:xfrm>
          <a:off x="0" y="1969108"/>
          <a:ext cx="3566160" cy="936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5728" y="2014836"/>
        <a:ext cx="3474704" cy="845287"/>
      </dsp:txXfrm>
    </dsp:sp>
    <dsp:sp modelId="{95E0557D-F0A1-4F38-8083-55DE7503164F}">
      <dsp:nvSpPr>
        <dsp:cNvPr id="0" name=""/>
        <dsp:cNvSpPr/>
      </dsp:nvSpPr>
      <dsp:spPr>
        <a:xfrm rot="5400000">
          <a:off x="6361382" y="251139"/>
          <a:ext cx="749394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</a:t>
          </a:r>
        </a:p>
      </dsp:txBody>
      <dsp:txXfrm rot="-5400000">
        <a:off x="3566159" y="3082944"/>
        <a:ext cx="6303258" cy="676230"/>
      </dsp:txXfrm>
    </dsp:sp>
    <dsp:sp modelId="{B9324B26-5FF5-4FF7-9073-66103CBE8481}">
      <dsp:nvSpPr>
        <dsp:cNvPr id="0" name=""/>
        <dsp:cNvSpPr/>
      </dsp:nvSpPr>
      <dsp:spPr>
        <a:xfrm>
          <a:off x="0" y="2952688"/>
          <a:ext cx="3566160" cy="936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Prediction Model?</a:t>
          </a:r>
        </a:p>
      </dsp:txBody>
      <dsp:txXfrm>
        <a:off x="45728" y="2998416"/>
        <a:ext cx="3474704" cy="845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4213" y="160741"/>
          <a:ext cx="1130601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Significant Factors for Voter Turnout</a:t>
          </a:r>
        </a:p>
      </dsp:txBody>
      <dsp:txXfrm>
        <a:off x="4213" y="160741"/>
        <a:ext cx="11306019" cy="576000"/>
      </dsp:txXfrm>
    </dsp:sp>
    <dsp:sp modelId="{17CA1487-CDD9-4364-92F6-A11DBDAFE16C}">
      <dsp:nvSpPr>
        <dsp:cNvPr id="0" name=""/>
        <dsp:cNvSpPr/>
      </dsp:nvSpPr>
      <dsp:spPr>
        <a:xfrm>
          <a:off x="14206" y="736741"/>
          <a:ext cx="11286033" cy="35947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Age of Voter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Political Party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Ethnicity of Voter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Congressional District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Designated Market Area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Most of the previous general election Turnouts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2008 and 2012 precinct turnouts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Pet Owner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Interest in Music</a:t>
          </a:r>
        </a:p>
      </dsp:txBody>
      <dsp:txXfrm>
        <a:off x="14206" y="736741"/>
        <a:ext cx="11286033" cy="3594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Voter Turnout 2014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Karan Dassi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352988"/>
              </p:ext>
            </p:extLst>
          </p:nvPr>
        </p:nvGraphicFramePr>
        <p:xfrm>
          <a:off x="1143000" y="1411550"/>
          <a:ext cx="9906000" cy="38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Significant Factors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306629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The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230885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found out that a total 15060 voters will most probably turn out to vote in 2014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is a 30.12 percent out of a total voter population of 50,000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prediction seem to be in line with previous years</a:t>
            </a:r>
          </a:p>
        </p:txBody>
      </p:sp>
    </p:spTree>
    <p:extLst>
      <p:ext uri="{BB962C8B-B14F-4D97-AF65-F5344CB8AC3E}">
        <p14:creationId xmlns:p14="http://schemas.microsoft.com/office/powerpoint/2010/main" val="88933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2014 </a:t>
            </a:r>
            <a:r>
              <a:rPr lang="en-US" sz="4400">
                <a:latin typeface="Rockwell" panose="02060603020205020403" pitchFamily="18" charset="0"/>
              </a:rPr>
              <a:t>voter prediction </a:t>
            </a:r>
            <a:r>
              <a:rPr lang="en-US" sz="4400" dirty="0">
                <a:latin typeface="Rockwell" panose="02060603020205020403" pitchFamily="18" charset="0"/>
              </a:rPr>
              <a:t>vs previous </a:t>
            </a:r>
            <a:r>
              <a:rPr lang="en-US" sz="4400">
                <a:latin typeface="Rockwell" panose="02060603020205020403" pitchFamily="18" charset="0"/>
              </a:rPr>
              <a:t>year numbers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E8F32CB-2617-41DA-AA33-9E3111FCC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516" y="2249488"/>
            <a:ext cx="6839794" cy="39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136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Rockwell</vt:lpstr>
      <vt:lpstr>Tahoma</vt:lpstr>
      <vt:lpstr>Trebuchet MS</vt:lpstr>
      <vt:lpstr>Tw Cen MT</vt:lpstr>
      <vt:lpstr>Wingdings</vt:lpstr>
      <vt:lpstr>Circuit</vt:lpstr>
      <vt:lpstr>Voter Turnout 2014</vt:lpstr>
      <vt:lpstr>PowerPoint Presentation</vt:lpstr>
      <vt:lpstr>Significant Factors</vt:lpstr>
      <vt:lpstr>The prediction</vt:lpstr>
      <vt:lpstr>2014 voter prediction vs previous year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2019-04-21T23:28:29Z</dcterms:created>
  <dcterms:modified xsi:type="dcterms:W3CDTF">2019-04-22T00:27:26Z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