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B3C0"/>
    <a:srgbClr val="CFF1F5"/>
    <a:srgbClr val="8EDEE6"/>
    <a:srgbClr val="8AC4C7"/>
    <a:srgbClr val="121D2F"/>
    <a:srgbClr val="AA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FE18-5D09-49A6-ABFB-AE4F55C47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72E95-815C-4AD2-91B1-1EA11B665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D5554-5E7C-4D4C-93DD-8CDC0E08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6EBF0A-9885-4A9F-891B-27659450569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73541-F9D7-4D90-B607-D1F5A85B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B8789E-CC7D-4C9D-96DE-F317BE4D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D249-F550-45B9-A35E-2B61A651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1825-AF51-4DE1-915A-94941D100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9DF085-1F46-498E-A85C-F0A3BEACB78D}"/>
              </a:ext>
            </a:extLst>
          </p:cNvPr>
          <p:cNvSpPr/>
          <p:nvPr userDrawn="1"/>
        </p:nvSpPr>
        <p:spPr>
          <a:xfrm>
            <a:off x="3945775" y="6385394"/>
            <a:ext cx="487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© Copyright 2019  Southside Group of Companies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A30B7-5F8A-4D1A-BAB2-1B7F416FD1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925" y="6071254"/>
            <a:ext cx="819150" cy="78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1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B365-C0CC-406B-A243-6D9089C5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967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5479-D910-41E2-9BD3-F1068F20D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9770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EA26C-F4E6-42F9-AD35-8924CBDA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6EBF0A-9885-4A9F-891B-27659450569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0531-F74F-4249-B7B8-D7BE21DF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914A7-0F29-4368-9499-017FC7B2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B8789E-CC7D-4C9D-96DE-F317BE4D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20DD-9E64-43E3-AB69-336D4F8C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D60C-2271-4751-9FFD-E5F50C89C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927099"/>
            <a:ext cx="5181600" cy="50497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AF16A-F2D0-4FAA-9BD1-D494CCA2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927100"/>
            <a:ext cx="5181600" cy="5049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3226D-FB24-4148-9375-15B49E0B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6EBF0A-9885-4A9F-891B-27659450569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CB6B4-D592-4369-A305-2C3A2E89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B8789E-CC7D-4C9D-96DE-F317BE4D9F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46510-AF6A-40BB-BF66-F0A147B53103}"/>
              </a:ext>
            </a:extLst>
          </p:cNvPr>
          <p:cNvSpPr/>
          <p:nvPr userDrawn="1"/>
        </p:nvSpPr>
        <p:spPr>
          <a:xfrm>
            <a:off x="3736124" y="6370089"/>
            <a:ext cx="487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© Copyright 2019  Southside Group of Companies</a:t>
            </a:r>
          </a:p>
        </p:txBody>
      </p:sp>
    </p:spTree>
    <p:extLst>
      <p:ext uri="{BB962C8B-B14F-4D97-AF65-F5344CB8AC3E}">
        <p14:creationId xmlns:p14="http://schemas.microsoft.com/office/powerpoint/2010/main" val="295674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2227903-6F49-4E27-A324-AC1AF6277D3F}"/>
              </a:ext>
            </a:extLst>
          </p:cNvPr>
          <p:cNvSpPr txBox="1">
            <a:spLocks/>
          </p:cNvSpPr>
          <p:nvPr userDrawn="1"/>
        </p:nvSpPr>
        <p:spPr>
          <a:xfrm>
            <a:off x="1553112" y="764373"/>
            <a:ext cx="995308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03991B-8D3B-4A97-94BB-D8B95DBDF211}"/>
              </a:ext>
            </a:extLst>
          </p:cNvPr>
          <p:cNvSpPr txBox="1">
            <a:spLocks/>
          </p:cNvSpPr>
          <p:nvPr userDrawn="1"/>
        </p:nvSpPr>
        <p:spPr>
          <a:xfrm>
            <a:off x="1553112" y="2194560"/>
            <a:ext cx="9953087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783FB2-3379-4548-8494-028CA2A32495}"/>
              </a:ext>
            </a:extLst>
          </p:cNvPr>
          <p:cNvSpPr txBox="1">
            <a:spLocks/>
          </p:cNvSpPr>
          <p:nvPr userDrawn="1"/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D6AE6D-50C6-41F2-BD6A-10311022DD1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5C4C0E-5C51-459E-9B90-9B17344A5B0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5999479"/>
            <a:ext cx="12192000" cy="927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1A6E4C-A69E-4D31-B892-CF8A264CF970}"/>
              </a:ext>
            </a:extLst>
          </p:cNvPr>
          <p:cNvSpPr/>
          <p:nvPr userDrawn="1"/>
        </p:nvSpPr>
        <p:spPr>
          <a:xfrm>
            <a:off x="0" y="0"/>
            <a:ext cx="12192000" cy="927100"/>
          </a:xfrm>
          <a:prstGeom prst="rect">
            <a:avLst/>
          </a:prstGeom>
          <a:solidFill>
            <a:srgbClr val="121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7BEBB-B3E9-46A7-91C5-D1C32521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27"/>
            <a:ext cx="10515600" cy="92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996FD-8F5C-4F8D-B2C7-30F757E1C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50" y="963377"/>
            <a:ext cx="10515600" cy="503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4C28932-8067-4559-A4AA-9C19B36DF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C6EBF0A-9885-4A9F-891B-27659450569D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7BCEF135-3A88-44F3-96F5-3D5624A42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© Copyright 2019  •  Southside Group of Companies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74C7190-FE03-42D5-A3E9-A04E31648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39B8789E-CC7D-4C9D-96DE-F317BE4D9F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Innovation@Wo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BC3553-31D5-4392-BAAB-E64BDC63F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6789" y="1139141"/>
            <a:ext cx="7947171" cy="2387600"/>
          </a:xfrm>
        </p:spPr>
        <p:txBody>
          <a:bodyPr/>
          <a:lstStyle/>
          <a:p>
            <a:r>
              <a:rPr lang="en-US" dirty="0"/>
              <a:t>Team Update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A1829D8-6442-4725-8227-98ACFFBAF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28-Jan-2019</a:t>
            </a:r>
          </a:p>
        </p:txBody>
      </p:sp>
    </p:spTree>
    <p:extLst>
      <p:ext uri="{BB962C8B-B14F-4D97-AF65-F5344CB8AC3E}">
        <p14:creationId xmlns:p14="http://schemas.microsoft.com/office/powerpoint/2010/main" val="173055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EBF125-23AE-4DED-9B13-3354B3C5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55" y="85225"/>
            <a:ext cx="12076971" cy="80954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2BB3C0"/>
                </a:solidFill>
              </a:rPr>
              <a:t>Pay for performance </a:t>
            </a:r>
            <a:r>
              <a:rPr lang="en-US" sz="3600" dirty="0"/>
              <a:t>– If you perform better than your peers, you have right to be paid better than your peers.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4BF012-AF2C-4DFF-B26C-8C21F15CD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417354"/>
              </p:ext>
            </p:extLst>
          </p:nvPr>
        </p:nvGraphicFramePr>
        <p:xfrm>
          <a:off x="200025" y="950718"/>
          <a:ext cx="11791949" cy="5124203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val="13938929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97689596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3762858045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1333041240"/>
                    </a:ext>
                  </a:extLst>
                </a:gridCol>
                <a:gridCol w="2290970">
                  <a:extLst>
                    <a:ext uri="{9D8B030D-6E8A-4147-A177-3AD203B41FA5}">
                      <a16:colId xmlns:a16="http://schemas.microsoft.com/office/drawing/2014/main" val="4206517111"/>
                    </a:ext>
                  </a:extLst>
                </a:gridCol>
                <a:gridCol w="3185904">
                  <a:extLst>
                    <a:ext uri="{9D8B030D-6E8A-4147-A177-3AD203B41FA5}">
                      <a16:colId xmlns:a16="http://schemas.microsoft.com/office/drawing/2014/main" val="2100862872"/>
                    </a:ext>
                  </a:extLst>
                </a:gridCol>
              </a:tblGrid>
              <a:tr h="5597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Key Result Area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2BB3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err="1">
                          <a:effectLst/>
                        </a:rPr>
                        <a:t>Wt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2BB3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2BB3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Does not meet expectations- 0%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2BB3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Meets Expectations- 100%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2BB3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Exceed </a:t>
                      </a:r>
                      <a:r>
                        <a:rPr lang="en-US" sz="1100" u="none" strike="noStrike" dirty="0" err="1">
                          <a:effectLst/>
                        </a:rPr>
                        <a:t>Expecations</a:t>
                      </a:r>
                      <a:r>
                        <a:rPr lang="en-US" sz="1100" u="none" strike="noStrike" dirty="0">
                          <a:effectLst/>
                        </a:rPr>
                        <a:t>- 120%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2B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804273"/>
                  </a:ext>
                </a:extLst>
              </a:tr>
              <a:tr h="759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Delivered Outcome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2BB3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8ED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Measures the contribution in terms of delivered tasks, timeliness, proactive seeking of tasks, quality of delivery.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8EDEE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Unable to deliver assigned tasks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Deliveries poor in quality and misses timelines in more than 10% of cases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FF1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Delivers assigned tasks within timeline and reasonable quality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FF1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Delivers beyond assigned tasks; Deliveries are of high quality (</a:t>
                      </a:r>
                      <a:r>
                        <a:rPr lang="en-US" sz="1100" u="none" strike="noStrike" dirty="0" err="1">
                          <a:effectLst/>
                        </a:rPr>
                        <a:t>mimimal</a:t>
                      </a:r>
                      <a:r>
                        <a:rPr lang="en-US" sz="1100" u="none" strike="noStrike" dirty="0">
                          <a:effectLst/>
                        </a:rPr>
                        <a:t> re-work based on feedback or review); Able to deliver within or before timelines committed 100% of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F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548653"/>
                  </a:ext>
                </a:extLst>
              </a:tr>
              <a:tr h="113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Professionalism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2BB3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8ED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Measures the behavior in terms of work ethics, discipline, compliance to company  rules and policies, commitment to organization values and mission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8EDEE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Behavior not pursuant to good professional behavior and ethics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Often misses on complying to organizational rule and processes.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FF1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On an average maintains professionalism at work - follows organization rules and policies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FF1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Displays exemplary professionalism at all time; Seen as role model in terms of commitment to organizational goals and mission; generally suggest new ideas on improving work environment.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F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23158"/>
                  </a:ext>
                </a:extLst>
              </a:tr>
              <a:tr h="901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Knowledge Sharing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2BB3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8ED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Measures the effort made in gaining and sharing of knowledge in the areas of our business domain and technology.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8EDEE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Limited or no contribution to Knowledge acquisition and sharing; Less than 3 sessions in year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FF1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Makes effort in understanding and gaining knowledge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Average contribution to knowledge sharing: </a:t>
                      </a:r>
                      <a:r>
                        <a:rPr lang="en-US" sz="1100" u="none" strike="noStrike" dirty="0" err="1">
                          <a:effectLst/>
                        </a:rPr>
                        <a:t>upto</a:t>
                      </a:r>
                      <a:r>
                        <a:rPr lang="en-US" sz="1100" u="none" strike="noStrike" dirty="0">
                          <a:effectLst/>
                        </a:rPr>
                        <a:t> 12 sessions in year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FF1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Actively makes effort to gain knowledge and pro-actively share with the team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High rate of knowledge gain through the year &gt; 12 Sessions in year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F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36379"/>
                  </a:ext>
                </a:extLst>
              </a:tr>
              <a:tr h="113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Innovation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@Work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2BB3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8ED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Measured by  new ideas/thoughts shared and implemented for the organization in aid of organizational business or technology roadmap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8EDEE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No ideas shared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FF1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Shared and implemented 1 new idea for the area of work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FF1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Shares and implemented more than 1 new idea/innovation in their area of work or at the organization 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F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624890"/>
                  </a:ext>
                </a:extLst>
              </a:tr>
              <a:tr h="41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Customer Feedback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2BB3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8ED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Measure feedback from Business stakeholders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8EDEE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Poor to average feedback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Complaints/escalations from business stakeholders.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FF1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Meets expectations of business stakeholders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FF1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dirty="0">
                          <a:effectLst/>
                        </a:rPr>
                        <a:t>Exceed expectations, excellent feedback shared through the year by the business stakeholders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F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71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82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29CF-674B-469A-B698-B2DBDD7C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be </a:t>
            </a:r>
            <a:r>
              <a:rPr lang="en-US" dirty="0">
                <a:solidFill>
                  <a:srgbClr val="2BB3C0"/>
                </a:solidFill>
              </a:rPr>
              <a:t>professional</a:t>
            </a:r>
            <a:r>
              <a:rPr lang="en-US" dirty="0"/>
              <a:t>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B6112-36CC-41F9-BBF2-E7ACB4C7B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2" y="974475"/>
            <a:ext cx="12179048" cy="5122517"/>
          </a:xfrm>
        </p:spPr>
        <p:txBody>
          <a:bodyPr>
            <a:normAutofit/>
          </a:bodyPr>
          <a:lstStyle/>
          <a:p>
            <a:r>
              <a:rPr lang="en-US" dirty="0"/>
              <a:t>Our system is built on trust so </a:t>
            </a:r>
            <a:r>
              <a:rPr lang="en-US" dirty="0">
                <a:solidFill>
                  <a:srgbClr val="2BB3C0"/>
                </a:solidFill>
              </a:rPr>
              <a:t>let’s keep the trust</a:t>
            </a:r>
          </a:p>
          <a:p>
            <a:pPr lvl="1"/>
            <a:r>
              <a:rPr lang="en-US" dirty="0"/>
              <a:t>You are all expected to contribute for at least 8 productive hour each day. </a:t>
            </a:r>
          </a:p>
          <a:p>
            <a:pPr lvl="2"/>
            <a:r>
              <a:rPr lang="en-US" dirty="0"/>
              <a:t>We don’t want to judge you …be your own  judge</a:t>
            </a:r>
          </a:p>
          <a:p>
            <a:pPr lvl="1"/>
            <a:r>
              <a:rPr lang="en-US" dirty="0"/>
              <a:t>Flexible office timings, but please ensure you don’t misuse it</a:t>
            </a:r>
          </a:p>
          <a:p>
            <a:pPr lvl="2"/>
            <a:r>
              <a:rPr lang="en-US" dirty="0"/>
              <a:t>We are small team – “Work from home” is only for exceptions.  </a:t>
            </a:r>
          </a:p>
          <a:p>
            <a:pPr lvl="1"/>
            <a:r>
              <a:rPr lang="en-US" dirty="0"/>
              <a:t>Please apply for leave in case you have not worked on any day</a:t>
            </a:r>
          </a:p>
          <a:p>
            <a:pPr lvl="2"/>
            <a:r>
              <a:rPr lang="en-US" dirty="0"/>
              <a:t>As far as possible, apply for leave in advance</a:t>
            </a:r>
          </a:p>
          <a:p>
            <a:r>
              <a:rPr lang="en-US" dirty="0">
                <a:solidFill>
                  <a:srgbClr val="2BB3C0"/>
                </a:solidFill>
              </a:rPr>
              <a:t>Bring new Ideas</a:t>
            </a:r>
          </a:p>
          <a:p>
            <a:pPr lvl="1"/>
            <a:r>
              <a:rPr lang="en-US" dirty="0"/>
              <a:t>This is your organization and you can always do something to make it better – keep looking and implement new ideas</a:t>
            </a:r>
          </a:p>
          <a:p>
            <a:r>
              <a:rPr lang="en-US" dirty="0"/>
              <a:t>Make every effort to </a:t>
            </a:r>
            <a:r>
              <a:rPr lang="en-US" dirty="0">
                <a:solidFill>
                  <a:srgbClr val="2BB3C0"/>
                </a:solidFill>
              </a:rPr>
              <a:t>enhance your knowledge </a:t>
            </a:r>
            <a:r>
              <a:rPr lang="en-US" dirty="0"/>
              <a:t>every day – READ/Think/Do</a:t>
            </a:r>
          </a:p>
          <a:p>
            <a:pPr lvl="1"/>
            <a:r>
              <a:rPr lang="en-US" dirty="0"/>
              <a:t>Re-instating Knowledge Hours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529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Team Update </vt:lpstr>
      <vt:lpstr>Pay for performance – If you perform better than your peers, you have right to be paid better than your peers. </vt:lpstr>
      <vt:lpstr>Lets be professional 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 Taneja</dc:creator>
  <cp:lastModifiedBy>Vipul Taneja</cp:lastModifiedBy>
  <cp:revision>55</cp:revision>
  <dcterms:created xsi:type="dcterms:W3CDTF">2019-01-11T06:11:49Z</dcterms:created>
  <dcterms:modified xsi:type="dcterms:W3CDTF">2019-02-11T13:08:35Z</dcterms:modified>
</cp:coreProperties>
</file>