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7" r:id="rId11"/>
    <p:sldId id="268" r:id="rId12"/>
  </p:sldIdLst>
  <p:sldSz cx="12179300" cy="9134475" type="ledger"/>
  <p:notesSz cx="6858000" cy="9144000"/>
  <p:defaultTextStyle>
    <a:defPPr>
      <a:defRPr lang="en-US"/>
    </a:defPPr>
    <a:lvl1pPr marL="0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82001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64000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46004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728005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410004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92005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74005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456008" algn="l" defTabSz="13640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40" y="24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8DE2-C7D6-4109-B7A0-ECC54F20E40A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498BB-671F-48A1-AB1C-E9F60796A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16"/>
            <a:ext cx="10352405" cy="1957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2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6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1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9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74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56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14"/>
            <a:ext cx="2740343" cy="77939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14"/>
            <a:ext cx="8018039" cy="77939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9"/>
            <a:ext cx="10352405" cy="181420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9"/>
            <a:ext cx="10352405" cy="1998167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68200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364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600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280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1000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920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740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5600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1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1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9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7"/>
            <a:ext cx="5381306" cy="85213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1" indent="0">
              <a:buNone/>
              <a:defRPr sz="3100" b="1"/>
            </a:lvl2pPr>
            <a:lvl3pPr marL="1364000" indent="0">
              <a:buNone/>
              <a:defRPr sz="2500" b="1"/>
            </a:lvl3pPr>
            <a:lvl4pPr marL="2046004" indent="0">
              <a:buNone/>
              <a:defRPr sz="2400" b="1"/>
            </a:lvl4pPr>
            <a:lvl5pPr marL="2728005" indent="0">
              <a:buNone/>
              <a:defRPr sz="2400" b="1"/>
            </a:lvl5pPr>
            <a:lvl6pPr marL="3410004" indent="0">
              <a:buNone/>
              <a:defRPr sz="2400" b="1"/>
            </a:lvl6pPr>
            <a:lvl7pPr marL="4092005" indent="0">
              <a:buNone/>
              <a:defRPr sz="2400" b="1"/>
            </a:lvl7pPr>
            <a:lvl8pPr marL="4774005" indent="0">
              <a:buNone/>
              <a:defRPr sz="2400" b="1"/>
            </a:lvl8pPr>
            <a:lvl9pPr marL="545600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08"/>
            <a:ext cx="5381306" cy="52628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5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2044687"/>
            <a:ext cx="5383420" cy="85213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1" indent="0">
              <a:buNone/>
              <a:defRPr sz="3100" b="1"/>
            </a:lvl2pPr>
            <a:lvl3pPr marL="1364000" indent="0">
              <a:buNone/>
              <a:defRPr sz="2500" b="1"/>
            </a:lvl3pPr>
            <a:lvl4pPr marL="2046004" indent="0">
              <a:buNone/>
              <a:defRPr sz="2400" b="1"/>
            </a:lvl4pPr>
            <a:lvl5pPr marL="2728005" indent="0">
              <a:buNone/>
              <a:defRPr sz="2400" b="1"/>
            </a:lvl5pPr>
            <a:lvl6pPr marL="3410004" indent="0">
              <a:buNone/>
              <a:defRPr sz="2400" b="1"/>
            </a:lvl6pPr>
            <a:lvl7pPr marL="4092005" indent="0">
              <a:buNone/>
              <a:defRPr sz="2400" b="1"/>
            </a:lvl7pPr>
            <a:lvl8pPr marL="4774005" indent="0">
              <a:buNone/>
              <a:defRPr sz="2400" b="1"/>
            </a:lvl8pPr>
            <a:lvl9pPr marL="545600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896808"/>
            <a:ext cx="5383420" cy="52628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5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90"/>
            <a:ext cx="4006906" cy="154778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95"/>
            <a:ext cx="6808567" cy="7796020"/>
          </a:xfrm>
        </p:spPr>
        <p:txBody>
          <a:bodyPr/>
          <a:lstStyle>
            <a:lvl1pPr>
              <a:defRPr sz="4600"/>
            </a:lvl1pPr>
            <a:lvl2pPr>
              <a:defRPr sz="4200"/>
            </a:lvl2pPr>
            <a:lvl3pPr>
              <a:defRPr sz="36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83"/>
            <a:ext cx="4006906" cy="6248235"/>
          </a:xfrm>
        </p:spPr>
        <p:txBody>
          <a:bodyPr/>
          <a:lstStyle>
            <a:lvl1pPr marL="0" indent="0">
              <a:buNone/>
              <a:defRPr sz="2100"/>
            </a:lvl1pPr>
            <a:lvl2pPr marL="682001" indent="0">
              <a:buNone/>
              <a:defRPr sz="1800"/>
            </a:lvl2pPr>
            <a:lvl3pPr marL="1364000" indent="0">
              <a:buNone/>
              <a:defRPr sz="1500"/>
            </a:lvl3pPr>
            <a:lvl4pPr marL="2046004" indent="0">
              <a:buNone/>
              <a:defRPr sz="1300"/>
            </a:lvl4pPr>
            <a:lvl5pPr marL="2728005" indent="0">
              <a:buNone/>
              <a:defRPr sz="1300"/>
            </a:lvl5pPr>
            <a:lvl6pPr marL="3410004" indent="0">
              <a:buNone/>
              <a:defRPr sz="1300"/>
            </a:lvl6pPr>
            <a:lvl7pPr marL="4092005" indent="0">
              <a:buNone/>
              <a:defRPr sz="1300"/>
            </a:lvl7pPr>
            <a:lvl8pPr marL="4774005" indent="0">
              <a:buNone/>
              <a:defRPr sz="1300"/>
            </a:lvl8pPr>
            <a:lvl9pPr marL="5456008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9"/>
            <a:ext cx="7307580" cy="754863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78"/>
            <a:ext cx="7307580" cy="5480685"/>
          </a:xfrm>
        </p:spPr>
        <p:txBody>
          <a:bodyPr/>
          <a:lstStyle>
            <a:lvl1pPr marL="0" indent="0">
              <a:buNone/>
              <a:defRPr sz="4600"/>
            </a:lvl1pPr>
            <a:lvl2pPr marL="682001" indent="0">
              <a:buNone/>
              <a:defRPr sz="4200"/>
            </a:lvl2pPr>
            <a:lvl3pPr marL="1364000" indent="0">
              <a:buNone/>
              <a:defRPr sz="3600"/>
            </a:lvl3pPr>
            <a:lvl4pPr marL="2046004" indent="0">
              <a:buNone/>
              <a:defRPr sz="3100"/>
            </a:lvl4pPr>
            <a:lvl5pPr marL="2728005" indent="0">
              <a:buNone/>
              <a:defRPr sz="3100"/>
            </a:lvl5pPr>
            <a:lvl6pPr marL="3410004" indent="0">
              <a:buNone/>
              <a:defRPr sz="3100"/>
            </a:lvl6pPr>
            <a:lvl7pPr marL="4092005" indent="0">
              <a:buNone/>
              <a:defRPr sz="3100"/>
            </a:lvl7pPr>
            <a:lvl8pPr marL="4774005" indent="0">
              <a:buNone/>
              <a:defRPr sz="3100"/>
            </a:lvl8pPr>
            <a:lvl9pPr marL="5456008" indent="0">
              <a:buNone/>
              <a:defRPr sz="3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9002"/>
            <a:ext cx="7307580" cy="1072032"/>
          </a:xfrm>
        </p:spPr>
        <p:txBody>
          <a:bodyPr/>
          <a:lstStyle>
            <a:lvl1pPr marL="0" indent="0">
              <a:buNone/>
              <a:defRPr sz="2100"/>
            </a:lvl1pPr>
            <a:lvl2pPr marL="682001" indent="0">
              <a:buNone/>
              <a:defRPr sz="1800"/>
            </a:lvl2pPr>
            <a:lvl3pPr marL="1364000" indent="0">
              <a:buNone/>
              <a:defRPr sz="1500"/>
            </a:lvl3pPr>
            <a:lvl4pPr marL="2046004" indent="0">
              <a:buNone/>
              <a:defRPr sz="1300"/>
            </a:lvl4pPr>
            <a:lvl5pPr marL="2728005" indent="0">
              <a:buNone/>
              <a:defRPr sz="1300"/>
            </a:lvl5pPr>
            <a:lvl6pPr marL="3410004" indent="0">
              <a:buNone/>
              <a:defRPr sz="1300"/>
            </a:lvl6pPr>
            <a:lvl7pPr marL="4092005" indent="0">
              <a:buNone/>
              <a:defRPr sz="1300"/>
            </a:lvl7pPr>
            <a:lvl8pPr marL="4774005" indent="0">
              <a:buNone/>
              <a:defRPr sz="1300"/>
            </a:lvl8pPr>
            <a:lvl9pPr marL="5456008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798"/>
            <a:ext cx="10961370" cy="1522413"/>
          </a:xfrm>
          <a:prstGeom prst="rect">
            <a:avLst/>
          </a:prstGeom>
        </p:spPr>
        <p:txBody>
          <a:bodyPr vert="horz" lIns="136400" tIns="68201" rIns="136400" bIns="6820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4"/>
          </a:xfrm>
          <a:prstGeom prst="rect">
            <a:avLst/>
          </a:prstGeom>
        </p:spPr>
        <p:txBody>
          <a:bodyPr vert="horz" lIns="136400" tIns="68201" rIns="136400" bIns="682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17"/>
            <a:ext cx="2841837" cy="486323"/>
          </a:xfrm>
          <a:prstGeom prst="rect">
            <a:avLst/>
          </a:prstGeom>
        </p:spPr>
        <p:txBody>
          <a:bodyPr vert="horz" lIns="136400" tIns="68201" rIns="136400" bIns="68201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4A1B-D3D5-488A-9228-2688FD14815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17"/>
            <a:ext cx="3856778" cy="486323"/>
          </a:xfrm>
          <a:prstGeom prst="rect">
            <a:avLst/>
          </a:prstGeom>
        </p:spPr>
        <p:txBody>
          <a:bodyPr vert="horz" lIns="136400" tIns="68201" rIns="136400" bIns="68201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17"/>
            <a:ext cx="2841837" cy="486323"/>
          </a:xfrm>
          <a:prstGeom prst="rect">
            <a:avLst/>
          </a:prstGeom>
        </p:spPr>
        <p:txBody>
          <a:bodyPr vert="horz" lIns="136400" tIns="68201" rIns="136400" bIns="6820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002D-7759-4D36-AE00-12A040EB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8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400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499" indent="-511499" algn="l" defTabSz="1364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251" indent="-426250" algn="l" defTabSz="1364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003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002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003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006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006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115006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7007" indent="-341001" algn="l" defTabSz="1364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2001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000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004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005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004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005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774005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456008" algn="l" defTabSz="13640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86954"/>
            <a:ext cx="12066314" cy="1957989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Visualization and Quantitative analysis of School Quality in New York City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352405" cy="1306279"/>
          </a:xfrm>
          <a:prstGeom prst="rect">
            <a:avLst/>
          </a:prstGeom>
        </p:spPr>
        <p:txBody>
          <a:bodyPr vert="horz" lIns="136400" tIns="68201" rIns="136400" bIns="6820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600" b="1" dirty="0">
                <a:solidFill>
                  <a:schemeClr val="accent1"/>
                </a:solidFill>
              </a:rPr>
              <a:t>Urban Accessibility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B11F2-BAD3-4852-B4CF-023005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4" y="2551013"/>
            <a:ext cx="7056784" cy="39682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F11E79-EF5B-4506-82FD-B007898AEADA}"/>
              </a:ext>
            </a:extLst>
          </p:cNvPr>
          <p:cNvSpPr/>
          <p:nvPr/>
        </p:nvSpPr>
        <p:spPr>
          <a:xfrm>
            <a:off x="7313786" y="6871493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Karandeep Singh</a:t>
            </a:r>
          </a:p>
          <a:p>
            <a:r>
              <a:rPr lang="en-IN" sz="2400" dirty="0" err="1"/>
              <a:t>Shivam</a:t>
            </a:r>
            <a:r>
              <a:rPr lang="en-IN" sz="2400" dirty="0"/>
              <a:t> </a:t>
            </a:r>
            <a:r>
              <a:rPr lang="en-IN" sz="2400" dirty="0" err="1"/>
              <a:t>Bhirud</a:t>
            </a:r>
            <a:endParaRPr lang="en-IN" sz="2400" dirty="0"/>
          </a:p>
          <a:p>
            <a:r>
              <a:rPr lang="en-IN" sz="2400" dirty="0" err="1"/>
              <a:t>Falgoun</a:t>
            </a:r>
            <a:r>
              <a:rPr lang="en-IN" sz="2400" dirty="0"/>
              <a:t> </a:t>
            </a:r>
            <a:r>
              <a:rPr lang="en-IN" sz="2400" dirty="0" err="1"/>
              <a:t>Paatil</a:t>
            </a:r>
            <a:endParaRPr lang="en-IN" sz="2400" dirty="0"/>
          </a:p>
          <a:p>
            <a:r>
              <a:rPr lang="en-IN" sz="2400" dirty="0"/>
              <a:t>Andrea Garcia Tapia</a:t>
            </a:r>
          </a:p>
          <a:p>
            <a:r>
              <a:rPr lang="en-IN" sz="2400" dirty="0" err="1"/>
              <a:t>Dr.</a:t>
            </a:r>
            <a:r>
              <a:rPr lang="en-IN" sz="2400" dirty="0"/>
              <a:t> Jose Emmanuel Ramirez-Marquez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829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82" y="1542902"/>
            <a:ext cx="5684208" cy="52565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9D1120-299B-4E01-9679-F0EF9AB303C3}"/>
              </a:ext>
            </a:extLst>
          </p:cNvPr>
          <p:cNvSpPr/>
          <p:nvPr/>
        </p:nvSpPr>
        <p:spPr>
          <a:xfrm>
            <a:off x="163568" y="117550"/>
            <a:ext cx="35498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Concluding Arguments</a:t>
            </a:r>
          </a:p>
          <a:p>
            <a:endParaRPr lang="en-IN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E951C-ADC4-437E-9F40-3BEBB15FEB97}"/>
              </a:ext>
            </a:extLst>
          </p:cNvPr>
          <p:cNvSpPr/>
          <p:nvPr/>
        </p:nvSpPr>
        <p:spPr>
          <a:xfrm>
            <a:off x="574950" y="6799485"/>
            <a:ext cx="4890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Maximum Household Income Distribution</a:t>
            </a:r>
          </a:p>
          <a:p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B96F8D-4DAB-4139-85D9-E30886E2547C}"/>
              </a:ext>
            </a:extLst>
          </p:cNvPr>
          <p:cNvSpPr/>
          <p:nvPr/>
        </p:nvSpPr>
        <p:spPr>
          <a:xfrm>
            <a:off x="6449690" y="6799485"/>
            <a:ext cx="4852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Minimum Household Income Distribution</a:t>
            </a:r>
          </a:p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CDB06-9ED0-4FA0-86C9-3A57CE458C7F}"/>
              </a:ext>
            </a:extLst>
          </p:cNvPr>
          <p:cNvSpPr/>
          <p:nvPr/>
        </p:nvSpPr>
        <p:spPr>
          <a:xfrm>
            <a:off x="315969" y="660802"/>
            <a:ext cx="11400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1. Most Vulnerable and Most Accessible Areas Based on Average Household Income with regards to schools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B6E717-0DC1-4A51-9072-5CFDACA7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2" y="1524000"/>
            <a:ext cx="5277044" cy="4920127"/>
          </a:xfrm>
          <a:prstGeom prst="rect">
            <a:avLst/>
          </a:prstGeom>
          <a:ln w="285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C46845-3C9B-4AB0-8D77-CA6B6F7EC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33" y="7287261"/>
            <a:ext cx="8176461" cy="2176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ACA87C-F2FD-40C5-B4AD-12E7E181A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738" y="7227229"/>
            <a:ext cx="8401979" cy="2236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41FD9A-4B04-4BB4-83E7-864EE0EE4DB2}"/>
              </a:ext>
            </a:extLst>
          </p:cNvPr>
          <p:cNvSpPr/>
          <p:nvPr/>
        </p:nvSpPr>
        <p:spPr>
          <a:xfrm>
            <a:off x="2282308" y="6424792"/>
            <a:ext cx="7377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b="1" dirty="0"/>
              <a:t>Boroughs</a:t>
            </a:r>
            <a:endParaRPr lang="en-IN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DFF31-31A7-44A0-B1E3-05DB06A2A597}"/>
              </a:ext>
            </a:extLst>
          </p:cNvPr>
          <p:cNvSpPr/>
          <p:nvPr/>
        </p:nvSpPr>
        <p:spPr>
          <a:xfrm>
            <a:off x="315969" y="1542902"/>
            <a:ext cx="5700199" cy="525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8F36F3-4973-40B4-8F27-619F81B4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43" y="822821"/>
            <a:ext cx="4997707" cy="63820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136E1-FB68-477C-8473-BA7F5DD76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8" y="822821"/>
            <a:ext cx="5099312" cy="63439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586BF8-B633-4B5E-AE84-8B34DD31745B}"/>
              </a:ext>
            </a:extLst>
          </p:cNvPr>
          <p:cNvSpPr/>
          <p:nvPr/>
        </p:nvSpPr>
        <p:spPr>
          <a:xfrm>
            <a:off x="112986" y="174749"/>
            <a:ext cx="11400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2. Most Vulnerable and Most Accessible Areas Based on Quality of education in schools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848FB-6D64-4FAA-B78A-D6774C129D2C}"/>
              </a:ext>
            </a:extLst>
          </p:cNvPr>
          <p:cNvSpPr/>
          <p:nvPr/>
        </p:nvSpPr>
        <p:spPr>
          <a:xfrm>
            <a:off x="545034" y="7348254"/>
            <a:ext cx="5587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Count of Schools having Highest Quality Education</a:t>
            </a:r>
          </a:p>
          <a:p>
            <a:pPr algn="ctr"/>
            <a:r>
              <a:rPr lang="en-IN" sz="2000" b="1" dirty="0"/>
              <a:t> ( Norm. Score between 9-10)</a:t>
            </a:r>
          </a:p>
          <a:p>
            <a:pPr algn="ctr"/>
            <a:endParaRPr lang="en-IN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7A0C47-8F8E-48C8-AD5F-23340DBDE064}"/>
              </a:ext>
            </a:extLst>
          </p:cNvPr>
          <p:cNvSpPr/>
          <p:nvPr/>
        </p:nvSpPr>
        <p:spPr>
          <a:xfrm>
            <a:off x="6234108" y="7348254"/>
            <a:ext cx="5616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Count of Schools having Lowest Quality Education</a:t>
            </a:r>
          </a:p>
          <a:p>
            <a:pPr algn="ctr"/>
            <a:r>
              <a:rPr lang="en-IN" sz="2000" b="1" dirty="0"/>
              <a:t> ( Norm. Score between 0-2)</a:t>
            </a:r>
          </a:p>
          <a:p>
            <a:pPr algn="ctr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910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D13B98-F397-4BA8-B30B-1F502B07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92390"/>
              </p:ext>
            </p:extLst>
          </p:nvPr>
        </p:nvGraphicFramePr>
        <p:xfrm>
          <a:off x="9546034" y="7179185"/>
          <a:ext cx="2592288" cy="1852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8959294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6458403"/>
                    </a:ext>
                  </a:extLst>
                </a:gridCol>
              </a:tblGrid>
              <a:tr h="308758">
                <a:tc>
                  <a:txBody>
                    <a:bodyPr/>
                    <a:lstStyle/>
                    <a:p>
                      <a:r>
                        <a:rPr lang="en-IN" sz="1400" b="1" dirty="0"/>
                        <a:t>Borough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School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28533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Brooklyn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76098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Bronx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4357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Manhattan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03717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Queens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32992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Staten Island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383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5337ED-4EE9-4423-8F3F-A859FC12020D}"/>
              </a:ext>
            </a:extLst>
          </p:cNvPr>
          <p:cNvSpPr txBox="1"/>
          <p:nvPr/>
        </p:nvSpPr>
        <p:spPr>
          <a:xfrm>
            <a:off x="47977" y="7375549"/>
            <a:ext cx="9354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Colour shows details about School Type. </a:t>
            </a:r>
          </a:p>
          <a:p>
            <a:r>
              <a:rPr lang="en-IN" sz="2000" dirty="0"/>
              <a:t>The data is filtered on Borough and the view is filtered on Norm Score, which ranges from 0.00 to 10.00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07FC6-E201-4DE0-83F6-B6413098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" y="534789"/>
            <a:ext cx="12141573" cy="6568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3C254-589B-4324-9040-46FAC1F219B0}"/>
              </a:ext>
            </a:extLst>
          </p:cNvPr>
          <p:cNvSpPr txBox="1"/>
          <p:nvPr/>
        </p:nvSpPr>
        <p:spPr>
          <a:xfrm>
            <a:off x="96583" y="102741"/>
            <a:ext cx="7289211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7" b="1" dirty="0"/>
              <a:t>Dot plot of schools in NYC</a:t>
            </a:r>
          </a:p>
        </p:txBody>
      </p:sp>
    </p:spTree>
    <p:extLst>
      <p:ext uri="{BB962C8B-B14F-4D97-AF65-F5344CB8AC3E}">
        <p14:creationId xmlns:p14="http://schemas.microsoft.com/office/powerpoint/2010/main" val="221937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edrock\Stevens\Rough work\26th images\2 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750813"/>
            <a:ext cx="120777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D809D1-A875-4234-83EE-F4FC26B63810}"/>
              </a:ext>
            </a:extLst>
          </p:cNvPr>
          <p:cNvSpPr/>
          <p:nvPr/>
        </p:nvSpPr>
        <p:spPr>
          <a:xfrm>
            <a:off x="29440" y="7447557"/>
            <a:ext cx="7501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The view is filtered on Norm Score, which ranges from 8.040 to 10.000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262BA-562C-430C-8D0A-1411597DE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63020"/>
              </p:ext>
            </p:extLst>
          </p:nvPr>
        </p:nvGraphicFramePr>
        <p:xfrm>
          <a:off x="9546034" y="7179185"/>
          <a:ext cx="2592288" cy="1852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8959294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6458403"/>
                    </a:ext>
                  </a:extLst>
                </a:gridCol>
              </a:tblGrid>
              <a:tr h="308758">
                <a:tc>
                  <a:txBody>
                    <a:bodyPr/>
                    <a:lstStyle/>
                    <a:p>
                      <a:r>
                        <a:rPr lang="en-IN" sz="1400" b="1" dirty="0"/>
                        <a:t>Borough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School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28533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Brooklyn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76098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Bronx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4357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Manhattan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03717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Queens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32992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IN" sz="1400" dirty="0"/>
                        <a:t>Staten Island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38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EE8075-9CEB-440E-A049-E5AC441E38AE}"/>
              </a:ext>
            </a:extLst>
          </p:cNvPr>
          <p:cNvSpPr txBox="1"/>
          <p:nvPr/>
        </p:nvSpPr>
        <p:spPr>
          <a:xfrm>
            <a:off x="96583" y="102741"/>
            <a:ext cx="7289211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7" b="1" dirty="0"/>
              <a:t>Top rated schools in NYC – Dot plot</a:t>
            </a:r>
          </a:p>
        </p:txBody>
      </p:sp>
    </p:spTree>
    <p:extLst>
      <p:ext uri="{BB962C8B-B14F-4D97-AF65-F5344CB8AC3E}">
        <p14:creationId xmlns:p14="http://schemas.microsoft.com/office/powerpoint/2010/main" val="283361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F9AA53-0E7B-4336-B8A9-04656DF5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" y="462781"/>
            <a:ext cx="12103722" cy="4392488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0" y="4567237"/>
            <a:ext cx="713818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88821-EDA0-4F65-A9B2-0003530E7314}"/>
              </a:ext>
            </a:extLst>
          </p:cNvPr>
          <p:cNvSpPr txBox="1"/>
          <p:nvPr/>
        </p:nvSpPr>
        <p:spPr>
          <a:xfrm>
            <a:off x="40978" y="246757"/>
            <a:ext cx="10225136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7" b="1" dirty="0"/>
              <a:t>Ranking Zip Codes based of number of schools contained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DAD88-28DD-43E3-B475-A811B00E45BF}"/>
              </a:ext>
            </a:extLst>
          </p:cNvPr>
          <p:cNvSpPr/>
          <p:nvPr/>
        </p:nvSpPr>
        <p:spPr>
          <a:xfrm>
            <a:off x="4757588" y="5076517"/>
            <a:ext cx="6444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Allows the government to identify the amount of schools (even aggregated by type of school) in a Zip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Table shows the Areas near the Zips ranked in the same order as the bar chart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313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04111" y="9475530"/>
            <a:ext cx="14605304" cy="4707692"/>
            <a:chOff x="447360" y="1929482"/>
            <a:chExt cx="10965400" cy="3534450"/>
          </a:xfrm>
        </p:grpSpPr>
        <p:sp>
          <p:nvSpPr>
            <p:cNvPr id="42" name="TextBox 41"/>
            <p:cNvSpPr txBox="1"/>
            <p:nvPr/>
          </p:nvSpPr>
          <p:spPr>
            <a:xfrm>
              <a:off x="475343" y="1929482"/>
              <a:ext cx="2728503" cy="838795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Progress Rating</a:t>
              </a:r>
            </a:p>
            <a:p>
              <a:pPr algn="ctr"/>
              <a:endParaRPr lang="en-IN" sz="333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7360" y="4625137"/>
              <a:ext cx="2756487" cy="838795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Quality Review Rating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7544" y="3716463"/>
              <a:ext cx="2736304" cy="1223532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Closing the Achievement Gap Rating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7544" y="3190492"/>
              <a:ext cx="2736304" cy="838795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Environment Rating</a:t>
              </a:r>
            </a:p>
            <a:p>
              <a:pPr algn="ctr"/>
              <a:endParaRPr lang="en-IN" sz="333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5344" y="2545456"/>
              <a:ext cx="2728503" cy="838795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 err="1"/>
                <a:t>Achievement.Rating</a:t>
              </a:r>
              <a:endParaRPr lang="en-IN" sz="3330" dirty="0"/>
            </a:p>
          </p:txBody>
        </p:sp>
        <p:sp>
          <p:nvSpPr>
            <p:cNvPr id="47" name="Right Brace 46"/>
            <p:cNvSpPr/>
            <p:nvPr/>
          </p:nvSpPr>
          <p:spPr>
            <a:xfrm>
              <a:off x="3491880" y="2025714"/>
              <a:ext cx="288032" cy="262568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3330"/>
            </a:p>
          </p:txBody>
        </p:sp>
        <p:sp>
          <p:nvSpPr>
            <p:cNvPr id="48" name="Right Brace 47"/>
            <p:cNvSpPr/>
            <p:nvPr/>
          </p:nvSpPr>
          <p:spPr>
            <a:xfrm>
              <a:off x="3491880" y="4859868"/>
              <a:ext cx="288032" cy="369332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3330"/>
            </a:p>
          </p:txBody>
        </p:sp>
        <p:cxnSp>
          <p:nvCxnSpPr>
            <p:cNvPr id="49" name="Straight Arrow Connector 48"/>
            <p:cNvCxnSpPr>
              <a:stCxn id="47" idx="1"/>
            </p:cNvCxnSpPr>
            <p:nvPr/>
          </p:nvCxnSpPr>
          <p:spPr>
            <a:xfrm flipV="1">
              <a:off x="3779912" y="3338554"/>
              <a:ext cx="100811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779912" y="5044534"/>
              <a:ext cx="100811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60033" y="3114800"/>
              <a:ext cx="1224136" cy="454059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Type I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60033" y="4816281"/>
              <a:ext cx="1224136" cy="454059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Type II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660232" y="4077072"/>
              <a:ext cx="900100" cy="230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6084168" y="3341829"/>
              <a:ext cx="576064" cy="735243"/>
              <a:chOff x="6084168" y="3341829"/>
              <a:chExt cx="576064" cy="735243"/>
            </a:xfrm>
          </p:grpSpPr>
          <p:cxnSp>
            <p:nvCxnSpPr>
              <p:cNvPr id="61" name="Straight Connector 60"/>
              <p:cNvCxnSpPr>
                <a:stCxn id="51" idx="3"/>
              </p:cNvCxnSpPr>
              <p:nvPr/>
            </p:nvCxnSpPr>
            <p:spPr>
              <a:xfrm>
                <a:off x="6084168" y="3341830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660232" y="3341829"/>
                <a:ext cx="0" cy="7352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rot="5400000">
              <a:off x="5896050" y="4265191"/>
              <a:ext cx="967462" cy="591226"/>
              <a:chOff x="6084169" y="3341829"/>
              <a:chExt cx="576063" cy="735243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6084169" y="3341829"/>
                <a:ext cx="57606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660232" y="3341829"/>
                <a:ext cx="0" cy="7352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668344" y="3313587"/>
              <a:ext cx="1224136" cy="1608269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Total Score (Out of 21)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8858766" y="4074599"/>
              <a:ext cx="900100" cy="230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866878" y="3503484"/>
              <a:ext cx="1545882" cy="1223532"/>
            </a:xfrm>
            <a:prstGeom prst="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330" dirty="0"/>
                <a:t>Normalised Score </a:t>
              </a:r>
            </a:p>
            <a:p>
              <a:pPr algn="ctr"/>
              <a:r>
                <a:rPr lang="en-IN" sz="3330" dirty="0"/>
                <a:t>(Out of 10)</a:t>
              </a:r>
            </a:p>
          </p:txBody>
        </p:sp>
      </p:grp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1" y="1018543"/>
            <a:ext cx="11730830" cy="354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39101" y="310502"/>
            <a:ext cx="7289211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7" b="1" dirty="0"/>
              <a:t>School Quality Evaluation Index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9101" y="4711253"/>
            <a:ext cx="7289211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Normalization Formula : Norm.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3B727-A35E-4C4F-9246-90EB9B4D9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2" y="5511452"/>
            <a:ext cx="8481064" cy="28722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17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F6634-316D-42A9-A9BD-96A3C762F696}"/>
              </a:ext>
            </a:extLst>
          </p:cNvPr>
          <p:cNvSpPr/>
          <p:nvPr/>
        </p:nvSpPr>
        <p:spPr>
          <a:xfrm>
            <a:off x="40978" y="5384293"/>
            <a:ext cx="10410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Rank-wise of Avg. Normalised Score broken down by Borough and ZIP. </a:t>
            </a:r>
          </a:p>
          <a:p>
            <a:r>
              <a:rPr lang="en-IN" sz="2000" dirty="0"/>
              <a:t>Top 4 Rank of Avg. Norm Score displayed</a:t>
            </a:r>
          </a:p>
          <a:p>
            <a:endParaRPr lang="en-IN" sz="2000" dirty="0"/>
          </a:p>
          <a:p>
            <a:pPr marL="1706900" lvl="2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Provides parents with Area ( Zip ) Codes with Top Quality schools</a:t>
            </a:r>
          </a:p>
          <a:p>
            <a:pPr marL="1706900" lvl="2" indent="-342900">
              <a:buFont typeface="Arial" panose="020B0604020202020204" pitchFamily="34" charset="0"/>
              <a:buChar char="•"/>
            </a:pPr>
            <a:r>
              <a:rPr lang="en-IN" sz="2000" dirty="0"/>
              <a:t>Boroughs within NYC can be compared amongst each other based on Normalised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42737-4A53-40C3-B8F7-87FA41A0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" y="822821"/>
            <a:ext cx="12097344" cy="429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F013C-1FD4-479A-A8C9-ADA0626FFA81}"/>
              </a:ext>
            </a:extLst>
          </p:cNvPr>
          <p:cNvSpPr txBox="1"/>
          <p:nvPr/>
        </p:nvSpPr>
        <p:spPr>
          <a:xfrm>
            <a:off x="40978" y="310502"/>
            <a:ext cx="7289211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7" b="1" dirty="0"/>
              <a:t>Norm. Score (</a:t>
            </a:r>
            <a:r>
              <a:rPr lang="en-IN" sz="3197" b="1" dirty="0" err="1"/>
              <a:t>Avg</a:t>
            </a:r>
            <a:r>
              <a:rPr lang="en-IN" sz="3197" b="1" dirty="0"/>
              <a:t>) aggregated by Zip Code</a:t>
            </a:r>
          </a:p>
        </p:txBody>
      </p:sp>
    </p:spTree>
    <p:extLst>
      <p:ext uri="{BB962C8B-B14F-4D97-AF65-F5344CB8AC3E}">
        <p14:creationId xmlns:p14="http://schemas.microsoft.com/office/powerpoint/2010/main" val="231400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Redrock\Stevens\Rough work\26th image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83207"/>
            <a:ext cx="12090400" cy="44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" y="4783261"/>
            <a:ext cx="62311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743C59-C13F-48F4-93F0-57917FB430A7}"/>
              </a:ext>
            </a:extLst>
          </p:cNvPr>
          <p:cNvSpPr/>
          <p:nvPr/>
        </p:nvSpPr>
        <p:spPr>
          <a:xfrm>
            <a:off x="6521698" y="4927277"/>
            <a:ext cx="5541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2 Level Drill down to Borough (Manhattan, the top rated for education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Average normal Score allow ranking of zips in Borough.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Table provides the top schools contribution to the Rank and their respective Norm. Scores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7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Redrock\Stevens\Rough work\26th image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" y="606797"/>
            <a:ext cx="8352928" cy="296250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681690-5BF1-4F41-BF0F-E6C63FF42745}"/>
              </a:ext>
            </a:extLst>
          </p:cNvPr>
          <p:cNvSpPr/>
          <p:nvPr/>
        </p:nvSpPr>
        <p:spPr>
          <a:xfrm>
            <a:off x="40978" y="30733"/>
            <a:ext cx="10167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Heat Map for School Quality in particular Zip : An Interactive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67034-3477-4B0B-8157-C689DB2DC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" y="4279205"/>
            <a:ext cx="11994306" cy="32403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D2F1C8-CD01-4889-8319-2D4E0EA46BAE}"/>
              </a:ext>
            </a:extLst>
          </p:cNvPr>
          <p:cNvGrpSpPr/>
          <p:nvPr/>
        </p:nvGrpSpPr>
        <p:grpSpPr>
          <a:xfrm>
            <a:off x="7813875" y="4783262"/>
            <a:ext cx="2020191" cy="2952327"/>
            <a:chOff x="7813875" y="1758925"/>
            <a:chExt cx="2020191" cy="29523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06349-EA34-4389-901C-BAEB51A18016}"/>
                </a:ext>
              </a:extLst>
            </p:cNvPr>
            <p:cNvSpPr/>
            <p:nvPr/>
          </p:nvSpPr>
          <p:spPr>
            <a:xfrm>
              <a:off x="8825954" y="1758925"/>
              <a:ext cx="1008112" cy="2376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20F450-F003-4A5F-A5FC-B6D99E157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3875" y="4135189"/>
              <a:ext cx="1012079" cy="5760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02D102-6693-49D5-A4EB-FF79091F2180}"/>
              </a:ext>
            </a:extLst>
          </p:cNvPr>
          <p:cNvSpPr txBox="1"/>
          <p:nvPr/>
        </p:nvSpPr>
        <p:spPr>
          <a:xfrm>
            <a:off x="4793506" y="7770429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Name</a:t>
            </a:r>
            <a:r>
              <a:rPr lang="en-IN" sz="1800" dirty="0"/>
              <a:t>:  COBBLE HILL SCHOOL OF AMERICAN STUDIES</a:t>
            </a:r>
          </a:p>
          <a:p>
            <a:r>
              <a:rPr lang="en-IN" sz="1800" b="1" dirty="0"/>
              <a:t>Code: </a:t>
            </a:r>
            <a:r>
              <a:rPr lang="en-IN" sz="1800" dirty="0"/>
              <a:t>K519</a:t>
            </a:r>
          </a:p>
          <a:p>
            <a:r>
              <a:rPr lang="en-IN" sz="1800" b="1" dirty="0"/>
              <a:t>Normalised Score: </a:t>
            </a:r>
            <a:r>
              <a:rPr lang="en-IN" sz="1800" dirty="0"/>
              <a:t>7.86</a:t>
            </a:r>
          </a:p>
          <a:p>
            <a:r>
              <a:rPr lang="en-IN" sz="1800" b="1" dirty="0"/>
              <a:t>Rank (by Zip):  </a:t>
            </a:r>
            <a:r>
              <a:rPr lang="en-IN" sz="1800" dirty="0"/>
              <a:t>3</a:t>
            </a:r>
          </a:p>
          <a:p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E15FF-3F53-4977-B6C4-87705DA99EB8}"/>
              </a:ext>
            </a:extLst>
          </p:cNvPr>
          <p:cNvSpPr/>
          <p:nvPr/>
        </p:nvSpPr>
        <p:spPr>
          <a:xfrm>
            <a:off x="105295" y="3631133"/>
            <a:ext cx="3878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Heat Map for Zip : 11201</a:t>
            </a:r>
          </a:p>
        </p:txBody>
      </p:sp>
    </p:spTree>
    <p:extLst>
      <p:ext uri="{BB962C8B-B14F-4D97-AF65-F5344CB8AC3E}">
        <p14:creationId xmlns:p14="http://schemas.microsoft.com/office/powerpoint/2010/main" val="305227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2" y="390773"/>
            <a:ext cx="10160128" cy="712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497997-1C59-4A83-B4DE-39179437B35C}"/>
              </a:ext>
            </a:extLst>
          </p:cNvPr>
          <p:cNvSpPr/>
          <p:nvPr/>
        </p:nvSpPr>
        <p:spPr>
          <a:xfrm>
            <a:off x="177994" y="84738"/>
            <a:ext cx="7639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Average Household Income VS School Distribution</a:t>
            </a:r>
          </a:p>
          <a:p>
            <a:endParaRPr lang="en-IN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31DDE0-1D42-406E-BCBB-F5F239B9716A}"/>
              </a:ext>
            </a:extLst>
          </p:cNvPr>
          <p:cNvSpPr/>
          <p:nvPr/>
        </p:nvSpPr>
        <p:spPr>
          <a:xfrm>
            <a:off x="177994" y="7492270"/>
            <a:ext cx="120013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Dot colour shows count of Schools.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layer colour (Heat) shows Average Total Income as an attribute.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data is filtered on count of schools in a Zip.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view is filtered on count of Schools and City. The count of Schools filter ranges from 1 to 45. </a:t>
            </a:r>
          </a:p>
        </p:txBody>
      </p:sp>
    </p:spTree>
    <p:extLst>
      <p:ext uri="{BB962C8B-B14F-4D97-AF65-F5344CB8AC3E}">
        <p14:creationId xmlns:p14="http://schemas.microsoft.com/office/powerpoint/2010/main" val="14776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470</Words>
  <Application>Microsoft Office PowerPoint</Application>
  <PresentationFormat>Ledger Paper (11x17 in)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Visualization and Quantitative analysis of School Quality in New York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Quantitative analysis of School Quality in New York City</dc:title>
  <dc:creator>Karandeep Singh</dc:creator>
  <cp:lastModifiedBy>Karandeep Singh</cp:lastModifiedBy>
  <cp:revision>34</cp:revision>
  <dcterms:created xsi:type="dcterms:W3CDTF">2017-07-26T19:54:08Z</dcterms:created>
  <dcterms:modified xsi:type="dcterms:W3CDTF">2017-07-27T12:38:35Z</dcterms:modified>
</cp:coreProperties>
</file>