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1" r:id="rId3"/>
    <p:sldId id="257" r:id="rId4"/>
    <p:sldId id="260" r:id="rId5"/>
    <p:sldId id="259" r:id="rId6"/>
    <p:sldId id="262" r:id="rId7"/>
    <p:sldId id="267" r:id="rId8"/>
    <p:sldId id="258" r:id="rId9"/>
    <p:sldId id="269" r:id="rId10"/>
    <p:sldId id="268" r:id="rId11"/>
    <p:sldId id="273" r:id="rId12"/>
    <p:sldId id="27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1" autoAdjust="0"/>
    <p:restoredTop sz="93896" autoAdjust="0"/>
  </p:normalViewPr>
  <p:slideViewPr>
    <p:cSldViewPr snapToGrid="0">
      <p:cViewPr>
        <p:scale>
          <a:sx n="100" d="100"/>
          <a:sy n="100" d="100"/>
        </p:scale>
        <p:origin x="144" y="68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0398" y="2215167"/>
            <a:ext cx="6246253" cy="1120462"/>
          </a:xfrm>
        </p:spPr>
        <p:txBody>
          <a:bodyPr>
            <a:normAutofit/>
          </a:bodyPr>
          <a:lstStyle/>
          <a:p>
            <a:r>
              <a:rPr lang="en-IN" sz="3200" dirty="0"/>
              <a:t>CASE STUDY </a:t>
            </a:r>
            <a:br>
              <a:rPr lang="en-IN" sz="3200" dirty="0"/>
            </a:br>
            <a:endParaRPr lang="en-IN" sz="3200" dirty="0"/>
          </a:p>
        </p:txBody>
      </p:sp>
      <p:sp>
        <p:nvSpPr>
          <p:cNvPr id="3" name="Subtitle 2"/>
          <p:cNvSpPr>
            <a:spLocks noGrp="1"/>
          </p:cNvSpPr>
          <p:nvPr>
            <p:ph type="subTitle" idx="1"/>
          </p:nvPr>
        </p:nvSpPr>
        <p:spPr>
          <a:xfrm>
            <a:off x="298290" y="4501501"/>
            <a:ext cx="6138856" cy="1531917"/>
          </a:xfrm>
        </p:spPr>
        <p:txBody>
          <a:bodyPr>
            <a:normAutofit fontScale="92500" lnSpcReduction="20000"/>
          </a:bodyPr>
          <a:lstStyle/>
          <a:p>
            <a:pPr algn="l"/>
            <a:r>
              <a:rPr lang="en-IN" sz="1200" dirty="0"/>
              <a:t> </a:t>
            </a:r>
            <a:r>
              <a:rPr lang="en-IN" sz="1800" dirty="0"/>
              <a:t>Group Name: </a:t>
            </a:r>
          </a:p>
          <a:p>
            <a:pPr marL="457200" indent="-457200" algn="l">
              <a:buFont typeface="+mj-lt"/>
              <a:buAutoNum type="arabicPeriod"/>
            </a:pPr>
            <a:r>
              <a:rPr lang="en-IN" sz="1800" dirty="0"/>
              <a:t>Karandeep Malik </a:t>
            </a:r>
          </a:p>
          <a:p>
            <a:pPr marL="457200" indent="-457200" algn="l">
              <a:buFont typeface="+mj-lt"/>
              <a:buAutoNum type="arabicPeriod"/>
            </a:pPr>
            <a:r>
              <a:rPr lang="en-IN" sz="1800" dirty="0" err="1"/>
              <a:t>Avinash</a:t>
            </a:r>
            <a:r>
              <a:rPr lang="en-IN" sz="1800" dirty="0"/>
              <a:t> Kumar</a:t>
            </a:r>
          </a:p>
          <a:p>
            <a:pPr marL="457200" indent="-457200" algn="l">
              <a:buFont typeface="+mj-lt"/>
              <a:buAutoNum type="arabicPeriod"/>
            </a:pPr>
            <a:r>
              <a:rPr lang="en-IN" sz="1800" dirty="0" err="1"/>
              <a:t>Anuradha</a:t>
            </a:r>
            <a:r>
              <a:rPr lang="en-IN" sz="1800" dirty="0"/>
              <a:t> </a:t>
            </a:r>
            <a:r>
              <a:rPr lang="en-IN" sz="1800" dirty="0" err="1"/>
              <a:t>Cherukupalli</a:t>
            </a:r>
            <a:r>
              <a:rPr lang="en-IN" sz="1800" dirty="0"/>
              <a:t> </a:t>
            </a:r>
          </a:p>
          <a:p>
            <a:pPr marL="457200" indent="-457200" algn="l">
              <a:buFont typeface="+mj-lt"/>
              <a:buAutoNum type="arabicPeriod"/>
            </a:pPr>
            <a:r>
              <a:rPr lang="en-IN" sz="1800" dirty="0" err="1"/>
              <a:t>Vaibhavi</a:t>
            </a:r>
            <a:r>
              <a:rPr lang="en-IN" sz="1800" dirty="0"/>
              <a:t> </a:t>
            </a:r>
            <a:r>
              <a:rPr lang="en-IN" sz="1800" dirty="0" err="1"/>
              <a:t>Shendge</a:t>
            </a:r>
            <a:endParaRPr lang="en-IN" sz="1800" dirty="0"/>
          </a:p>
          <a:p>
            <a:pPr marL="457200" indent="-457200" algn="l">
              <a:buFont typeface="+mj-lt"/>
              <a:buAutoNum type="arabicPeriod"/>
            </a:pPr>
            <a:endParaRPr lang="en-IN" sz="1800" dirty="0"/>
          </a:p>
        </p:txBody>
      </p:sp>
      <p:pic>
        <p:nvPicPr>
          <p:cNvPr id="5" name="Picture 2" descr="Image result for gramener images an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509" y="283336"/>
            <a:ext cx="5430032" cy="218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39091" y="652780"/>
            <a:ext cx="9313817" cy="856138"/>
          </a:xfrm>
        </p:spPr>
        <p:txBody>
          <a:bodyPr>
            <a:normAutofit/>
          </a:bodyPr>
          <a:lstStyle/>
          <a:p>
            <a:r>
              <a:rPr lang="en-IN" sz="2000" dirty="0"/>
              <a:t>Plot1 shows the analysis of Charged Of Loans for each Sub Grade Assigned by Lending Club. </a:t>
            </a:r>
            <a:r>
              <a:rPr lang="en-IN" sz="2000" dirty="0">
                <a:latin typeface="+mn-lt"/>
              </a:rPr>
              <a:t>This graph shows that the amount of defaulters are more in sub grades F5 and G3</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149" y="1664418"/>
            <a:ext cx="6876633" cy="4751278"/>
          </a:xfrm>
        </p:spPr>
      </p:pic>
      <p:sp>
        <p:nvSpPr>
          <p:cNvPr id="4" name="TextBox 3">
            <a:extLst>
              <a:ext uri="{FF2B5EF4-FFF2-40B4-BE49-F238E27FC236}">
                <a16:creationId xmlns:a16="http://schemas.microsoft.com/office/drawing/2014/main" id="{D613D248-0EB0-334B-8217-69EE090B2554}"/>
              </a:ext>
            </a:extLst>
          </p:cNvPr>
          <p:cNvSpPr txBox="1"/>
          <p:nvPr/>
        </p:nvSpPr>
        <p:spPr>
          <a:xfrm>
            <a:off x="5104326" y="6386530"/>
            <a:ext cx="991673" cy="369332"/>
          </a:xfrm>
          <a:prstGeom prst="rect">
            <a:avLst/>
          </a:prstGeom>
          <a:noFill/>
        </p:spPr>
        <p:txBody>
          <a:bodyPr wrap="square" rtlCol="0">
            <a:spAutoFit/>
          </a:bodyPr>
          <a:lstStyle/>
          <a:p>
            <a:r>
              <a:rPr lang="en-US" dirty="0"/>
              <a:t>Plot1</a:t>
            </a:r>
          </a:p>
        </p:txBody>
      </p:sp>
    </p:spTree>
    <p:extLst>
      <p:ext uri="{BB962C8B-B14F-4D97-AF65-F5344CB8AC3E}">
        <p14:creationId xmlns:p14="http://schemas.microsoft.com/office/powerpoint/2010/main" val="373355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39091" y="652780"/>
            <a:ext cx="9313817" cy="856138"/>
          </a:xfrm>
        </p:spPr>
        <p:txBody>
          <a:bodyPr>
            <a:normAutofit/>
          </a:bodyPr>
          <a:lstStyle/>
          <a:p>
            <a:r>
              <a:rPr lang="en-IN" sz="2000" dirty="0"/>
              <a:t>Plot1 shows the analysis of Charged Of Loans vs Debt to Income Ratio. </a:t>
            </a:r>
            <a:r>
              <a:rPr lang="en-IN" sz="2000" dirty="0">
                <a:latin typeface="+mn-lt"/>
              </a:rPr>
              <a:t>People with Higher Debt to Income Ratio Default more.</a:t>
            </a:r>
          </a:p>
        </p:txBody>
      </p:sp>
      <p:pic>
        <p:nvPicPr>
          <p:cNvPr id="4" name="Content Placeholder 3">
            <a:extLst>
              <a:ext uri="{FF2B5EF4-FFF2-40B4-BE49-F238E27FC236}">
                <a16:creationId xmlns:a16="http://schemas.microsoft.com/office/drawing/2014/main" id="{3FB47FBD-17DC-594D-ABD9-4DC5DA993791}"/>
              </a:ext>
            </a:extLst>
          </p:cNvPr>
          <p:cNvPicPr>
            <a:picLocks noGrp="1" noChangeAspect="1"/>
          </p:cNvPicPr>
          <p:nvPr>
            <p:ph idx="1"/>
          </p:nvPr>
        </p:nvPicPr>
        <p:blipFill>
          <a:blip r:embed="rId2"/>
          <a:stretch>
            <a:fillRect/>
          </a:stretch>
        </p:blipFill>
        <p:spPr>
          <a:xfrm>
            <a:off x="3240088" y="2439194"/>
            <a:ext cx="5499100" cy="3175000"/>
          </a:xfrm>
          <a:prstGeom prst="rect">
            <a:avLst/>
          </a:prstGeom>
        </p:spPr>
      </p:pic>
      <p:sp>
        <p:nvSpPr>
          <p:cNvPr id="7" name="TextBox 6">
            <a:extLst>
              <a:ext uri="{FF2B5EF4-FFF2-40B4-BE49-F238E27FC236}">
                <a16:creationId xmlns:a16="http://schemas.microsoft.com/office/drawing/2014/main" id="{76B6D242-CF34-A349-9623-A7886AA87EF3}"/>
              </a:ext>
            </a:extLst>
          </p:cNvPr>
          <p:cNvSpPr txBox="1"/>
          <p:nvPr/>
        </p:nvSpPr>
        <p:spPr>
          <a:xfrm>
            <a:off x="5493801" y="5614988"/>
            <a:ext cx="991673" cy="369332"/>
          </a:xfrm>
          <a:prstGeom prst="rect">
            <a:avLst/>
          </a:prstGeom>
          <a:noFill/>
        </p:spPr>
        <p:txBody>
          <a:bodyPr wrap="square" rtlCol="0">
            <a:spAutoFit/>
          </a:bodyPr>
          <a:lstStyle/>
          <a:p>
            <a:r>
              <a:rPr lang="en-US" dirty="0"/>
              <a:t>Plot1</a:t>
            </a:r>
          </a:p>
        </p:txBody>
      </p:sp>
    </p:spTree>
    <p:extLst>
      <p:ext uri="{BB962C8B-B14F-4D97-AF65-F5344CB8AC3E}">
        <p14:creationId xmlns:p14="http://schemas.microsoft.com/office/powerpoint/2010/main" val="349549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EA30-E865-3046-812E-787D4FFC54C6}"/>
              </a:ext>
            </a:extLst>
          </p:cNvPr>
          <p:cNvSpPr>
            <a:spLocks noGrp="1"/>
          </p:cNvSpPr>
          <p:nvPr>
            <p:ph type="title"/>
          </p:nvPr>
        </p:nvSpPr>
        <p:spPr/>
        <p:txBody>
          <a:bodyPr>
            <a:normAutofit/>
          </a:bodyPr>
          <a:lstStyle/>
          <a:p>
            <a:r>
              <a:rPr lang="en-IN" sz="2000" dirty="0">
                <a:latin typeface="+mn-lt"/>
              </a:rPr>
              <a:t>Plot1 : It shows the analysis of Loans Status  vs  Public default records of bankruptcies. People who have had previous record of bankruptcies defaulted more</a:t>
            </a:r>
            <a:endParaRPr lang="en-US" sz="2000" dirty="0">
              <a:latin typeface="+mn-lt"/>
            </a:endParaRPr>
          </a:p>
        </p:txBody>
      </p:sp>
      <p:pic>
        <p:nvPicPr>
          <p:cNvPr id="4" name="Content Placeholder 3">
            <a:extLst>
              <a:ext uri="{FF2B5EF4-FFF2-40B4-BE49-F238E27FC236}">
                <a16:creationId xmlns:a16="http://schemas.microsoft.com/office/drawing/2014/main" id="{121F19B6-8760-E84A-9F93-5B66F1789C00}"/>
              </a:ext>
            </a:extLst>
          </p:cNvPr>
          <p:cNvPicPr>
            <a:picLocks noGrp="1" noChangeAspect="1"/>
          </p:cNvPicPr>
          <p:nvPr>
            <p:ph idx="1"/>
          </p:nvPr>
        </p:nvPicPr>
        <p:blipFill>
          <a:blip r:embed="rId2"/>
          <a:stretch>
            <a:fillRect/>
          </a:stretch>
        </p:blipFill>
        <p:spPr>
          <a:xfrm>
            <a:off x="2522992" y="1854200"/>
            <a:ext cx="6933292" cy="4344988"/>
          </a:xfrm>
          <a:prstGeom prst="rect">
            <a:avLst/>
          </a:prstGeom>
        </p:spPr>
      </p:pic>
      <p:sp>
        <p:nvSpPr>
          <p:cNvPr id="5" name="TextBox 4">
            <a:extLst>
              <a:ext uri="{FF2B5EF4-FFF2-40B4-BE49-F238E27FC236}">
                <a16:creationId xmlns:a16="http://schemas.microsoft.com/office/drawing/2014/main" id="{FB5CD7FA-009F-C146-9DF8-8A44314E7BD7}"/>
              </a:ext>
            </a:extLst>
          </p:cNvPr>
          <p:cNvSpPr txBox="1"/>
          <p:nvPr/>
        </p:nvSpPr>
        <p:spPr>
          <a:xfrm>
            <a:off x="5104327" y="6187838"/>
            <a:ext cx="991673" cy="369332"/>
          </a:xfrm>
          <a:prstGeom prst="rect">
            <a:avLst/>
          </a:prstGeom>
          <a:noFill/>
        </p:spPr>
        <p:txBody>
          <a:bodyPr wrap="square" rtlCol="0">
            <a:spAutoFit/>
          </a:bodyPr>
          <a:lstStyle/>
          <a:p>
            <a:r>
              <a:rPr lang="en-US" dirty="0"/>
              <a:t>Plot1</a:t>
            </a:r>
          </a:p>
        </p:txBody>
      </p:sp>
    </p:spTree>
    <p:extLst>
      <p:ext uri="{BB962C8B-B14F-4D97-AF65-F5344CB8AC3E}">
        <p14:creationId xmlns:p14="http://schemas.microsoft.com/office/powerpoint/2010/main" val="5034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endParaRPr lang="en-IN" sz="2800" dirty="0"/>
          </a:p>
        </p:txBody>
      </p:sp>
      <p:sp>
        <p:nvSpPr>
          <p:cNvPr id="4" name="Content Placeholder 3"/>
          <p:cNvSpPr>
            <a:spLocks noGrp="1"/>
          </p:cNvSpPr>
          <p:nvPr>
            <p:ph idx="1"/>
          </p:nvPr>
        </p:nvSpPr>
        <p:spPr>
          <a:xfrm>
            <a:off x="404949" y="1016000"/>
            <a:ext cx="11168742" cy="5842000"/>
          </a:xfrm>
        </p:spPr>
        <p:txBody>
          <a:bodyPr>
            <a:normAutofit fontScale="47500" lnSpcReduction="20000"/>
          </a:bodyPr>
          <a:lstStyle/>
          <a:p>
            <a:pPr marL="0" indent="0">
              <a:buNone/>
            </a:pPr>
            <a:r>
              <a:rPr lang="en-IN" sz="6000" b="1" dirty="0"/>
              <a:t>Conclusion </a:t>
            </a:r>
            <a:r>
              <a:rPr lang="en-IN" sz="6000" dirty="0"/>
              <a:t>: </a:t>
            </a:r>
          </a:p>
          <a:p>
            <a:pPr marL="0" indent="0">
              <a:buNone/>
            </a:pPr>
            <a:r>
              <a:rPr lang="en-IN" sz="2900" dirty="0"/>
              <a:t>The key drivers of loan defaults as per the given data are:- </a:t>
            </a:r>
          </a:p>
          <a:p>
            <a:pPr lvl="1"/>
            <a:r>
              <a:rPr lang="en-IN" sz="2900" b="1" dirty="0"/>
              <a:t>Purpose of Loan </a:t>
            </a:r>
          </a:p>
          <a:p>
            <a:pPr lvl="1"/>
            <a:r>
              <a:rPr lang="en-IN" sz="2900" b="1" dirty="0"/>
              <a:t>Loan Tenure</a:t>
            </a:r>
          </a:p>
          <a:p>
            <a:pPr lvl="1"/>
            <a:r>
              <a:rPr lang="en-IN" sz="2900" b="1" dirty="0"/>
              <a:t>Home Ownership</a:t>
            </a:r>
          </a:p>
          <a:p>
            <a:pPr lvl="1"/>
            <a:r>
              <a:rPr lang="en-IN" sz="2900" b="1" dirty="0"/>
              <a:t>Grade Segment </a:t>
            </a:r>
          </a:p>
          <a:p>
            <a:pPr lvl="1"/>
            <a:r>
              <a:rPr lang="en-IN" sz="2900" b="1" dirty="0"/>
              <a:t>Revolving Utilization Rate </a:t>
            </a:r>
          </a:p>
          <a:p>
            <a:pPr lvl="1"/>
            <a:r>
              <a:rPr lang="en-IN" sz="2900" b="1" dirty="0"/>
              <a:t>Year of Employment </a:t>
            </a:r>
          </a:p>
          <a:p>
            <a:pPr lvl="1"/>
            <a:r>
              <a:rPr lang="en-IN" sz="2900" b="1" dirty="0"/>
              <a:t>Loan Amount </a:t>
            </a:r>
          </a:p>
          <a:p>
            <a:pPr lvl="1"/>
            <a:r>
              <a:rPr lang="en-IN" sz="2900" b="1" dirty="0"/>
              <a:t>Loan Interest Rates </a:t>
            </a:r>
          </a:p>
          <a:p>
            <a:pPr lvl="1"/>
            <a:r>
              <a:rPr lang="en-IN" sz="2900" b="1" dirty="0"/>
              <a:t>Public record Of Bankruptcies</a:t>
            </a:r>
          </a:p>
          <a:p>
            <a:pPr lvl="1"/>
            <a:r>
              <a:rPr lang="en-IN" sz="2900" b="1" dirty="0"/>
              <a:t>Debt to Income Ratio</a:t>
            </a:r>
          </a:p>
          <a:p>
            <a:pPr marL="0" indent="0">
              <a:buNone/>
            </a:pPr>
            <a:br>
              <a:rPr lang="en-IN" dirty="0"/>
            </a:br>
            <a:endParaRPr lang="en-IN" dirty="0"/>
          </a:p>
          <a:p>
            <a:pPr marL="0" indent="0">
              <a:buNone/>
            </a:pPr>
            <a:r>
              <a:rPr lang="en-IN" sz="6000" b="1" dirty="0"/>
              <a:t>Recommendations </a:t>
            </a:r>
            <a:r>
              <a:rPr lang="en-IN" sz="6000" dirty="0"/>
              <a:t>: </a:t>
            </a:r>
          </a:p>
          <a:p>
            <a:pPr lvl="1"/>
            <a:r>
              <a:rPr lang="en-IN" sz="2600" b="1" dirty="0"/>
              <a:t>The Consumer Finance Company while dispersing loans should take into account the following : </a:t>
            </a:r>
          </a:p>
          <a:p>
            <a:pPr lvl="1"/>
            <a:r>
              <a:rPr lang="en-IN" sz="2600" b="1" dirty="0"/>
              <a:t>Loan amount is lower than 10000$ </a:t>
            </a:r>
          </a:p>
          <a:p>
            <a:pPr lvl="1"/>
            <a:r>
              <a:rPr lang="en-IN" sz="2600" b="1" dirty="0"/>
              <a:t>Purpose of Loan not debt consolidation or credit card loan.</a:t>
            </a:r>
          </a:p>
          <a:p>
            <a:pPr lvl="1"/>
            <a:r>
              <a:rPr lang="en-IN" sz="2600" b="1" dirty="0"/>
              <a:t>Interest rate is in the range 10-12 </a:t>
            </a:r>
          </a:p>
          <a:p>
            <a:pPr lvl="1"/>
            <a:r>
              <a:rPr lang="en-IN" sz="2600" b="1" dirty="0"/>
              <a:t>Customers should have an income higher than 50000. </a:t>
            </a:r>
          </a:p>
          <a:p>
            <a:pPr lvl="1"/>
            <a:r>
              <a:rPr lang="en-IN" sz="2600" b="1" dirty="0"/>
              <a:t>Loans should be of a lower term (more 36 months loans than 60 months loans) </a:t>
            </a:r>
          </a:p>
          <a:p>
            <a:pPr lvl="1"/>
            <a:r>
              <a:rPr lang="en-IN" sz="2600" b="1" dirty="0"/>
              <a:t>The Debt to Income Ratio of customers should be checked to give out more loans to customers with a favourable ratio. </a:t>
            </a:r>
          </a:p>
          <a:p>
            <a:pPr lvl="1"/>
            <a:r>
              <a:rPr lang="en-IN" sz="2600" b="1" dirty="0"/>
              <a:t>Loan Grades  and Sub Grades are a good predictor of default, and should be used more often while giving out loans.</a:t>
            </a:r>
            <a:r>
              <a:rPr lang="en-IN" sz="2600" dirty="0"/>
              <a:t> </a:t>
            </a:r>
          </a:p>
          <a:p>
            <a:pPr lvl="1"/>
            <a:r>
              <a:rPr lang="en-IN" sz="2600" b="1" dirty="0"/>
              <a:t>Lower Debt to Income Ratio and Lower Revolving Rate Utilisation</a:t>
            </a:r>
          </a:p>
          <a:p>
            <a:pPr marL="0" indent="0">
              <a:buNone/>
            </a:pPr>
            <a:endParaRPr lang="en-US" sz="2400" dirty="0">
              <a:latin typeface="+mn-lt"/>
            </a:endParaRP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Statement:</a:t>
            </a:r>
          </a:p>
        </p:txBody>
      </p:sp>
      <p:sp>
        <p:nvSpPr>
          <p:cNvPr id="4" name="TextBox 3"/>
          <p:cNvSpPr txBox="1"/>
          <p:nvPr/>
        </p:nvSpPr>
        <p:spPr>
          <a:xfrm>
            <a:off x="1136469" y="1635617"/>
            <a:ext cx="10184061" cy="923330"/>
          </a:xfrm>
          <a:prstGeom prst="rect">
            <a:avLst/>
          </a:prstGeom>
          <a:noFill/>
        </p:spPr>
        <p:txBody>
          <a:bodyPr wrap="square" rtlCol="0">
            <a:spAutoFit/>
          </a:bodyPr>
          <a:lstStyle/>
          <a:p>
            <a:r>
              <a:rPr lang="en-US" dirty="0"/>
              <a:t> To identify the driving factors behind the loan default and also identify the patterns which indicate if a person is likely to default, which may be used for taking actions such as denying the loan, reducing the amount of loan, lending(to risky applicants) at a higher interest rate, etc. </a:t>
            </a:r>
          </a:p>
        </p:txBody>
      </p:sp>
      <p:pic>
        <p:nvPicPr>
          <p:cNvPr id="5" name="Picture 4"/>
          <p:cNvPicPr>
            <a:picLocks noChangeAspect="1"/>
          </p:cNvPicPr>
          <p:nvPr/>
        </p:nvPicPr>
        <p:blipFill>
          <a:blip r:embed="rId2"/>
          <a:stretch>
            <a:fillRect/>
          </a:stretch>
        </p:blipFill>
        <p:spPr>
          <a:xfrm>
            <a:off x="2434108" y="3258356"/>
            <a:ext cx="7225048" cy="3171086"/>
          </a:xfrm>
          <a:prstGeom prst="rect">
            <a:avLst/>
          </a:prstGeom>
        </p:spPr>
      </p:pic>
    </p:spTree>
    <p:extLst>
      <p:ext uri="{BB962C8B-B14F-4D97-AF65-F5344CB8AC3E}">
        <p14:creationId xmlns:p14="http://schemas.microsoft.com/office/powerpoint/2010/main" val="59761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796" y="1249250"/>
            <a:ext cx="10425747" cy="5306095"/>
          </a:xfrm>
        </p:spPr>
        <p:txBody>
          <a:bodyPr>
            <a:normAutofit/>
          </a:bodyPr>
          <a:lstStyle/>
          <a:p>
            <a:pPr marL="0" indent="0">
              <a:buNone/>
            </a:pPr>
            <a:r>
              <a:rPr lang="en-US" dirty="0"/>
              <a:t>Basic Understanding</a:t>
            </a:r>
            <a:r>
              <a:rPr lang="en-US" sz="2000" dirty="0"/>
              <a:t>:</a:t>
            </a:r>
          </a:p>
          <a:p>
            <a:pPr marL="0" indent="0">
              <a:buNone/>
            </a:pPr>
            <a:r>
              <a:rPr lang="en-US" sz="2000" dirty="0"/>
              <a:t>   The given data set contains the complete loan data for all loans issued through the time period 2007 to 2011. The data has three categories of loan status via. Charged off, Fully Paid and Current. As we have to find the driving factors behind the default, we will focus on Charged off applicants.</a:t>
            </a:r>
          </a:p>
          <a:p>
            <a:pPr marL="0" indent="0">
              <a:buNone/>
            </a:pPr>
            <a:endParaRPr lang="en-US" dirty="0"/>
          </a:p>
          <a:p>
            <a:pPr marL="0" indent="0">
              <a:buNone/>
            </a:pPr>
            <a:r>
              <a:rPr lang="en-US" dirty="0"/>
              <a:t>Methodology:                                                          </a:t>
            </a:r>
            <a:r>
              <a:rPr lang="en-IN" dirty="0"/>
              <a:t>Tools Used</a:t>
            </a:r>
            <a:endParaRPr lang="en-US" dirty="0"/>
          </a:p>
          <a:p>
            <a:r>
              <a:rPr lang="en-US" sz="2000" dirty="0"/>
              <a:t>Data cleaning</a:t>
            </a:r>
          </a:p>
          <a:p>
            <a:r>
              <a:rPr lang="en-US" sz="2000" dirty="0"/>
              <a:t>EDA </a:t>
            </a:r>
          </a:p>
          <a:p>
            <a:r>
              <a:rPr lang="en-US" sz="2000" dirty="0"/>
              <a:t>Plotting the results</a:t>
            </a:r>
          </a:p>
          <a:p>
            <a:pPr marL="0" indent="0">
              <a:buNone/>
            </a:pPr>
            <a:endParaRPr lang="en-IN" dirty="0"/>
          </a:p>
          <a:p>
            <a:pPr marL="0" indent="0">
              <a:buNone/>
            </a:pPr>
            <a:endParaRPr lang="en-US" sz="2000" dirty="0"/>
          </a:p>
          <a:p>
            <a:endParaRPr lang="en-US" sz="2000" dirty="0"/>
          </a:p>
        </p:txBody>
      </p:sp>
      <p:sp>
        <p:nvSpPr>
          <p:cNvPr id="5" name="Title 1"/>
          <p:cNvSpPr>
            <a:spLocks noGrp="1"/>
          </p:cNvSpPr>
          <p:nvPr>
            <p:ph type="title"/>
          </p:nvPr>
        </p:nvSpPr>
        <p:spPr>
          <a:xfrm>
            <a:off x="3541690" y="193184"/>
            <a:ext cx="6908596" cy="914400"/>
          </a:xfrm>
        </p:spPr>
        <p:txBody>
          <a:bodyPr/>
          <a:lstStyle/>
          <a:p>
            <a:r>
              <a:rPr lang="en-IN" b="1" dirty="0"/>
              <a:t> Problem Analysis</a:t>
            </a:r>
            <a:endParaRPr lang="en-IN" sz="2800" dirty="0"/>
          </a:p>
        </p:txBody>
      </p:sp>
      <p:pic>
        <p:nvPicPr>
          <p:cNvPr id="2050" name="Picture 2" descr="Image result for python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049" y="3854129"/>
            <a:ext cx="2485622" cy="9916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7225049" y="4987468"/>
            <a:ext cx="2608440" cy="838200"/>
          </a:xfrm>
          <a:prstGeom prst="rect">
            <a:avLst/>
          </a:prstGeom>
        </p:spPr>
      </p:pic>
    </p:spTree>
    <p:extLst>
      <p:ext uri="{BB962C8B-B14F-4D97-AF65-F5344CB8AC3E}">
        <p14:creationId xmlns:p14="http://schemas.microsoft.com/office/powerpoint/2010/main" val="386975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55" y="792480"/>
            <a:ext cx="9313817" cy="856138"/>
          </a:xfrm>
        </p:spPr>
        <p:txBody>
          <a:bodyPr>
            <a:normAutofit/>
          </a:bodyPr>
          <a:lstStyle/>
          <a:p>
            <a:r>
              <a:rPr lang="en-IN" sz="1600" dirty="0"/>
              <a:t>Plot 1: The plot below shows that purpose of loan with the percentage of Charged off loan. The applicants having debt consolidation purpose of loan are among the most defaulters, followed by </a:t>
            </a:r>
            <a:r>
              <a:rPr lang="en-IN" sz="1600" dirty="0" err="1"/>
              <a:t>thos</a:t>
            </a:r>
            <a:r>
              <a:rPr lang="en-IN" sz="1600" dirty="0"/>
              <a:t> taking loan for purpose:- other, credit card and small business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325" y="1893194"/>
            <a:ext cx="7540305" cy="4687910"/>
          </a:xfrm>
        </p:spPr>
      </p:pic>
      <p:sp>
        <p:nvSpPr>
          <p:cNvPr id="6" name="TextBox 5">
            <a:extLst>
              <a:ext uri="{FF2B5EF4-FFF2-40B4-BE49-F238E27FC236}">
                <a16:creationId xmlns:a16="http://schemas.microsoft.com/office/drawing/2014/main" id="{E3C16372-F8FA-BB46-865A-4CBDA932358C}"/>
              </a:ext>
            </a:extLst>
          </p:cNvPr>
          <p:cNvSpPr txBox="1"/>
          <p:nvPr/>
        </p:nvSpPr>
        <p:spPr>
          <a:xfrm>
            <a:off x="4738858" y="6288909"/>
            <a:ext cx="991673" cy="369332"/>
          </a:xfrm>
          <a:prstGeom prst="rect">
            <a:avLst/>
          </a:prstGeom>
          <a:noFill/>
        </p:spPr>
        <p:txBody>
          <a:bodyPr wrap="square" rtlCol="0">
            <a:spAutoFit/>
          </a:bodyPr>
          <a:lstStyle/>
          <a:p>
            <a:r>
              <a:rPr lang="en-US" dirty="0"/>
              <a:t>Plot1</a:t>
            </a:r>
          </a:p>
        </p:txBody>
      </p:sp>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800" dirty="0"/>
              <a:t>Plot1: It shows the Charged off loans percentage with the duration of loan i.e. 36 and 60 months. It is observed </a:t>
            </a:r>
            <a:br>
              <a:rPr lang="en-IN" sz="1800" dirty="0"/>
            </a:br>
            <a:r>
              <a:rPr lang="en-IN" sz="1800" dirty="0"/>
              <a:t>           that Charged Off Loans were higher for 60 months duration as compared to 36 months duration</a:t>
            </a:r>
            <a:br>
              <a:rPr lang="en-IN" sz="1800" dirty="0"/>
            </a:br>
            <a:br>
              <a:rPr lang="en-IN" sz="1800" dirty="0"/>
            </a:br>
            <a:r>
              <a:rPr lang="en-IN" sz="1800" dirty="0"/>
              <a:t>Plot2: It shows the segregation of  Charged off loans with the Home Ownership. People who have rented homes </a:t>
            </a:r>
            <a:br>
              <a:rPr lang="en-IN" sz="1800" dirty="0"/>
            </a:br>
            <a:r>
              <a:rPr lang="en-IN" sz="1800" dirty="0"/>
              <a:t>           or have house mortgaged were higher among the defaulters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9" y="1785189"/>
            <a:ext cx="3720749" cy="43449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612" y="1716657"/>
            <a:ext cx="4779884" cy="4589254"/>
          </a:xfrm>
          <a:prstGeom prst="rect">
            <a:avLst/>
          </a:prstGeom>
        </p:spPr>
      </p:pic>
      <p:sp>
        <p:nvSpPr>
          <p:cNvPr id="3" name="TextBox 2"/>
          <p:cNvSpPr txBox="1"/>
          <p:nvPr/>
        </p:nvSpPr>
        <p:spPr>
          <a:xfrm>
            <a:off x="1764405" y="6419537"/>
            <a:ext cx="991673" cy="369332"/>
          </a:xfrm>
          <a:prstGeom prst="rect">
            <a:avLst/>
          </a:prstGeom>
          <a:noFill/>
        </p:spPr>
        <p:txBody>
          <a:bodyPr wrap="square" rtlCol="0">
            <a:spAutoFit/>
          </a:bodyPr>
          <a:lstStyle/>
          <a:p>
            <a:r>
              <a:rPr lang="en-US" dirty="0"/>
              <a:t>Plot1</a:t>
            </a:r>
          </a:p>
        </p:txBody>
      </p:sp>
      <p:sp>
        <p:nvSpPr>
          <p:cNvPr id="7" name="TextBox 6"/>
          <p:cNvSpPr txBox="1"/>
          <p:nvPr/>
        </p:nvSpPr>
        <p:spPr>
          <a:xfrm>
            <a:off x="7817476" y="6419537"/>
            <a:ext cx="1416676" cy="369332"/>
          </a:xfrm>
          <a:prstGeom prst="rect">
            <a:avLst/>
          </a:prstGeom>
          <a:noFill/>
        </p:spPr>
        <p:txBody>
          <a:bodyPr wrap="square" rtlCol="0">
            <a:spAutoFit/>
          </a:bodyPr>
          <a:lstStyle/>
          <a:p>
            <a:r>
              <a:rPr lang="en-US" dirty="0"/>
              <a:t>Plot2</a:t>
            </a:r>
          </a:p>
        </p:txBody>
      </p:sp>
    </p:spTree>
    <p:extLst>
      <p:ext uri="{BB962C8B-B14F-4D97-AF65-F5344CB8AC3E}">
        <p14:creationId xmlns:p14="http://schemas.microsoft.com/office/powerpoint/2010/main" val="309534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4777694"/>
          </a:xfrm>
        </p:spPr>
        <p:txBody>
          <a:bodyPr>
            <a:normAutofit/>
          </a:bodyPr>
          <a:lstStyle/>
          <a:p>
            <a:pPr marL="0" indent="0">
              <a:buNone/>
            </a:pPr>
            <a:r>
              <a:rPr lang="en-IN" sz="1800" dirty="0"/>
              <a:t> </a:t>
            </a:r>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sz="2000" dirty="0"/>
              <a:t>Plot 1:- It shoes the </a:t>
            </a:r>
            <a:r>
              <a:rPr lang="en-IN" sz="2000" dirty="0" err="1"/>
              <a:t>Dharged</a:t>
            </a:r>
            <a:r>
              <a:rPr lang="en-IN" sz="2000" dirty="0"/>
              <a:t> of Loans per Grade </a:t>
            </a:r>
            <a:r>
              <a:rPr lang="en-IN" sz="2000" dirty="0" err="1"/>
              <a:t>Gateory</a:t>
            </a:r>
            <a:r>
              <a:rPr lang="en-IN" sz="2000" dirty="0"/>
              <a:t> assigned by Lending Club. From the below plot we can say that the grade G has the highest percentage of Charged off loans and Grade A has the lowest percentage.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54" y="1759789"/>
            <a:ext cx="8246852" cy="4653890"/>
          </a:xfrm>
          <a:prstGeom prst="rect">
            <a:avLst/>
          </a:prstGeom>
        </p:spPr>
      </p:pic>
      <p:sp>
        <p:nvSpPr>
          <p:cNvPr id="5" name="TextBox 4">
            <a:extLst>
              <a:ext uri="{FF2B5EF4-FFF2-40B4-BE49-F238E27FC236}">
                <a16:creationId xmlns:a16="http://schemas.microsoft.com/office/drawing/2014/main" id="{14EBC79C-0213-954C-BD8A-300F5435F37F}"/>
              </a:ext>
            </a:extLst>
          </p:cNvPr>
          <p:cNvSpPr txBox="1"/>
          <p:nvPr/>
        </p:nvSpPr>
        <p:spPr>
          <a:xfrm>
            <a:off x="4235462" y="6488668"/>
            <a:ext cx="991673" cy="369332"/>
          </a:xfrm>
          <a:prstGeom prst="rect">
            <a:avLst/>
          </a:prstGeom>
          <a:noFill/>
        </p:spPr>
        <p:txBody>
          <a:bodyPr wrap="square" rtlCol="0">
            <a:spAutoFit/>
          </a:bodyPr>
          <a:lstStyle/>
          <a:p>
            <a:r>
              <a:rPr lang="en-US" dirty="0"/>
              <a:t>Plot1</a:t>
            </a:r>
          </a:p>
        </p:txBody>
      </p:sp>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955" y="1854200"/>
            <a:ext cx="6620441" cy="4344988"/>
          </a:xfrm>
        </p:spPr>
      </p:pic>
      <p:sp>
        <p:nvSpPr>
          <p:cNvPr id="3" name="TextBox 2"/>
          <p:cNvSpPr txBox="1"/>
          <p:nvPr/>
        </p:nvSpPr>
        <p:spPr>
          <a:xfrm>
            <a:off x="1815920" y="489397"/>
            <a:ext cx="6718479" cy="923330"/>
          </a:xfrm>
          <a:prstGeom prst="rect">
            <a:avLst/>
          </a:prstGeom>
          <a:noFill/>
        </p:spPr>
        <p:txBody>
          <a:bodyPr wrap="square" rtlCol="0">
            <a:spAutoFit/>
          </a:bodyPr>
          <a:lstStyle/>
          <a:p>
            <a:r>
              <a:rPr lang="en-IN" dirty="0"/>
              <a:t>Plot1: It shows the Revolving Utilisation Rate vs Percentage Of charged Off Loans. It appears that as the Revolving Utilisation Rate increases the chance of defaulting loan increases.</a:t>
            </a:r>
            <a:endParaRPr lang="en-US" dirty="0"/>
          </a:p>
        </p:txBody>
      </p:sp>
      <p:sp>
        <p:nvSpPr>
          <p:cNvPr id="5" name="TextBox 4">
            <a:extLst>
              <a:ext uri="{FF2B5EF4-FFF2-40B4-BE49-F238E27FC236}">
                <a16:creationId xmlns:a16="http://schemas.microsoft.com/office/drawing/2014/main" id="{9E03CD8E-3332-7445-B1FA-99B18CDAA8ED}"/>
              </a:ext>
            </a:extLst>
          </p:cNvPr>
          <p:cNvSpPr txBox="1"/>
          <p:nvPr/>
        </p:nvSpPr>
        <p:spPr>
          <a:xfrm>
            <a:off x="4714433" y="6372504"/>
            <a:ext cx="991673" cy="369332"/>
          </a:xfrm>
          <a:prstGeom prst="rect">
            <a:avLst/>
          </a:prstGeom>
          <a:noFill/>
        </p:spPr>
        <p:txBody>
          <a:bodyPr wrap="square" rtlCol="0">
            <a:spAutoFit/>
          </a:bodyPr>
          <a:lstStyle/>
          <a:p>
            <a:r>
              <a:rPr lang="en-US" dirty="0"/>
              <a:t>Plot1</a:t>
            </a:r>
          </a:p>
        </p:txBody>
      </p:sp>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353059" y="1004552"/>
            <a:ext cx="6276302" cy="5094323"/>
          </a:xfrm>
          <a:prstGeom prst="rect">
            <a:avLst/>
          </a:prstGeom>
        </p:spPr>
      </p:pic>
      <p:sp>
        <p:nvSpPr>
          <p:cNvPr id="4" name="TextBox 3"/>
          <p:cNvSpPr txBox="1"/>
          <p:nvPr/>
        </p:nvSpPr>
        <p:spPr>
          <a:xfrm>
            <a:off x="592428" y="1700011"/>
            <a:ext cx="3760631" cy="2862322"/>
          </a:xfrm>
          <a:prstGeom prst="rect">
            <a:avLst/>
          </a:prstGeom>
          <a:noFill/>
        </p:spPr>
        <p:txBody>
          <a:bodyPr wrap="square" rtlCol="0">
            <a:spAutoFit/>
          </a:bodyPr>
          <a:lstStyle/>
          <a:p>
            <a:r>
              <a:rPr lang="en-US" dirty="0"/>
              <a:t>Plot 1: We have split the Employment Length column in three stages</a:t>
            </a:r>
          </a:p>
          <a:p>
            <a:pPr marL="285750" indent="-285750">
              <a:buFont typeface="Arial" panose="020B0604020202020204" pitchFamily="34" charset="0"/>
              <a:buChar char="•"/>
            </a:pPr>
            <a:r>
              <a:rPr lang="en-US" dirty="0"/>
              <a:t>0 to less than 5</a:t>
            </a:r>
          </a:p>
          <a:p>
            <a:pPr marL="285750" indent="-285750">
              <a:buFont typeface="Arial" panose="020B0604020202020204" pitchFamily="34" charset="0"/>
              <a:buChar char="•"/>
            </a:pPr>
            <a:r>
              <a:rPr lang="en-US" dirty="0"/>
              <a:t>5 to less than 10</a:t>
            </a:r>
          </a:p>
          <a:p>
            <a:pPr marL="285750" indent="-285750">
              <a:buFont typeface="Arial" panose="020B0604020202020204" pitchFamily="34" charset="0"/>
              <a:buChar char="•"/>
            </a:pPr>
            <a:r>
              <a:rPr lang="en-US" dirty="0"/>
              <a:t>10 to 10+</a:t>
            </a:r>
          </a:p>
          <a:p>
            <a:r>
              <a:rPr lang="en-US" dirty="0"/>
              <a:t>So from this we can say that the applicants having employment length in between 0 to 5 years has the maximum chances to get Charged off</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CE16BB5-ECBD-3845-97A8-3B2643B489B3}"/>
              </a:ext>
            </a:extLst>
          </p:cNvPr>
          <p:cNvSpPr txBox="1"/>
          <p:nvPr/>
        </p:nvSpPr>
        <p:spPr>
          <a:xfrm>
            <a:off x="4714433" y="6372504"/>
            <a:ext cx="991673" cy="369332"/>
          </a:xfrm>
          <a:prstGeom prst="rect">
            <a:avLst/>
          </a:prstGeom>
          <a:noFill/>
        </p:spPr>
        <p:txBody>
          <a:bodyPr wrap="square" rtlCol="0">
            <a:spAutoFit/>
          </a:bodyPr>
          <a:lstStyle/>
          <a:p>
            <a:r>
              <a:rPr lang="en-US" dirty="0"/>
              <a:t>Plot1</a:t>
            </a:r>
          </a:p>
        </p:txBody>
      </p:sp>
    </p:spTree>
    <p:extLst>
      <p:ext uri="{BB962C8B-B14F-4D97-AF65-F5344CB8AC3E}">
        <p14:creationId xmlns:p14="http://schemas.microsoft.com/office/powerpoint/2010/main" val="211859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8" y="2163209"/>
            <a:ext cx="5085145" cy="2909122"/>
          </a:xfrm>
        </p:spPr>
      </p:pic>
      <p:sp>
        <p:nvSpPr>
          <p:cNvPr id="6" name="Title 1"/>
          <p:cNvSpPr>
            <a:spLocks noGrp="1"/>
          </p:cNvSpPr>
          <p:nvPr>
            <p:ph type="title"/>
          </p:nvPr>
        </p:nvSpPr>
        <p:spPr>
          <a:xfrm>
            <a:off x="1136469" y="640080"/>
            <a:ext cx="9583459" cy="1143750"/>
          </a:xfrm>
        </p:spPr>
        <p:txBody>
          <a:bodyPr>
            <a:normAutofit fontScale="90000"/>
          </a:bodyPr>
          <a:lstStyle/>
          <a:p>
            <a:r>
              <a:rPr lang="en-IN" sz="1800" b="1" dirty="0"/>
              <a:t> </a:t>
            </a:r>
            <a:r>
              <a:rPr lang="en-IN" sz="1800" dirty="0">
                <a:latin typeface="+mn-lt"/>
              </a:rPr>
              <a:t>Plot1 shows the analysis of Charged Of Loans for each Loan Amount . It can be seen that as the Loan Amount increases the change of loan getting charged off loans increases</a:t>
            </a:r>
            <a:br>
              <a:rPr lang="en-IN" sz="1800" dirty="0">
                <a:latin typeface="+mn-lt"/>
              </a:rPr>
            </a:br>
            <a:r>
              <a:rPr lang="en-IN" sz="1800" dirty="0">
                <a:latin typeface="+mn-lt"/>
              </a:rPr>
              <a:t> </a:t>
            </a:r>
            <a:br>
              <a:rPr lang="en-IN" sz="1800" dirty="0">
                <a:latin typeface="+mn-lt"/>
              </a:rPr>
            </a:br>
            <a:r>
              <a:rPr lang="en-IN" sz="1800" dirty="0">
                <a:latin typeface="+mn-lt"/>
              </a:rPr>
              <a:t> Plot 2 shows the analysis of Charged Off Loan for different interest rates. As the Loan Interest rate increases. The probability of loan getting charged of increases.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569" y="2163208"/>
            <a:ext cx="5030359" cy="2909123"/>
          </a:xfrm>
          <a:prstGeom prst="rect">
            <a:avLst/>
          </a:prstGeom>
        </p:spPr>
      </p:pic>
      <p:sp>
        <p:nvSpPr>
          <p:cNvPr id="5" name="TextBox 4">
            <a:extLst>
              <a:ext uri="{FF2B5EF4-FFF2-40B4-BE49-F238E27FC236}">
                <a16:creationId xmlns:a16="http://schemas.microsoft.com/office/drawing/2014/main" id="{7060FFAB-244A-E644-A83A-89B72C9C6189}"/>
              </a:ext>
            </a:extLst>
          </p:cNvPr>
          <p:cNvSpPr txBox="1"/>
          <p:nvPr/>
        </p:nvSpPr>
        <p:spPr>
          <a:xfrm>
            <a:off x="2903657" y="5267044"/>
            <a:ext cx="991673" cy="369332"/>
          </a:xfrm>
          <a:prstGeom prst="rect">
            <a:avLst/>
          </a:prstGeom>
          <a:noFill/>
        </p:spPr>
        <p:txBody>
          <a:bodyPr wrap="square" rtlCol="0">
            <a:spAutoFit/>
          </a:bodyPr>
          <a:lstStyle/>
          <a:p>
            <a:r>
              <a:rPr lang="en-US" dirty="0"/>
              <a:t>Plot1</a:t>
            </a:r>
          </a:p>
        </p:txBody>
      </p:sp>
      <p:sp>
        <p:nvSpPr>
          <p:cNvPr id="7" name="TextBox 6">
            <a:extLst>
              <a:ext uri="{FF2B5EF4-FFF2-40B4-BE49-F238E27FC236}">
                <a16:creationId xmlns:a16="http://schemas.microsoft.com/office/drawing/2014/main" id="{27B6F92B-52FC-5E46-94AE-3242A708E371}"/>
              </a:ext>
            </a:extLst>
          </p:cNvPr>
          <p:cNvSpPr txBox="1"/>
          <p:nvPr/>
        </p:nvSpPr>
        <p:spPr>
          <a:xfrm>
            <a:off x="7496410" y="5267044"/>
            <a:ext cx="1416676" cy="369332"/>
          </a:xfrm>
          <a:prstGeom prst="rect">
            <a:avLst/>
          </a:prstGeom>
          <a:noFill/>
        </p:spPr>
        <p:txBody>
          <a:bodyPr wrap="square" rtlCol="0">
            <a:spAutoFit/>
          </a:bodyPr>
          <a:lstStyle/>
          <a:p>
            <a:r>
              <a:rPr lang="en-US" dirty="0"/>
              <a:t>Plot2</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TotalTime>
  <Words>485</Words>
  <Application>Microsoft Macintosh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CASE STUDY  </vt:lpstr>
      <vt:lpstr>Problem Statement:</vt:lpstr>
      <vt:lpstr> Problem Analysis</vt:lpstr>
      <vt:lpstr>Plot 1: The plot below shows that purpose of loan with the percentage of Charged off loan. The applicants having debt consolidation purpose of loan are among the most defaulters, followed by thos taking loan for purpose:- other, credit card and small business</vt:lpstr>
      <vt:lpstr>Plot1: It shows the Charged off loans percentage with the duration of loan i.e. 36 and 60 months. It is observed             that Charged Off Loans were higher for 60 months duration as compared to 36 months duration  Plot2: It shows the segregation of  Charged off loans with the Home Ownership. People who have rented homes             or have house mortgaged were higher among the defaulters</vt:lpstr>
      <vt:lpstr>Plot 1:- It shoes the Dharged of Loans per Grade Gateory assigned by Lending Club. From the below plot we can say that the grade G has the highest percentage of Charged off loans and Grade A has the lowest percentage.</vt:lpstr>
      <vt:lpstr> </vt:lpstr>
      <vt:lpstr>PowerPoint Presentation</vt:lpstr>
      <vt:lpstr> Plot1 shows the analysis of Charged Of Loans for each Loan Amount . It can be seen that as the Loan Amount increases the change of loan getting charged off loans increases    Plot 2 shows the analysis of Charged Off Loan for different interest rates. As the Loan Interest rate increases. The probability of loan getting charged of increases.</vt:lpstr>
      <vt:lpstr>Plot1 shows the analysis of Charged Of Loans for each Sub Grade Assigned by Lending Club. This graph shows that the amount of defaulters are more in sub grades F5 and G3</vt:lpstr>
      <vt:lpstr>Plot1 shows the analysis of Charged Of Loans vs Debt to Income Ratio. People with Higher Debt to Income Ratio Default more.</vt:lpstr>
      <vt:lpstr>Plot1 : It shows the analysis of Loans Status  vs  Public default records of bankruptcies. People who have had previous record of bankruptcies defaulted more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Karandeep Malik</cp:lastModifiedBy>
  <cp:revision>51</cp:revision>
  <cp:lastPrinted>2019-03-31T18:21:47Z</cp:lastPrinted>
  <dcterms:created xsi:type="dcterms:W3CDTF">2016-06-09T08:16:28Z</dcterms:created>
  <dcterms:modified xsi:type="dcterms:W3CDTF">2019-03-31T18:25:00Z</dcterms:modified>
</cp:coreProperties>
</file>