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705" r:id="rId2"/>
  </p:sldMasterIdLst>
  <p:notesMasterIdLst>
    <p:notesMasterId r:id="rId15"/>
  </p:notes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6E23E-F0C9-44E9-A372-F51A31920EDD}" type="datetimeFigureOut">
              <a:rPr lang="en-US" smtClean="0"/>
              <a:t>10/13/2024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897EA-7A05-4046-BFEA-C0F96D656A9B}" type="slidenum">
              <a:rPr lang="en-US" smtClean="0"/>
              <a:t>‹#›</a:t>
            </a:fld>
            <a:endParaRPr lang="en-US"/>
          </a:p>
        </p:txBody>
      </p:sp>
    </p:spTree>
    <p:extLst>
      <p:ext uri="{BB962C8B-B14F-4D97-AF65-F5344CB8AC3E}">
        <p14:creationId xmlns:p14="http://schemas.microsoft.com/office/powerpoint/2010/main" val="3319531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4172760368"/>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960C-86A7-6728-9263-973B76A8FD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2659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002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2824232365"/>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6888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128FA71-3A18-48C0-980F-4B68F7F63042}" type="datetime1">
              <a:rPr lang="en-US" smtClean="0"/>
              <a:t>10/13/2024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73971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1210E-201E-4473-82AC-2466F5386C38}" type="datetime1">
              <a:rPr lang="en-US" smtClean="0"/>
              <a:t>10/13/2024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61820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1EA198-6CAB-4B8F-B93F-1F9C8C4B6CE7}" type="datetime1">
              <a:rPr lang="en-US" smtClean="0"/>
              <a:t>10/13/2024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59501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06041F-4525-44D5-AA4F-332294BF1F56}" type="datetime1">
              <a:rPr lang="en-US" smtClean="0"/>
              <a:t>10/13/2024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6409338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557091-BBDF-4EB9-BA6B-2BB67AC4FC0F}" type="datetime1">
              <a:rPr lang="en-US" smtClean="0"/>
              <a:t>10/13/2024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225097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6B226B-77A6-410C-9796-083F278E0125}" type="datetime1">
              <a:rPr lang="en-US" smtClean="0"/>
              <a:t>10/13/2024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05064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735EAF-8052-DDCD-6CEC-D825479BEFD3}"/>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499428" y="796698"/>
            <a:ext cx="6854371"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DCB9F921-8097-7740-47FD-1905F9FE448C}"/>
              </a:ext>
            </a:extLst>
          </p:cNvPr>
          <p:cNvSpPr>
            <a:spLocks noGrp="1"/>
          </p:cNvSpPr>
          <p:nvPr>
            <p:ph type="pic" sz="quarter" idx="19"/>
          </p:nvPr>
        </p:nvSpPr>
        <p:spPr>
          <a:xfrm>
            <a:off x="0" y="0"/>
            <a:ext cx="4354513" cy="6858000"/>
          </a:xfrm>
        </p:spPr>
        <p:txBody>
          <a:bodyPr/>
          <a:lstStyle/>
          <a:p>
            <a:endParaRPr lang="en-US"/>
          </a:p>
        </p:txBody>
      </p:sp>
      <p:sp>
        <p:nvSpPr>
          <p:cNvPr id="9" name="Text Placeholder 7">
            <a:extLst>
              <a:ext uri="{FF2B5EF4-FFF2-40B4-BE49-F238E27FC236}">
                <a16:creationId xmlns:a16="http://schemas.microsoft.com/office/drawing/2014/main" id="{DEBCBD63-480F-D96C-B0DF-94EF264BA08C}"/>
              </a:ext>
            </a:extLst>
          </p:cNvPr>
          <p:cNvSpPr>
            <a:spLocks noGrp="1"/>
          </p:cNvSpPr>
          <p:nvPr>
            <p:ph type="body" sz="quarter" idx="21"/>
          </p:nvPr>
        </p:nvSpPr>
        <p:spPr>
          <a:xfrm>
            <a:off x="8280716"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23F1D198-945D-C96D-60E9-C0AEC5E296ED}"/>
              </a:ext>
            </a:extLst>
          </p:cNvPr>
          <p:cNvSpPr>
            <a:spLocks noGrp="1"/>
          </p:cNvSpPr>
          <p:nvPr>
            <p:ph type="body" sz="quarter" idx="17"/>
          </p:nvPr>
        </p:nvSpPr>
        <p:spPr>
          <a:xfrm>
            <a:off x="8280717"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BDCD9B2A-F0BB-F9DB-CC75-2EC1683475F8}"/>
              </a:ext>
            </a:extLst>
          </p:cNvPr>
          <p:cNvSpPr>
            <a:spLocks noGrp="1"/>
          </p:cNvSpPr>
          <p:nvPr>
            <p:ph type="body" sz="quarter" idx="18"/>
          </p:nvPr>
        </p:nvSpPr>
        <p:spPr>
          <a:xfrm>
            <a:off x="4495800"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2">
            <a:extLst>
              <a:ext uri="{FF2B5EF4-FFF2-40B4-BE49-F238E27FC236}">
                <a16:creationId xmlns:a16="http://schemas.microsoft.com/office/drawing/2014/main" id="{68651C4C-4AD1-19DA-CC78-BEC58707B5AD}"/>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
        <p:nvSpPr>
          <p:cNvPr id="3" name="Text Placeholder 7">
            <a:extLst>
              <a:ext uri="{FF2B5EF4-FFF2-40B4-BE49-F238E27FC236}">
                <a16:creationId xmlns:a16="http://schemas.microsoft.com/office/drawing/2014/main" id="{12271BA1-38C2-A7FE-AC76-8EC49BFBBE35}"/>
              </a:ext>
            </a:extLst>
          </p:cNvPr>
          <p:cNvSpPr>
            <a:spLocks noGrp="1"/>
          </p:cNvSpPr>
          <p:nvPr>
            <p:ph type="body" sz="quarter" idx="22"/>
          </p:nvPr>
        </p:nvSpPr>
        <p:spPr>
          <a:xfrm>
            <a:off x="4495800"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630785607"/>
      </p:ext>
    </p:extLst>
  </p:cSld>
  <p:clrMapOvr>
    <a:masterClrMapping/>
  </p:clrMapOvr>
  <p:extLst>
    <p:ext uri="{DCECCB84-F9BA-43D5-87BE-67443E8EF086}">
      <p15:sldGuideLst xmlns:p15="http://schemas.microsoft.com/office/powerpoint/2012/main">
        <p15:guide id="1" orient="horz" pos="840">
          <p15:clr>
            <a:srgbClr val="FBAE40"/>
          </p15:clr>
        </p15:guide>
        <p15:guide id="2" pos="2832">
          <p15:clr>
            <a:srgbClr val="FBAE40"/>
          </p15:clr>
        </p15:guide>
        <p15:guide id="3" orient="horz" pos="3744">
          <p15:clr>
            <a:srgbClr val="FBAE40"/>
          </p15:clr>
        </p15:guide>
        <p15:guide id="4" pos="6864">
          <p15:clr>
            <a:srgbClr val="FBAE40"/>
          </p15:clr>
        </p15:guide>
        <p15:guide id="5" pos="4560">
          <p15:clr>
            <a:srgbClr val="FBAE40"/>
          </p15:clr>
        </p15:guide>
        <p15:guide id="6" orient="horz" pos="1704">
          <p15:clr>
            <a:srgbClr val="FBAE40"/>
          </p15:clr>
        </p15:guide>
        <p15:guide id="7" orient="horz" pos="360">
          <p15:clr>
            <a:srgbClr val="FBAE40"/>
          </p15:clr>
        </p15:guide>
        <p15:guide id="9" pos="3720">
          <p15:clr>
            <a:srgbClr val="FBAE40"/>
          </p15:clr>
        </p15:guide>
        <p15:guide id="10" pos="6360">
          <p15:clr>
            <a:srgbClr val="FBAE40"/>
          </p15:clr>
        </p15:guide>
        <p15:guide id="11" pos="7152">
          <p15:clr>
            <a:srgbClr val="FBAE40"/>
          </p15:clr>
        </p15:guide>
        <p15:guide id="12" pos="2952">
          <p15:clr>
            <a:srgbClr val="FBAE40"/>
          </p15:clr>
        </p15:guide>
        <p15:guide id="13" pos="7056">
          <p15:clr>
            <a:srgbClr val="FBAE40"/>
          </p15:clr>
        </p15:guide>
        <p15:guide id="14" orient="horz" pos="244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A578B-D289-4C40-8593-3D356C49DA58}" type="datetime1">
              <a:rPr lang="en-US" smtClean="0"/>
              <a:t>10/13/2024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9444375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3DFAE3-14DB-48A7-A80F-80DDB072CE3D}" type="datetime1">
              <a:rPr lang="en-US" smtClean="0"/>
              <a:t>10/13/2024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346039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C5EAEF-6478-4102-8F5D-A5FE9FC97ACB}" type="datetime1">
              <a:rPr lang="en-US" smtClean="0"/>
              <a:t>10/13/2024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488194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5AC6-C491-4585-A584-9CE2AF7D5500}" type="datetime1">
              <a:rPr lang="en-US" smtClean="0"/>
              <a:t>10/13/2024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58384599"/>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5AC6-C491-4585-A584-9CE2AF7D5500}" type="datetime1">
              <a:rPr lang="en-US" smtClean="0"/>
              <a:t>10/13/2024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93517308"/>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5AC6-C491-4585-A584-9CE2AF7D5500}" type="datetime1">
              <a:rPr lang="en-US" smtClean="0"/>
              <a:t>10/13/2024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03271890"/>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5AC6-C491-4585-A584-9CE2AF7D5500}" type="datetime1">
              <a:rPr lang="en-US" smtClean="0"/>
              <a:t>10/13/2024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58257807"/>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F45AC6-C491-4585-A584-9CE2AF7D5500}" type="datetime1">
              <a:rPr lang="en-US" smtClean="0"/>
              <a:t>10/13/2024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76312879"/>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F45AC6-C491-4585-A584-9CE2AF7D5500}" type="datetime1">
              <a:rPr lang="en-US" smtClean="0"/>
              <a:t>10/13/2024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84305877"/>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4EDB3-C0E8-45F8-9E1D-1B6C8D1880C0}" type="datetime1">
              <a:rPr lang="en-US" smtClean="0"/>
              <a:t>10/13/2024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165588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lumn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848048577"/>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F0EC4B-54ED-4041-B552-9BA760FA3DBA}" type="datetime1">
              <a:rPr lang="en-US" smtClean="0"/>
              <a:t>10/13/2024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89387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lumns(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24538990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lumns(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70AFB9-F87E-11AC-2B32-B5178FE34E78}"/>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919352225"/>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umns(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14779-4CEE-EEAD-8A66-EE043E90B44F}"/>
              </a:ext>
            </a:extLst>
          </p:cNvPr>
          <p:cNvSpPr/>
          <p:nvPr userDrawn="1"/>
        </p:nvSpPr>
        <p:spPr>
          <a:xfrm>
            <a:off x="1611313" y="3215390"/>
            <a:ext cx="2638398"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4235A04-C2C9-A7DC-3FE5-1E7D27C0E13D}"/>
              </a:ext>
            </a:extLst>
          </p:cNvPr>
          <p:cNvSpPr>
            <a:spLocks noGrp="1"/>
          </p:cNvSpPr>
          <p:nvPr>
            <p:ph type="pic" sz="quarter" idx="19"/>
          </p:nvPr>
        </p:nvSpPr>
        <p:spPr>
          <a:xfrm>
            <a:off x="914400" y="2627313"/>
            <a:ext cx="2525713" cy="3316287"/>
          </a:xfrm>
        </p:spPr>
        <p:txBody>
          <a:bodyPr/>
          <a:lstStyle/>
          <a:p>
            <a:endParaRPr lang="en-US"/>
          </a:p>
        </p:txBody>
      </p:sp>
      <p:sp>
        <p:nvSpPr>
          <p:cNvPr id="3" name="Text Placeholder 12">
            <a:extLst>
              <a:ext uri="{FF2B5EF4-FFF2-40B4-BE49-F238E27FC236}">
                <a16:creationId xmlns:a16="http://schemas.microsoft.com/office/drawing/2014/main" id="{7104C814-4179-5378-738C-F0AEB2D153F3}"/>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404326330"/>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655">
          <p15:clr>
            <a:srgbClr val="FBAE40"/>
          </p15:clr>
        </p15:guide>
        <p15:guide id="7" orient="horz" pos="360">
          <p15:clr>
            <a:srgbClr val="FBAE40"/>
          </p15:clr>
        </p15:guide>
        <p15:guide id="8" pos="1015">
          <p15:clr>
            <a:srgbClr val="FBAE40"/>
          </p15:clr>
        </p15:guide>
        <p15:guide id="9" pos="2167">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lumns(4)">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883CC-094E-7039-9807-58F11002611B}"/>
              </a:ext>
            </a:extLst>
          </p:cNvPr>
          <p:cNvSpPr/>
          <p:nvPr userDrawn="1"/>
        </p:nvSpPr>
        <p:spPr>
          <a:xfrm>
            <a:off x="0" y="0"/>
            <a:ext cx="5358984"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1066800"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8FDDBBAD-B928-4819-64F5-80A5AECD71CB}"/>
              </a:ext>
            </a:extLst>
          </p:cNvPr>
          <p:cNvSpPr>
            <a:spLocks noGrp="1"/>
          </p:cNvSpPr>
          <p:nvPr>
            <p:ph type="pic" sz="quarter" idx="19"/>
          </p:nvPr>
        </p:nvSpPr>
        <p:spPr>
          <a:xfrm>
            <a:off x="4381500" y="2171699"/>
            <a:ext cx="2971800" cy="4549775"/>
          </a:xfrm>
        </p:spPr>
        <p:txBody>
          <a:bodyPr/>
          <a:lstStyle/>
          <a:p>
            <a:endParaRPr lang="en-US"/>
          </a:p>
        </p:txBody>
      </p:sp>
      <p:sp>
        <p:nvSpPr>
          <p:cNvPr id="3" name="Text Placeholder 12">
            <a:extLst>
              <a:ext uri="{FF2B5EF4-FFF2-40B4-BE49-F238E27FC236}">
                <a16:creationId xmlns:a16="http://schemas.microsoft.com/office/drawing/2014/main" id="{8B3586BE-78C6-E426-9F3C-F59381E5CD88}"/>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46408188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632">
          <p15:clr>
            <a:srgbClr val="FBAE40"/>
          </p15:clr>
        </p15:guide>
        <p15:guide id="6" orient="horz" pos="1368">
          <p15:clr>
            <a:srgbClr val="FBAE40"/>
          </p15:clr>
        </p15:guide>
        <p15:guide id="7" orient="horz" pos="360">
          <p15:clr>
            <a:srgbClr val="FBAE40"/>
          </p15:clr>
        </p15:guide>
        <p15:guide id="9" pos="2760">
          <p15:clr>
            <a:srgbClr val="FBAE40"/>
          </p15:clr>
        </p15:guide>
        <p15:guide id="11" pos="7159">
          <p15:clr>
            <a:srgbClr val="FBAE40"/>
          </p15:clr>
        </p15:guide>
        <p15:guide id="12" pos="672">
          <p15:clr>
            <a:srgbClr val="FBAE40"/>
          </p15:clr>
        </p15:guide>
        <p15:guide id="14" orient="horz" pos="2448">
          <p15:clr>
            <a:srgbClr val="FBAE40"/>
          </p15:clr>
        </p15:guide>
        <p15:guide id="15" pos="705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olumns(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49CF9-AE80-D4A2-E0FC-126A4E8ECBCB}"/>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32546" y="4618037"/>
            <a:ext cx="9314540" cy="1325563"/>
          </a:xfrm>
        </p:spPr>
        <p:txBody>
          <a:bodyPr anchor="b">
            <a:noAutofit/>
          </a:bodyPr>
          <a:lstStyle>
            <a:lvl1pPr algn="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7"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9"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461991912"/>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560">
          <p15:clr>
            <a:srgbClr val="FBAE40"/>
          </p15:clr>
        </p15:guide>
        <p15:guide id="7" orient="horz" pos="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502920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5029200"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911048288"/>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image" Target="../media/image1.png"/><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10/13/2024</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a:t>
            </a:fld>
            <a:endParaRPr lang="en-US"/>
          </a:p>
        </p:txBody>
      </p:sp>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662" r:id="rId1"/>
    <p:sldLayoutId id="2147483672" r:id="rId2"/>
    <p:sldLayoutId id="2147483664" r:id="rId3"/>
    <p:sldLayoutId id="2147483665" r:id="rId4"/>
    <p:sldLayoutId id="2147483666" r:id="rId5"/>
    <p:sldLayoutId id="2147483667" r:id="rId6"/>
    <p:sldLayoutId id="2147483668" r:id="rId7"/>
    <p:sldLayoutId id="2147483669" r:id="rId8"/>
    <p:sldLayoutId id="2147483673" r:id="rId9"/>
    <p:sldLayoutId id="2147483670" r:id="rId10"/>
    <p:sldLayoutId id="2147483671" r:id="rId11"/>
    <p:sldLayoutId id="2147483660" r:id="rId12"/>
    <p:sldLayoutId id="2147483674" r:id="rId13"/>
  </p:sldLayoutIdLs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44">
          <p15:clr>
            <a:srgbClr val="F26B43"/>
          </p15:clr>
        </p15:guide>
        <p15:guide id="4" pos="7416">
          <p15:clr>
            <a:srgbClr val="F26B43"/>
          </p15:clr>
        </p15:guide>
        <p15:guide id="5" pos="3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60812C0-D4F0-C345-96B4-1E8B918506AC}" type="datetimeFigureOut">
              <a:rPr lang="en-US" smtClean="0"/>
              <a:t>10/13/2024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A9709E4-652E-524A-8D35-CF602AA44AAA}" type="slidenum">
              <a:rPr lang="en-US" smtClean="0"/>
              <a:t>‹#›</a:t>
            </a:fld>
            <a:endParaRPr lang="en-US"/>
          </a:p>
        </p:txBody>
      </p:sp>
    </p:spTree>
    <p:extLst>
      <p:ext uri="{BB962C8B-B14F-4D97-AF65-F5344CB8AC3E}">
        <p14:creationId xmlns:p14="http://schemas.microsoft.com/office/powerpoint/2010/main" val="75424235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aid wine bottles, glass and grapes">
            <a:extLst>
              <a:ext uri="{FF2B5EF4-FFF2-40B4-BE49-F238E27FC236}">
                <a16:creationId xmlns:a16="http://schemas.microsoft.com/office/drawing/2014/main" id="{4FC7631C-CE8F-B9F7-2476-BD9BE46A38CF}"/>
              </a:ext>
            </a:extLst>
          </p:cNvPr>
          <p:cNvPicPr>
            <a:picLocks noChangeAspect="1"/>
          </p:cNvPicPr>
          <p:nvPr/>
        </p:nvPicPr>
        <p:blipFill>
          <a:blip r:embed="rId2"/>
          <a:srcRect t="15730"/>
          <a:stretch/>
        </p:blipFill>
        <p:spPr>
          <a:xfrm>
            <a:off x="20" y="9842"/>
            <a:ext cx="12191980" cy="6857990"/>
          </a:xfrm>
          <a:prstGeom prst="rect">
            <a:avLst/>
          </a:prstGeom>
        </p:spPr>
      </p:pic>
      <p:sp>
        <p:nvSpPr>
          <p:cNvPr id="7" name="Rectangle: Rounded Corners 6">
            <a:extLst>
              <a:ext uri="{FF2B5EF4-FFF2-40B4-BE49-F238E27FC236}">
                <a16:creationId xmlns:a16="http://schemas.microsoft.com/office/drawing/2014/main" id="{612A14B2-3252-95EA-1B95-FA847946D810}"/>
              </a:ext>
            </a:extLst>
          </p:cNvPr>
          <p:cNvSpPr/>
          <p:nvPr/>
        </p:nvSpPr>
        <p:spPr>
          <a:xfrm>
            <a:off x="6370983" y="5486400"/>
            <a:ext cx="5715000" cy="123245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Created By: Sai </a:t>
            </a:r>
            <a:r>
              <a:rPr lang="en-US" b="1" dirty="0" err="1"/>
              <a:t>Srujana</a:t>
            </a:r>
            <a:r>
              <a:rPr lang="en-US" b="1" dirty="0"/>
              <a:t> </a:t>
            </a:r>
            <a:r>
              <a:rPr lang="en-US" b="1" dirty="0" err="1"/>
              <a:t>Jakkala</a:t>
            </a:r>
            <a:endParaRPr lang="en-US" b="1" dirty="0"/>
          </a:p>
          <a:p>
            <a:pPr algn="ctr"/>
            <a:r>
              <a:rPr lang="en-US" b="1" dirty="0"/>
              <a:t>               Smita Karande </a:t>
            </a:r>
          </a:p>
          <a:p>
            <a:pPr algn="ctr"/>
            <a:endParaRPr lang="en-US" b="1" dirty="0"/>
          </a:p>
        </p:txBody>
      </p:sp>
      <p:sp>
        <p:nvSpPr>
          <p:cNvPr id="19" name="TextBox 18">
            <a:extLst>
              <a:ext uri="{FF2B5EF4-FFF2-40B4-BE49-F238E27FC236}">
                <a16:creationId xmlns:a16="http://schemas.microsoft.com/office/drawing/2014/main" id="{C49F0944-3FA5-D121-915D-BE196C660473}"/>
              </a:ext>
            </a:extLst>
          </p:cNvPr>
          <p:cNvSpPr txBox="1"/>
          <p:nvPr/>
        </p:nvSpPr>
        <p:spPr>
          <a:xfrm>
            <a:off x="5230760" y="969777"/>
            <a:ext cx="6213987" cy="1708160"/>
          </a:xfrm>
          <a:prstGeom prst="rect">
            <a:avLst/>
          </a:prstGeom>
          <a:noFill/>
        </p:spPr>
        <p:txBody>
          <a:bodyPr wrap="square">
            <a:spAutoFit/>
          </a:bodyPr>
          <a:lstStyle/>
          <a:p>
            <a:pPr algn="ctr"/>
            <a:r>
              <a:rPr lang="en-US" sz="3500" b="1" i="0" dirty="0">
                <a:effectLst/>
                <a:latin typeface="Times New Roman" panose="02020603050405020304" pitchFamily="18" charset="0"/>
              </a:rPr>
              <a:t>Classifying the Wine Quality with the Taste of Machine Learning Models</a:t>
            </a:r>
            <a:endParaRPr lang="en-US" sz="3500" b="1" dirty="0"/>
          </a:p>
        </p:txBody>
      </p:sp>
    </p:spTree>
    <p:extLst>
      <p:ext uri="{BB962C8B-B14F-4D97-AF65-F5344CB8AC3E}">
        <p14:creationId xmlns:p14="http://schemas.microsoft.com/office/powerpoint/2010/main" val="16647419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CB966-BDAE-BB81-4681-78189AE791B3}"/>
              </a:ext>
            </a:extLst>
          </p:cNvPr>
          <p:cNvSpPr>
            <a:spLocks noGrp="1"/>
          </p:cNvSpPr>
          <p:nvPr>
            <p:ph type="title"/>
          </p:nvPr>
        </p:nvSpPr>
        <p:spPr/>
        <p:txBody>
          <a:bodyPr/>
          <a:lstStyle/>
          <a:p>
            <a:r>
              <a:rPr lang="en-US" dirty="0"/>
              <a:t>Model Performance &amp; Results:</a:t>
            </a:r>
          </a:p>
        </p:txBody>
      </p:sp>
      <p:pic>
        <p:nvPicPr>
          <p:cNvPr id="8194" name="Picture 1">
            <a:extLst>
              <a:ext uri="{FF2B5EF4-FFF2-40B4-BE49-F238E27FC236}">
                <a16:creationId xmlns:a16="http://schemas.microsoft.com/office/drawing/2014/main" id="{169586C2-3EE8-7BC6-09C3-A2084FA94D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399" y="2176637"/>
            <a:ext cx="5506065" cy="359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1">
            <a:extLst>
              <a:ext uri="{FF2B5EF4-FFF2-40B4-BE49-F238E27FC236}">
                <a16:creationId xmlns:a16="http://schemas.microsoft.com/office/drawing/2014/main" id="{589A6CA9-B2CE-7693-8C49-C8422F5B38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717" y="2176637"/>
            <a:ext cx="4611330" cy="359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C0796937-2E7C-890A-EE17-DA22F937AC1F}"/>
              </a:ext>
            </a:extLst>
          </p:cNvPr>
          <p:cNvSpPr txBox="1"/>
          <p:nvPr/>
        </p:nvSpPr>
        <p:spPr>
          <a:xfrm>
            <a:off x="6971071" y="1680898"/>
            <a:ext cx="4060723" cy="338554"/>
          </a:xfrm>
          <a:prstGeom prst="rect">
            <a:avLst/>
          </a:prstGeom>
          <a:noFill/>
        </p:spPr>
        <p:txBody>
          <a:bodyPr wrap="square">
            <a:spAutoFit/>
          </a:bodyPr>
          <a:lstStyle/>
          <a:p>
            <a:pPr marL="0" marR="0" algn="ctr">
              <a:spcBef>
                <a:spcPts val="0"/>
              </a:spcBef>
              <a:spcAft>
                <a:spcPts val="0"/>
              </a:spcAft>
            </a:pPr>
            <a:r>
              <a:rPr lang="en-US" sz="1600" b="1" dirty="0">
                <a:latin typeface="Arial" panose="020B0604020202020204" pitchFamily="34" charset="0"/>
                <a:ea typeface="SimSun" panose="02010600030101010101" pitchFamily="2" charset="-122"/>
                <a:cs typeface="Arial" panose="020B0604020202020204" pitchFamily="34" charset="0"/>
              </a:rPr>
              <a:t>Confusion Matrix </a:t>
            </a:r>
            <a:endParaRPr lang="en-US" sz="1600" b="1" dirty="0">
              <a:effectLst/>
              <a:latin typeface="Arial" panose="020B0604020202020204" pitchFamily="34" charset="0"/>
              <a:ea typeface="SimSun" panose="02010600030101010101" pitchFamily="2" charset="-122"/>
              <a:cs typeface="Arial" panose="020B0604020202020204" pitchFamily="34" charset="0"/>
            </a:endParaRPr>
          </a:p>
        </p:txBody>
      </p:sp>
      <p:sp>
        <p:nvSpPr>
          <p:cNvPr id="8" name="TextBox 7">
            <a:extLst>
              <a:ext uri="{FF2B5EF4-FFF2-40B4-BE49-F238E27FC236}">
                <a16:creationId xmlns:a16="http://schemas.microsoft.com/office/drawing/2014/main" id="{630E523A-8717-CDD2-75C0-6537BF1EDF72}"/>
              </a:ext>
            </a:extLst>
          </p:cNvPr>
          <p:cNvSpPr txBox="1"/>
          <p:nvPr/>
        </p:nvSpPr>
        <p:spPr>
          <a:xfrm>
            <a:off x="5939437" y="5990367"/>
            <a:ext cx="6096000" cy="923330"/>
          </a:xfrm>
          <a:prstGeom prst="rect">
            <a:avLst/>
          </a:prstGeom>
          <a:noFill/>
        </p:spPr>
        <p:txBody>
          <a:bodyPr wrap="square">
            <a:spAutoFit/>
          </a:bodyPr>
          <a:lstStyle/>
          <a:p>
            <a:pPr marL="0" marR="0" algn="just">
              <a:spcBef>
                <a:spcPts val="0"/>
              </a:spcBef>
              <a:spcAft>
                <a:spcPts val="0"/>
              </a:spcAft>
            </a:pPr>
            <a:r>
              <a:rPr lang="en-US" dirty="0">
                <a:latin typeface="Times New Roman" panose="02020603050405020304" pitchFamily="18" charset="0"/>
                <a:ea typeface="SimSun" panose="02010600030101010101" pitchFamily="2" charset="-122"/>
              </a:rPr>
              <a:t>B</a:t>
            </a:r>
            <a:r>
              <a:rPr lang="en-US" sz="1800" dirty="0">
                <a:effectLst/>
                <a:latin typeface="Times New Roman" panose="02020603050405020304" pitchFamily="18" charset="0"/>
                <a:ea typeface="SimSun" panose="02010600030101010101" pitchFamily="2" charset="-122"/>
              </a:rPr>
              <a:t>reakdown of the classification results, showing the counts of true positives, true negatives, false positives, and false negatives.</a:t>
            </a:r>
          </a:p>
        </p:txBody>
      </p:sp>
    </p:spTree>
    <p:extLst>
      <p:ext uri="{BB962C8B-B14F-4D97-AF65-F5344CB8AC3E}">
        <p14:creationId xmlns:p14="http://schemas.microsoft.com/office/powerpoint/2010/main" val="2293074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39" name="Rectangle 9238">
            <a:extLst>
              <a:ext uri="{FF2B5EF4-FFF2-40B4-BE49-F238E27FC236}">
                <a16:creationId xmlns:a16="http://schemas.microsoft.com/office/drawing/2014/main" id="{46130003-5222-4875-8738-1217755C7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72B4BE-7E82-A3F8-6130-634B0DBF51C7}"/>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3800">
                <a:gradFill flip="none" rotWithShape="1">
                  <a:gsLst>
                    <a:gs pos="28000">
                      <a:srgbClr val="EDEDED"/>
                    </a:gs>
                    <a:gs pos="0">
                      <a:srgbClr val="BFBFBF"/>
                    </a:gs>
                    <a:gs pos="100000">
                      <a:srgbClr val="FFFFFF"/>
                    </a:gs>
                  </a:gsLst>
                  <a:lin ang="4800000" scaled="0"/>
                  <a:tileRect/>
                </a:gradFill>
                <a:effectLst/>
              </a:rPr>
              <a:t>ROC Curve Comparision for Multiclass Classification</a:t>
            </a:r>
            <a:br>
              <a:rPr lang="en-US" sz="3800">
                <a:gradFill flip="none" rotWithShape="1">
                  <a:gsLst>
                    <a:gs pos="28000">
                      <a:srgbClr val="EDEDED"/>
                    </a:gs>
                    <a:gs pos="0">
                      <a:srgbClr val="BFBFBF"/>
                    </a:gs>
                    <a:gs pos="100000">
                      <a:srgbClr val="FFFFFF"/>
                    </a:gs>
                  </a:gsLst>
                  <a:lin ang="4800000" scaled="0"/>
                  <a:tileRect/>
                </a:gradFill>
                <a:effectLst/>
              </a:rPr>
            </a:br>
            <a:endParaRPr lang="en-US" sz="3800">
              <a:gradFill flip="none" rotWithShape="1">
                <a:gsLst>
                  <a:gs pos="28000">
                    <a:srgbClr val="EDEDED"/>
                  </a:gs>
                  <a:gs pos="0">
                    <a:srgbClr val="BFBFBF"/>
                  </a:gs>
                  <a:gs pos="100000">
                    <a:srgbClr val="FFFFFF"/>
                  </a:gs>
                </a:gsLst>
                <a:lin ang="4800000" scaled="0"/>
                <a:tileRect/>
              </a:gradFill>
            </a:endParaRPr>
          </a:p>
        </p:txBody>
      </p:sp>
      <p:sp>
        <p:nvSpPr>
          <p:cNvPr id="9241" name="Rounded Rectangle 17">
            <a:extLst>
              <a:ext uri="{FF2B5EF4-FFF2-40B4-BE49-F238E27FC236}">
                <a16:creationId xmlns:a16="http://schemas.microsoft.com/office/drawing/2014/main" id="{3E388DCC-9257-412E-811D-30F74D4CB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948070"/>
            <a:ext cx="4773166" cy="3896140"/>
          </a:xfrm>
          <a:prstGeom prst="roundRect">
            <a:avLst>
              <a:gd name="adj" fmla="val 2028"/>
            </a:avLst>
          </a:prstGeom>
          <a:solidFill>
            <a:schemeClr val="bg1"/>
          </a:solidFill>
          <a:ln>
            <a:no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1">
            <a:extLst>
              <a:ext uri="{FF2B5EF4-FFF2-40B4-BE49-F238E27FC236}">
                <a16:creationId xmlns:a16="http://schemas.microsoft.com/office/drawing/2014/main" id="{B31282CC-1C4E-CE89-E434-04B0A9542F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879" r="-1" b="-1"/>
          <a:stretch/>
        </p:blipFill>
        <p:spPr bwMode="auto">
          <a:xfrm>
            <a:off x="1131172" y="2268118"/>
            <a:ext cx="4187222" cy="32560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9008242B-3ABC-7172-8C7C-FF399B7A2823}"/>
              </a:ext>
            </a:extLst>
          </p:cNvPr>
          <p:cNvSpPr txBox="1"/>
          <p:nvPr/>
        </p:nvSpPr>
        <p:spPr>
          <a:xfrm>
            <a:off x="6096000" y="1948069"/>
            <a:ext cx="5257799" cy="4228893"/>
          </a:xfrm>
          <a:prstGeom prst="rect">
            <a:avLst/>
          </a:prstGeom>
        </p:spPr>
        <p:txBody>
          <a:bodyPr vert="horz" lIns="91440" tIns="45720" rIns="91440" bIns="45720" rtlCol="0">
            <a:normAutofit/>
          </a:bodyPr>
          <a:lstStyle/>
          <a:p>
            <a:pPr marL="342900" marR="0" lvl="0" indent="-228600">
              <a:lnSpc>
                <a:spcPct val="90000"/>
              </a:lnSpc>
              <a:spcBef>
                <a:spcPts val="0"/>
              </a:spcBef>
              <a:spcAft>
                <a:spcPts val="600"/>
              </a:spcAft>
              <a:buFont typeface="Arial" panose="020B0604020202020204" pitchFamily="34" charset="0"/>
              <a:buChar char="•"/>
            </a:pPr>
            <a:r>
              <a:rPr lang="en-US" sz="2000">
                <a:gradFill>
                  <a:gsLst>
                    <a:gs pos="34000">
                      <a:srgbClr val="EDEDED"/>
                    </a:gs>
                    <a:gs pos="0">
                      <a:srgbClr val="BFBFBF"/>
                    </a:gs>
                    <a:gs pos="100000">
                      <a:srgbClr val="FFFFFF"/>
                    </a:gs>
                  </a:gsLst>
                  <a:lin ang="4800000" scaled="0"/>
                </a:gradFill>
                <a:effectLst/>
              </a:rPr>
              <a:t>Class 1 (low): corresponds to wines with quality labeled as 'low' (quality ≤ 5). It refers to the low quality wines.</a:t>
            </a:r>
          </a:p>
          <a:p>
            <a:pPr marL="457200" marR="0" indent="-228600">
              <a:lnSpc>
                <a:spcPct val="90000"/>
              </a:lnSpc>
              <a:spcBef>
                <a:spcPts val="0"/>
              </a:spcBef>
              <a:spcAft>
                <a:spcPts val="600"/>
              </a:spcAft>
              <a:buFont typeface="Arial" panose="020B0604020202020204" pitchFamily="34" charset="0"/>
              <a:buChar char="•"/>
            </a:pPr>
            <a:r>
              <a:rPr lang="en-US" sz="2000">
                <a:gradFill>
                  <a:gsLst>
                    <a:gs pos="34000">
                      <a:srgbClr val="EDEDED"/>
                    </a:gs>
                    <a:gs pos="0">
                      <a:srgbClr val="BFBFBF"/>
                    </a:gs>
                    <a:gs pos="100000">
                      <a:srgbClr val="FFFFFF"/>
                    </a:gs>
                  </a:gsLst>
                  <a:lin ang="4800000" scaled="0"/>
                </a:gradFill>
                <a:effectLst/>
              </a:rPr>
              <a:t> </a:t>
            </a:r>
          </a:p>
          <a:p>
            <a:pPr marL="342900" marR="0" lvl="0" indent="-228600">
              <a:lnSpc>
                <a:spcPct val="90000"/>
              </a:lnSpc>
              <a:spcBef>
                <a:spcPts val="0"/>
              </a:spcBef>
              <a:spcAft>
                <a:spcPts val="600"/>
              </a:spcAft>
              <a:buFont typeface="Arial" panose="020B0604020202020204" pitchFamily="34" charset="0"/>
              <a:buChar char="•"/>
            </a:pPr>
            <a:r>
              <a:rPr lang="en-US" sz="2000">
                <a:gradFill>
                  <a:gsLst>
                    <a:gs pos="34000">
                      <a:srgbClr val="EDEDED"/>
                    </a:gs>
                    <a:gs pos="0">
                      <a:srgbClr val="BFBFBF"/>
                    </a:gs>
                    <a:gs pos="100000">
                      <a:srgbClr val="FFFFFF"/>
                    </a:gs>
                  </a:gsLst>
                  <a:lin ang="4800000" scaled="0"/>
                </a:gradFill>
                <a:effectLst/>
              </a:rPr>
              <a:t>Class 2 (medium): corresponds to wines with quality labeled as 'medium' (quality between 6 and 7). It refers to the medium quality wines.</a:t>
            </a:r>
          </a:p>
          <a:p>
            <a:pPr marL="457200" marR="0" indent="-228600">
              <a:lnSpc>
                <a:spcPct val="90000"/>
              </a:lnSpc>
              <a:spcBef>
                <a:spcPts val="0"/>
              </a:spcBef>
              <a:spcAft>
                <a:spcPts val="600"/>
              </a:spcAft>
              <a:buFont typeface="Arial" panose="020B0604020202020204" pitchFamily="34" charset="0"/>
              <a:buChar char="•"/>
            </a:pPr>
            <a:r>
              <a:rPr lang="en-US" sz="2000">
                <a:gradFill>
                  <a:gsLst>
                    <a:gs pos="34000">
                      <a:srgbClr val="EDEDED"/>
                    </a:gs>
                    <a:gs pos="0">
                      <a:srgbClr val="BFBFBF"/>
                    </a:gs>
                    <a:gs pos="100000">
                      <a:srgbClr val="FFFFFF"/>
                    </a:gs>
                  </a:gsLst>
                  <a:lin ang="4800000" scaled="0"/>
                </a:gradFill>
                <a:effectLst/>
              </a:rPr>
              <a:t> </a:t>
            </a:r>
          </a:p>
          <a:p>
            <a:pPr marL="342900" marR="0" lvl="0" indent="-228600">
              <a:lnSpc>
                <a:spcPct val="90000"/>
              </a:lnSpc>
              <a:spcBef>
                <a:spcPts val="0"/>
              </a:spcBef>
              <a:spcAft>
                <a:spcPts val="600"/>
              </a:spcAft>
              <a:buFont typeface="Arial" panose="020B0604020202020204" pitchFamily="34" charset="0"/>
              <a:buChar char="•"/>
            </a:pPr>
            <a:r>
              <a:rPr lang="en-US" sz="2000">
                <a:gradFill>
                  <a:gsLst>
                    <a:gs pos="34000">
                      <a:srgbClr val="EDEDED"/>
                    </a:gs>
                    <a:gs pos="0">
                      <a:srgbClr val="BFBFBF"/>
                    </a:gs>
                    <a:gs pos="100000">
                      <a:srgbClr val="FFFFFF"/>
                    </a:gs>
                  </a:gsLst>
                  <a:lin ang="4800000" scaled="0"/>
                </a:gradFill>
                <a:effectLst/>
              </a:rPr>
              <a:t>Class 3 (high): corresponds to wines with quality labeled as 'high' (quality &gt; 7). It refers to the high quality wines.</a:t>
            </a:r>
          </a:p>
          <a:p>
            <a:pPr marL="457200" marR="0" indent="-228600">
              <a:lnSpc>
                <a:spcPct val="90000"/>
              </a:lnSpc>
              <a:spcBef>
                <a:spcPts val="0"/>
              </a:spcBef>
              <a:spcAft>
                <a:spcPts val="600"/>
              </a:spcAft>
              <a:buFont typeface="Arial" panose="020B0604020202020204" pitchFamily="34" charset="0"/>
              <a:buChar char="•"/>
            </a:pPr>
            <a:r>
              <a:rPr lang="en-US" sz="2000">
                <a:gradFill>
                  <a:gsLst>
                    <a:gs pos="34000">
                      <a:srgbClr val="EDEDED"/>
                    </a:gs>
                    <a:gs pos="0">
                      <a:srgbClr val="BFBFBF"/>
                    </a:gs>
                    <a:gs pos="100000">
                      <a:srgbClr val="FFFFFF"/>
                    </a:gs>
                  </a:gsLst>
                  <a:lin ang="4800000" scaled="0"/>
                </a:gradFill>
                <a:effectLst/>
              </a:rPr>
              <a:t> </a:t>
            </a:r>
          </a:p>
        </p:txBody>
      </p:sp>
    </p:spTree>
    <p:extLst>
      <p:ext uri="{BB962C8B-B14F-4D97-AF65-F5344CB8AC3E}">
        <p14:creationId xmlns:p14="http://schemas.microsoft.com/office/powerpoint/2010/main" val="116780218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B78BC-F837-2216-F51E-56F3F211313E}"/>
              </a:ext>
            </a:extLst>
          </p:cNvPr>
          <p:cNvSpPr>
            <a:spLocks noGrp="1"/>
          </p:cNvSpPr>
          <p:nvPr>
            <p:ph type="title"/>
          </p:nvPr>
        </p:nvSpPr>
        <p:spPr>
          <a:xfrm>
            <a:off x="612648" y="1114923"/>
            <a:ext cx="4621553" cy="1360728"/>
          </a:xfrm>
        </p:spPr>
        <p:txBody>
          <a:bodyPr vert="horz" lIns="91440" tIns="45720" rIns="91440" bIns="45720" rtlCol="0" anchor="b">
            <a:normAutofit/>
          </a:bodyPr>
          <a:lstStyle/>
          <a:p>
            <a:r>
              <a:rPr lang="en-US" b="1" kern="1200">
                <a:solidFill>
                  <a:schemeClr val="tx1"/>
                </a:solidFill>
                <a:latin typeface="+mj-lt"/>
                <a:ea typeface="+mj-ea"/>
                <a:cs typeface="+mj-cs"/>
              </a:rPr>
              <a:t>Conclusion</a:t>
            </a:r>
          </a:p>
        </p:txBody>
      </p:sp>
      <p:sp>
        <p:nvSpPr>
          <p:cNvPr id="4" name="TextBox 3">
            <a:extLst>
              <a:ext uri="{FF2B5EF4-FFF2-40B4-BE49-F238E27FC236}">
                <a16:creationId xmlns:a16="http://schemas.microsoft.com/office/drawing/2014/main" id="{52FC9D97-E463-1743-AC58-3C4860F5CA0A}"/>
              </a:ext>
            </a:extLst>
          </p:cNvPr>
          <p:cNvSpPr txBox="1"/>
          <p:nvPr/>
        </p:nvSpPr>
        <p:spPr>
          <a:xfrm>
            <a:off x="612648" y="2584058"/>
            <a:ext cx="4621553" cy="3159018"/>
          </a:xfrm>
          <a:prstGeom prst="rect">
            <a:avLst/>
          </a:prstGeom>
        </p:spPr>
        <p:txBody>
          <a:bodyPr vert="horz" lIns="91440" tIns="45720" rIns="91440" bIns="45720" rtlCol="0">
            <a:normAutofit/>
          </a:bodyPr>
          <a:lstStyle/>
          <a:p>
            <a:pPr indent="-228600">
              <a:lnSpc>
                <a:spcPct val="110000"/>
              </a:lnSpc>
              <a:spcAft>
                <a:spcPts val="600"/>
              </a:spcAft>
              <a:buFont typeface="Arial" panose="020B0604020202020204" pitchFamily="34" charset="0"/>
              <a:buChar char="•"/>
            </a:pPr>
            <a:r>
              <a:rPr lang="en-US" sz="1700"/>
              <a:t>In conclusion, we successfully applied multiple classification models to predict wine quality based on its chemical properties, achieving the highest accuracy of 83% with the Random Forest model. </a:t>
            </a:r>
          </a:p>
          <a:p>
            <a:pPr indent="-228600">
              <a:lnSpc>
                <a:spcPct val="110000"/>
              </a:lnSpc>
              <a:spcAft>
                <a:spcPts val="600"/>
              </a:spcAft>
              <a:buFont typeface="Arial" panose="020B0604020202020204" pitchFamily="34" charset="0"/>
              <a:buChar char="•"/>
            </a:pPr>
            <a:r>
              <a:rPr lang="en-US" sz="1700"/>
              <a:t>Future work can focus on enhancing features and exploring advanced techniques to further improve prediction accuracy and assist wine producers in optimizing quality</a:t>
            </a:r>
          </a:p>
        </p:txBody>
      </p:sp>
      <p:pic>
        <p:nvPicPr>
          <p:cNvPr id="17" name="Graphic 16" descr="Wines">
            <a:extLst>
              <a:ext uri="{FF2B5EF4-FFF2-40B4-BE49-F238E27FC236}">
                <a16:creationId xmlns:a16="http://schemas.microsoft.com/office/drawing/2014/main" id="{A7458BAB-4E8D-68AC-2987-944EEB17DC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96074" y="1114923"/>
            <a:ext cx="4628153" cy="4628153"/>
          </a:xfrm>
          <a:prstGeom prst="rect">
            <a:avLst/>
          </a:prstGeom>
        </p:spPr>
      </p:pic>
    </p:spTree>
    <p:extLst>
      <p:ext uri="{BB962C8B-B14F-4D97-AF65-F5344CB8AC3E}">
        <p14:creationId xmlns:p14="http://schemas.microsoft.com/office/powerpoint/2010/main" val="1881967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906C68-5D9B-602C-B92F-A20BECDC5317}"/>
              </a:ext>
            </a:extLst>
          </p:cNvPr>
          <p:cNvSpPr>
            <a:spLocks noGrp="1"/>
          </p:cNvSpPr>
          <p:nvPr>
            <p:ph idx="1"/>
          </p:nvPr>
        </p:nvSpPr>
        <p:spPr>
          <a:xfrm>
            <a:off x="4796666" y="921058"/>
            <a:ext cx="7395313" cy="4351338"/>
          </a:xfrm>
        </p:spPr>
        <p:txBody>
          <a:bodyPr>
            <a:normAutofit/>
          </a:bodyPr>
          <a:lstStyle/>
          <a:p>
            <a:pPr marL="0" indent="0">
              <a:buNone/>
            </a:pPr>
            <a:r>
              <a:rPr lang="en-US" i="1" dirty="0"/>
              <a:t>“Wine - Sounds simple yet has complex significance in the world. It is not just a glass of wine but creates friendships, memories, relationships, partnerships &amp; much more”. </a:t>
            </a:r>
          </a:p>
          <a:p>
            <a:pPr marL="0" indent="0">
              <a:buNone/>
            </a:pPr>
            <a:r>
              <a:rPr lang="en-US" i="1" dirty="0"/>
              <a:t>As said “Wine makes every meal an occasion, every table more elegant, every day more civilized.” — André Simon</a:t>
            </a:r>
          </a:p>
        </p:txBody>
      </p:sp>
      <p:pic>
        <p:nvPicPr>
          <p:cNvPr id="1026" name="Picture 2" descr="41,000+ Red Wine Party Stock Photos, Pictures &amp; Royalty-Free Images -  iStock | Wine tasting, Red wine toast, Red wine glass">
            <a:extLst>
              <a:ext uri="{FF2B5EF4-FFF2-40B4-BE49-F238E27FC236}">
                <a16:creationId xmlns:a16="http://schemas.microsoft.com/office/drawing/2014/main" id="{CA640EF8-5F67-F1A1-8F6A-C7B1ED76BB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5606" r="22118" b="-1"/>
          <a:stretch/>
        </p:blipFill>
        <p:spPr bwMode="auto">
          <a:xfrm>
            <a:off x="20" y="10"/>
            <a:ext cx="43433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998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BED9B-E578-18FE-4196-F0329BFCE1BD}"/>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CC05883-3190-CB6A-C7DF-37B455369EAA}"/>
              </a:ext>
            </a:extLst>
          </p:cNvPr>
          <p:cNvSpPr>
            <a:spLocks noGrp="1"/>
          </p:cNvSpPr>
          <p:nvPr>
            <p:ph idx="1"/>
          </p:nvPr>
        </p:nvSpPr>
        <p:spPr/>
        <p:txBody>
          <a:bodyPr/>
          <a:lstStyle/>
          <a:p>
            <a:r>
              <a:rPr lang="en-US" dirty="0"/>
              <a:t> </a:t>
            </a:r>
          </a:p>
        </p:txBody>
      </p:sp>
      <p:sp>
        <p:nvSpPr>
          <p:cNvPr id="5" name="TextBox 4">
            <a:extLst>
              <a:ext uri="{FF2B5EF4-FFF2-40B4-BE49-F238E27FC236}">
                <a16:creationId xmlns:a16="http://schemas.microsoft.com/office/drawing/2014/main" id="{2C1C7C84-5C0D-4689-3831-ED8FE15217DF}"/>
              </a:ext>
            </a:extLst>
          </p:cNvPr>
          <p:cNvSpPr txBox="1"/>
          <p:nvPr/>
        </p:nvSpPr>
        <p:spPr>
          <a:xfrm>
            <a:off x="708675" y="1462915"/>
            <a:ext cx="10461522" cy="923330"/>
          </a:xfrm>
          <a:prstGeom prst="rect">
            <a:avLst/>
          </a:prstGeom>
          <a:noFill/>
        </p:spPr>
        <p:txBody>
          <a:bodyPr wrap="square">
            <a:spAutoFit/>
          </a:bodyPr>
          <a:lstStyle/>
          <a:p>
            <a:r>
              <a:rPr lang="en-US" b="0" i="0" dirty="0">
                <a:effectLst/>
                <a:latin typeface="-apple-system"/>
              </a:rPr>
              <a:t>This project aims to classify wine quality based on its chemical compositions using machine learning models. Various algorithms like logistic regression, Random Forest, and support vector machines are evaluated for their performance. The goal is to help winemakers assess and ensure high-quality wine production efficiently.</a:t>
            </a:r>
            <a:endParaRPr lang="en-US" dirty="0"/>
          </a:p>
        </p:txBody>
      </p:sp>
    </p:spTree>
    <p:extLst>
      <p:ext uri="{BB962C8B-B14F-4D97-AF65-F5344CB8AC3E}">
        <p14:creationId xmlns:p14="http://schemas.microsoft.com/office/powerpoint/2010/main" val="2896859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A5EF1-31D4-43FA-A557-CC3BA3A14546}"/>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AC42A97E-3A22-47EC-C14E-DCD52EFA62F8}"/>
              </a:ext>
            </a:extLst>
          </p:cNvPr>
          <p:cNvSpPr>
            <a:spLocks noGrp="1"/>
          </p:cNvSpPr>
          <p:nvPr>
            <p:ph idx="1"/>
          </p:nvPr>
        </p:nvSpPr>
        <p:spPr/>
        <p:txBody>
          <a:bodyPr/>
          <a:lstStyle/>
          <a:p>
            <a:r>
              <a:rPr lang="en-US" dirty="0"/>
              <a:t>The dataset is a merged data of two different variants red and white wines with new column added that classifies the wine variant</a:t>
            </a:r>
          </a:p>
          <a:p>
            <a:endParaRPr lang="en-US" dirty="0"/>
          </a:p>
          <a:p>
            <a:r>
              <a:rPr lang="en-US" dirty="0"/>
              <a:t>Data Overview:</a:t>
            </a:r>
          </a:p>
          <a:p>
            <a:endParaRPr lang="en-US" dirty="0"/>
          </a:p>
        </p:txBody>
      </p:sp>
      <p:pic>
        <p:nvPicPr>
          <p:cNvPr id="2050" name="Picture 1">
            <a:extLst>
              <a:ext uri="{FF2B5EF4-FFF2-40B4-BE49-F238E27FC236}">
                <a16:creationId xmlns:a16="http://schemas.microsoft.com/office/drawing/2014/main" id="{DC8711B3-31D6-70C5-067E-BF65127C00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774" y="3752440"/>
            <a:ext cx="10340452" cy="2264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1597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ECBD9-8B3E-7907-12A8-5CE44B3898EF}"/>
              </a:ext>
            </a:extLst>
          </p:cNvPr>
          <p:cNvSpPr>
            <a:spLocks noGrp="1"/>
          </p:cNvSpPr>
          <p:nvPr>
            <p:ph type="title"/>
          </p:nvPr>
        </p:nvSpPr>
        <p:spPr/>
        <p:txBody>
          <a:bodyPr/>
          <a:lstStyle/>
          <a:p>
            <a:r>
              <a:rPr lang="en-US" dirty="0"/>
              <a:t>Features </a:t>
            </a:r>
          </a:p>
        </p:txBody>
      </p:sp>
      <p:pic>
        <p:nvPicPr>
          <p:cNvPr id="3074" name="Picture 1">
            <a:extLst>
              <a:ext uri="{FF2B5EF4-FFF2-40B4-BE49-F238E27FC236}">
                <a16:creationId xmlns:a16="http://schemas.microsoft.com/office/drawing/2014/main" id="{EC4D9264-8CDA-9061-B300-5DB4B928C1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917" y="2064774"/>
            <a:ext cx="6414115" cy="4552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3934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100" name="Rounded Rectangle 17">
            <a:extLst>
              <a:ext uri="{FF2B5EF4-FFF2-40B4-BE49-F238E27FC236}">
                <a16:creationId xmlns:a16="http://schemas.microsoft.com/office/drawing/2014/main" id="{15045B1D-AED4-407C-BC82-BF20E4E4F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948070"/>
            <a:ext cx="4773166" cy="3896140"/>
          </a:xfrm>
          <a:prstGeom prst="roundRect">
            <a:avLst>
              <a:gd name="adj" fmla="val 2028"/>
            </a:avLst>
          </a:prstGeom>
          <a:solidFill>
            <a:schemeClr val="tx1"/>
          </a:solidFill>
          <a:ln>
            <a:solidFill>
              <a:schemeClr val="accent1">
                <a:shade val="50000"/>
              </a:schemeClr>
            </a:solid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1">
            <a:extLst>
              <a:ext uri="{FF2B5EF4-FFF2-40B4-BE49-F238E27FC236}">
                <a16:creationId xmlns:a16="http://schemas.microsoft.com/office/drawing/2014/main" id="{E9C49206-F93A-0A21-3599-0A28ED1179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373" r="10792" b="2"/>
          <a:stretch/>
        </p:blipFill>
        <p:spPr bwMode="auto">
          <a:xfrm>
            <a:off x="1131172" y="2268111"/>
            <a:ext cx="4187222" cy="32560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1C83A03-F9E9-BF27-E134-8CA8144462FE}"/>
              </a:ext>
            </a:extLst>
          </p:cNvPr>
          <p:cNvSpPr txBox="1"/>
          <p:nvPr/>
        </p:nvSpPr>
        <p:spPr>
          <a:xfrm>
            <a:off x="6096000" y="1948069"/>
            <a:ext cx="5257799" cy="422889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endParaRPr>
          </a:p>
          <a:p>
            <a:pPr indent="-228600">
              <a:lnSpc>
                <a:spcPct val="90000"/>
              </a:lnSpc>
              <a:spcAft>
                <a:spcPts val="600"/>
              </a:spcAft>
              <a:buFont typeface="Arial" panose="020B0604020202020204" pitchFamily="34" charset="0"/>
              <a:buChar char="•"/>
            </a:pPr>
            <a:endParaRPr lang="en-US"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endParaRPr>
          </a:p>
          <a:p>
            <a:pPr indent="-228600">
              <a:lnSpc>
                <a:spcPct val="90000"/>
              </a:lnSpc>
              <a:spcAft>
                <a:spcPts val="600"/>
              </a:spcAft>
              <a:buFont typeface="Arial" panose="020B0604020202020204" pitchFamily="34" charset="0"/>
              <a:buChar char="•"/>
            </a:pPr>
            <a:endParaRPr lang="en-US"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endParaRPr>
          </a:p>
          <a:p>
            <a:pPr indent="-228600">
              <a:lnSpc>
                <a:spcPct val="90000"/>
              </a:lnSpc>
              <a:spcAft>
                <a:spcPts val="600"/>
              </a:spcAft>
              <a:buFont typeface="Arial" panose="020B0604020202020204" pitchFamily="34" charset="0"/>
              <a:buChar char="•"/>
            </a:pPr>
            <a:r>
              <a:rPr lang="en-US"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Low: </a:t>
            </a:r>
            <a:r>
              <a:rPr lang="en-US"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effectLst/>
              </a:rPr>
              <a:t>The low-quality wines range between 0 to 5</a:t>
            </a:r>
          </a:p>
          <a:p>
            <a:pPr indent="-228600">
              <a:lnSpc>
                <a:spcPct val="90000"/>
              </a:lnSpc>
              <a:spcAft>
                <a:spcPts val="600"/>
              </a:spcAft>
              <a:buFont typeface="Arial" panose="020B0604020202020204" pitchFamily="34" charset="0"/>
              <a:buChar char="•"/>
            </a:pPr>
            <a:endParaRPr lang="en-US"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effectLst/>
            </a:endParaRPr>
          </a:p>
          <a:p>
            <a:pPr indent="-228600">
              <a:lnSpc>
                <a:spcPct val="90000"/>
              </a:lnSpc>
              <a:spcAft>
                <a:spcPts val="600"/>
              </a:spcAft>
              <a:buFont typeface="Arial" panose="020B0604020202020204" pitchFamily="34" charset="0"/>
              <a:buChar char="•"/>
            </a:pPr>
            <a:r>
              <a:rPr lang="en-US"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Medium: </a:t>
            </a:r>
            <a:r>
              <a:rPr lang="en-US"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effectLst/>
              </a:rPr>
              <a:t>Medium quality range between 6 and 7</a:t>
            </a:r>
          </a:p>
          <a:p>
            <a:pPr indent="-228600">
              <a:lnSpc>
                <a:spcPct val="90000"/>
              </a:lnSpc>
              <a:spcAft>
                <a:spcPts val="600"/>
              </a:spcAft>
              <a:buFont typeface="Arial" panose="020B0604020202020204" pitchFamily="34" charset="0"/>
              <a:buChar char="•"/>
            </a:pPr>
            <a:endParaRPr lang="en-US"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endParaRPr>
          </a:p>
          <a:p>
            <a:pPr indent="-228600">
              <a:lnSpc>
                <a:spcPct val="90000"/>
              </a:lnSpc>
              <a:spcAft>
                <a:spcPts val="600"/>
              </a:spcAft>
              <a:buFont typeface="Arial" panose="020B0604020202020204" pitchFamily="34" charset="0"/>
              <a:buChar char="•"/>
            </a:pPr>
            <a:r>
              <a:rPr lang="en-US"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High: H</a:t>
            </a:r>
            <a:r>
              <a:rPr lang="en-US"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effectLst/>
              </a:rPr>
              <a:t>igh quality of wine is between 8 to 10</a:t>
            </a:r>
            <a:endParaRPr lang="en-US"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endParaRPr>
          </a:p>
        </p:txBody>
      </p:sp>
      <p:sp>
        <p:nvSpPr>
          <p:cNvPr id="7" name="TextBox 6">
            <a:extLst>
              <a:ext uri="{FF2B5EF4-FFF2-40B4-BE49-F238E27FC236}">
                <a16:creationId xmlns:a16="http://schemas.microsoft.com/office/drawing/2014/main" id="{C460411E-EB7F-ABBD-408C-8FFB7BCE547E}"/>
              </a:ext>
            </a:extLst>
          </p:cNvPr>
          <p:cNvSpPr txBox="1"/>
          <p:nvPr/>
        </p:nvSpPr>
        <p:spPr>
          <a:xfrm>
            <a:off x="1258529" y="550606"/>
            <a:ext cx="10009239" cy="553998"/>
          </a:xfrm>
          <a:prstGeom prst="rect">
            <a:avLst/>
          </a:prstGeom>
          <a:noFill/>
        </p:spPr>
        <p:txBody>
          <a:bodyPr wrap="square" rtlCol="0">
            <a:spAutoFit/>
          </a:bodyPr>
          <a:lstStyle/>
          <a:p>
            <a:pPr algn="ctr"/>
            <a:r>
              <a:rPr lang="en-US" sz="3000" b="1" dirty="0"/>
              <a:t>Wine Quality Score</a:t>
            </a:r>
          </a:p>
        </p:txBody>
      </p:sp>
    </p:spTree>
    <p:extLst>
      <p:ext uri="{BB962C8B-B14F-4D97-AF65-F5344CB8AC3E}">
        <p14:creationId xmlns:p14="http://schemas.microsoft.com/office/powerpoint/2010/main" val="863613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9531A-A80B-799C-693D-FE6694318715}"/>
              </a:ext>
            </a:extLst>
          </p:cNvPr>
          <p:cNvSpPr>
            <a:spLocks noGrp="1"/>
          </p:cNvSpPr>
          <p:nvPr>
            <p:ph type="title"/>
          </p:nvPr>
        </p:nvSpPr>
        <p:spPr/>
        <p:txBody>
          <a:bodyPr/>
          <a:lstStyle/>
          <a:p>
            <a:r>
              <a:rPr lang="en-US" dirty="0"/>
              <a:t>Exploratory Data Analysis</a:t>
            </a:r>
          </a:p>
        </p:txBody>
      </p:sp>
      <p:sp>
        <p:nvSpPr>
          <p:cNvPr id="7" name="TextBox 6">
            <a:extLst>
              <a:ext uri="{FF2B5EF4-FFF2-40B4-BE49-F238E27FC236}">
                <a16:creationId xmlns:a16="http://schemas.microsoft.com/office/drawing/2014/main" id="{B7B53E67-112D-5522-6305-9088B5267326}"/>
              </a:ext>
            </a:extLst>
          </p:cNvPr>
          <p:cNvSpPr txBox="1"/>
          <p:nvPr/>
        </p:nvSpPr>
        <p:spPr>
          <a:xfrm>
            <a:off x="612648" y="1750593"/>
            <a:ext cx="11205726" cy="646331"/>
          </a:xfrm>
          <a:prstGeom prst="rect">
            <a:avLst/>
          </a:prstGeom>
          <a:noFill/>
        </p:spPr>
        <p:txBody>
          <a:bodyPr wrap="square">
            <a:spAutoFit/>
          </a:bodyPr>
          <a:lstStyle/>
          <a:p>
            <a:r>
              <a:rPr lang="en-US" b="0" i="0" dirty="0">
                <a:effectLst/>
                <a:latin typeface="-apple-system"/>
              </a:rPr>
              <a:t>Exploratory Data Analysis (EDA) involves analyzing the dataset to identify key features impacting wine quality, such as alcohol content and density. </a:t>
            </a:r>
            <a:endParaRPr lang="en-US" dirty="0"/>
          </a:p>
        </p:txBody>
      </p:sp>
      <p:pic>
        <p:nvPicPr>
          <p:cNvPr id="5122" name="Picture 1">
            <a:extLst>
              <a:ext uri="{FF2B5EF4-FFF2-40B4-BE49-F238E27FC236}">
                <a16:creationId xmlns:a16="http://schemas.microsoft.com/office/drawing/2014/main" id="{57D9D1E4-588D-FBC8-C9BA-A5C533F08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117" y="2466619"/>
            <a:ext cx="5856851" cy="4317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a:extLst>
              <a:ext uri="{FF2B5EF4-FFF2-40B4-BE49-F238E27FC236}">
                <a16:creationId xmlns:a16="http://schemas.microsoft.com/office/drawing/2014/main" id="{79C6F7D8-760E-8CAE-33B0-703910B40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8723" y="2461864"/>
            <a:ext cx="4404850" cy="4243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2044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0D8-25E9-440B-F568-87FDC779FDD6}"/>
              </a:ext>
            </a:extLst>
          </p:cNvPr>
          <p:cNvSpPr>
            <a:spLocks noGrp="1"/>
          </p:cNvSpPr>
          <p:nvPr>
            <p:ph type="title"/>
          </p:nvPr>
        </p:nvSpPr>
        <p:spPr/>
        <p:txBody>
          <a:bodyPr/>
          <a:lstStyle/>
          <a:p>
            <a:r>
              <a:rPr lang="en-US" dirty="0"/>
              <a:t>Model Training and Evaluation</a:t>
            </a:r>
          </a:p>
        </p:txBody>
      </p:sp>
      <p:pic>
        <p:nvPicPr>
          <p:cNvPr id="6146" name="Picture 1">
            <a:extLst>
              <a:ext uri="{FF2B5EF4-FFF2-40B4-BE49-F238E27FC236}">
                <a16:creationId xmlns:a16="http://schemas.microsoft.com/office/drawing/2014/main" id="{A52A2FEC-2177-026D-F8AA-F8BAAE90DA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8722" y="2303922"/>
            <a:ext cx="3901866" cy="362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1">
            <a:extLst>
              <a:ext uri="{FF2B5EF4-FFF2-40B4-BE49-F238E27FC236}">
                <a16:creationId xmlns:a16="http://schemas.microsoft.com/office/drawing/2014/main" id="{AE45E651-3785-ECD6-D0C8-5AA915F87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148" y="2163098"/>
            <a:ext cx="6430297" cy="446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5AB07410-D496-B5F7-974A-68246AF62106}"/>
              </a:ext>
            </a:extLst>
          </p:cNvPr>
          <p:cNvSpPr txBox="1"/>
          <p:nvPr/>
        </p:nvSpPr>
        <p:spPr>
          <a:xfrm>
            <a:off x="501444" y="1428580"/>
            <a:ext cx="11375923" cy="646331"/>
          </a:xfrm>
          <a:prstGeom prst="rect">
            <a:avLst/>
          </a:prstGeom>
          <a:noFill/>
        </p:spPr>
        <p:txBody>
          <a:bodyPr wrap="square">
            <a:spAutoFit/>
          </a:bodyPr>
          <a:lstStyle/>
          <a:p>
            <a:r>
              <a:rPr lang="en-US" dirty="0">
                <a:latin typeface="Times New Roman" panose="02020603050405020304" pitchFamily="18" charset="0"/>
                <a:ea typeface="SimSun" panose="02010600030101010101" pitchFamily="2" charset="-122"/>
              </a:rPr>
              <a:t>M</a:t>
            </a:r>
            <a:r>
              <a:rPr lang="en-US" sz="1800" dirty="0">
                <a:effectLst/>
                <a:latin typeface="Times New Roman" panose="02020603050405020304" pitchFamily="18" charset="0"/>
                <a:ea typeface="SimSun" panose="02010600030101010101" pitchFamily="2" charset="-122"/>
              </a:rPr>
              <a:t>ultiple classification models were used to predict the wine quality. This include simple and complex modelling techniques and performance was compared</a:t>
            </a:r>
            <a:endParaRPr lang="en-US" dirty="0"/>
          </a:p>
        </p:txBody>
      </p:sp>
    </p:spTree>
    <p:extLst>
      <p:ext uri="{BB962C8B-B14F-4D97-AF65-F5344CB8AC3E}">
        <p14:creationId xmlns:p14="http://schemas.microsoft.com/office/powerpoint/2010/main" val="2263966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1AC4E-2E4B-4B2D-F8DC-A2329839D06C}"/>
              </a:ext>
            </a:extLst>
          </p:cNvPr>
          <p:cNvSpPr>
            <a:spLocks noGrp="1"/>
          </p:cNvSpPr>
          <p:nvPr>
            <p:ph type="title"/>
          </p:nvPr>
        </p:nvSpPr>
        <p:spPr>
          <a:xfrm>
            <a:off x="612648" y="548640"/>
            <a:ext cx="10653578" cy="650895"/>
          </a:xfrm>
        </p:spPr>
        <p:txBody>
          <a:bodyPr>
            <a:noAutofit/>
          </a:bodyPr>
          <a:lstStyle/>
          <a:p>
            <a:r>
              <a:rPr lang="en-US" sz="3000" dirty="0">
                <a:effectLst/>
                <a:ea typeface="SimSun" panose="02010600030101010101" pitchFamily="2" charset="-122"/>
              </a:rPr>
              <a:t>Distribution of Wine Quality Categories</a:t>
            </a:r>
            <a:br>
              <a:rPr lang="en-US" sz="3000" dirty="0">
                <a:effectLst/>
                <a:ea typeface="SimSun" panose="02010600030101010101" pitchFamily="2" charset="-122"/>
              </a:rPr>
            </a:br>
            <a:endParaRPr lang="en-US" sz="3000" dirty="0"/>
          </a:p>
        </p:txBody>
      </p:sp>
      <p:pic>
        <p:nvPicPr>
          <p:cNvPr id="7170" name="Picture 1">
            <a:extLst>
              <a:ext uri="{FF2B5EF4-FFF2-40B4-BE49-F238E27FC236}">
                <a16:creationId xmlns:a16="http://schemas.microsoft.com/office/drawing/2014/main" id="{FD35E2BC-09C9-BA50-39F9-E66669A35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304" y="1550547"/>
            <a:ext cx="5365239" cy="47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16DF75D7-522D-37D4-235B-5EFB9FC3AD72}"/>
              </a:ext>
            </a:extLst>
          </p:cNvPr>
          <p:cNvSpPr txBox="1"/>
          <p:nvPr/>
        </p:nvSpPr>
        <p:spPr>
          <a:xfrm>
            <a:off x="5939437" y="1946786"/>
            <a:ext cx="6096000" cy="3416320"/>
          </a:xfrm>
          <a:prstGeom prst="rect">
            <a:avLst/>
          </a:prstGeom>
          <a:noFill/>
        </p:spPr>
        <p:txBody>
          <a:bodyPr wrap="square">
            <a:spAutoFit/>
          </a:bodyPr>
          <a:lstStyle/>
          <a:p>
            <a:r>
              <a:rPr lang="en-US" b="0" i="0" dirty="0">
                <a:effectLst/>
                <a:latin typeface="-apple-system"/>
              </a:rPr>
              <a:t>The wine quality scores in the dataset are categorized into three distinct groups: low, medium, and high. </a:t>
            </a:r>
          </a:p>
          <a:p>
            <a:r>
              <a:rPr lang="en-US" b="0" i="0" dirty="0">
                <a:effectLst/>
                <a:latin typeface="-apple-system"/>
              </a:rPr>
              <a:t>Low-quality wines have scores between 0 and 5</a:t>
            </a:r>
          </a:p>
          <a:p>
            <a:r>
              <a:rPr lang="en-US" dirty="0">
                <a:latin typeface="-apple-system"/>
              </a:rPr>
              <a:t>M</a:t>
            </a:r>
            <a:r>
              <a:rPr lang="en-US" b="0" i="0" dirty="0">
                <a:effectLst/>
                <a:latin typeface="-apple-system"/>
              </a:rPr>
              <a:t>edium-quality wines range from 6 to 7</a:t>
            </a:r>
            <a:endParaRPr lang="en-US" dirty="0">
              <a:latin typeface="-apple-system"/>
            </a:endParaRPr>
          </a:p>
          <a:p>
            <a:r>
              <a:rPr lang="en-US" dirty="0">
                <a:latin typeface="-apple-system"/>
              </a:rPr>
              <a:t>H</a:t>
            </a:r>
            <a:r>
              <a:rPr lang="en-US" b="0" i="0" dirty="0">
                <a:effectLst/>
                <a:latin typeface="-apple-system"/>
              </a:rPr>
              <a:t>igh-quality wines score between 8 and 10. </a:t>
            </a:r>
          </a:p>
          <a:p>
            <a:endParaRPr lang="en-US" dirty="0">
              <a:latin typeface="-apple-system"/>
            </a:endParaRPr>
          </a:p>
          <a:p>
            <a:r>
              <a:rPr lang="en-US" b="0" i="0" dirty="0">
                <a:effectLst/>
                <a:latin typeface="-apple-system"/>
              </a:rPr>
              <a:t>The distribution shows that medium-quality wines are the most common, followed by low-quality wines, with high-quality wines being the least common. </a:t>
            </a:r>
          </a:p>
          <a:p>
            <a:endParaRPr lang="en-US" b="0" i="0" dirty="0">
              <a:effectLst/>
              <a:latin typeface="-apple-system"/>
            </a:endParaRPr>
          </a:p>
          <a:p>
            <a:r>
              <a:rPr lang="en-US" b="0" i="0" dirty="0">
                <a:effectLst/>
                <a:latin typeface="-apple-system"/>
              </a:rPr>
              <a:t>This imbalance affects model performance, making it easier to predict medium-quality wines accurately.</a:t>
            </a:r>
            <a:endParaRPr lang="en-US" dirty="0"/>
          </a:p>
        </p:txBody>
      </p:sp>
    </p:spTree>
    <p:extLst>
      <p:ext uri="{BB962C8B-B14F-4D97-AF65-F5344CB8AC3E}">
        <p14:creationId xmlns:p14="http://schemas.microsoft.com/office/powerpoint/2010/main" val="1809004519"/>
      </p:ext>
    </p:extLst>
  </p:cSld>
  <p:clrMapOvr>
    <a:masterClrMapping/>
  </p:clrMapOvr>
</p:sld>
</file>

<file path=ppt/theme/theme1.xml><?xml version="1.0" encoding="utf-8"?>
<a:theme xmlns:a="http://schemas.openxmlformats.org/drawingml/2006/main" name="Terra">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9">
    <wetp:webextensionref xmlns:r="http://schemas.openxmlformats.org/officeDocument/2006/relationships" r:id="rId1"/>
  </wetp:taskpane>
  <wetp:taskpane dockstate="right" visibility="0" width="438" row="1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D052835B-3998-4D23-A4F2-65023961494D}">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0F8E148C-EEA3-4614-918D-EC5CF0CCC5A6}">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472</TotalTime>
  <Words>512</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SimSun</vt:lpstr>
      <vt:lpstr>-apple-system</vt:lpstr>
      <vt:lpstr>Aptos</vt:lpstr>
      <vt:lpstr>Arial</vt:lpstr>
      <vt:lpstr>Calibri</vt:lpstr>
      <vt:lpstr>Corbel</vt:lpstr>
      <vt:lpstr>Poppins</vt:lpstr>
      <vt:lpstr>Times New Roman</vt:lpstr>
      <vt:lpstr>Terra</vt:lpstr>
      <vt:lpstr>Depth</vt:lpstr>
      <vt:lpstr>PowerPoint Presentation</vt:lpstr>
      <vt:lpstr>PowerPoint Presentation</vt:lpstr>
      <vt:lpstr>Abstract</vt:lpstr>
      <vt:lpstr>Methodology</vt:lpstr>
      <vt:lpstr>Features </vt:lpstr>
      <vt:lpstr>PowerPoint Presentation</vt:lpstr>
      <vt:lpstr>Exploratory Data Analysis</vt:lpstr>
      <vt:lpstr>Model Training and Evaluation</vt:lpstr>
      <vt:lpstr>Distribution of Wine Quality Categories </vt:lpstr>
      <vt:lpstr>Model Performance &amp; Results:</vt:lpstr>
      <vt:lpstr>ROC Curve Comparision for Multiclass Classification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Smita Karande</dc:creator>
  <cp:lastModifiedBy>Smita Karande</cp:lastModifiedBy>
  <cp:revision>1</cp:revision>
  <dcterms:created xsi:type="dcterms:W3CDTF">2024-10-13T14:24:45Z</dcterms:created>
  <dcterms:modified xsi:type="dcterms:W3CDTF">2024-10-13T22:17:03Z</dcterms:modified>
</cp:coreProperties>
</file>