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  <p:sldId id="264" r:id="rId10"/>
    <p:sldId id="268" r:id="rId11"/>
    <p:sldId id="269" r:id="rId12"/>
    <p:sldId id="274" r:id="rId13"/>
    <p:sldId id="276" r:id="rId14"/>
    <p:sldId id="277" r:id="rId15"/>
    <p:sldId id="267" r:id="rId16"/>
    <p:sldId id="265" r:id="rId17"/>
    <p:sldId id="270" r:id="rId18"/>
    <p:sldId id="266" r:id="rId19"/>
    <p:sldId id="278" r:id="rId20"/>
    <p:sldId id="271" r:id="rId21"/>
    <p:sldId id="272" r:id="rId22"/>
    <p:sldId id="280" r:id="rId23"/>
    <p:sldId id="281" r:id="rId24"/>
    <p:sldId id="282" r:id="rId25"/>
    <p:sldId id="279" r:id="rId26"/>
    <p:sldId id="284" r:id="rId27"/>
    <p:sldId id="285" r:id="rId28"/>
    <p:sldId id="286" r:id="rId29"/>
    <p:sldId id="273" r:id="rId30"/>
    <p:sldId id="287" r:id="rId31"/>
    <p:sldId id="288" r:id="rId32"/>
    <p:sldId id="289" r:id="rId33"/>
    <p:sldId id="292" r:id="rId34"/>
    <p:sldId id="290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00" autoAdjust="0"/>
  </p:normalViewPr>
  <p:slideViewPr>
    <p:cSldViewPr snapToGrid="0" snapToObjects="1">
      <p:cViewPr varScale="1">
        <p:scale>
          <a:sx n="97" d="100"/>
          <a:sy n="97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7FC3C-A6B5-B547-B29C-8CC5B3957D8A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CF54A-0815-4348-9AB8-3639430F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CF54A-0815-4348-9AB8-3639430FA6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460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HTML5 </a:t>
            </a:r>
            <a:r>
              <a:rPr lang="en-US" dirty="0" smtClean="0"/>
              <a:t>LocalStorage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Security </a:t>
            </a:r>
            <a:r>
              <a:rPr lang="en-US" dirty="0" smtClean="0"/>
              <a:t>: A </a:t>
            </a:r>
            <a:r>
              <a:rPr lang="en-US" dirty="0"/>
              <a:t>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Karan Desai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0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websites use it for?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5491" cy="50122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Consider this from YouTube's local storage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{"data":"{\"clickindex\":0,\"items\":[{\"type\":\"video\",\"id\":\"ZsupViGHy_0\",\"time\":\"0:59\",\"title\":\"</a:t>
            </a:r>
            <a:r>
              <a:rPr lang="en-US" dirty="0"/>
              <a:t>Auburn defeats Alabama - Chris Davis returns missed field goal 100+ yards for winning TD - Iron Bowl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\",\"user\":\"Sports Entertainment Network\",\"views\":\"1,985,273 views\"},{\"type\":\"video\",\"id\":\"Dd7dQh8u4Hc\",\"time\":\"10:46\",\"title\":\"</a:t>
            </a:r>
            <a:r>
              <a:rPr lang="en-US" dirty="0">
                <a:solidFill>
                  <a:srgbClr val="FFFFFF"/>
                </a:solidFill>
              </a:rPr>
              <a:t>Why Are Bad Words Bad?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\",\"user\":\"Vsauce\",\"views\":\"4,003,527 views\"},{\"type\":\"video\",\"id\":\"_VrzqHqwp5E\",\"time\":\"1:13\",\"title\":\"</a:t>
            </a:r>
            <a:r>
              <a:rPr lang="en-US" dirty="0">
                <a:solidFill>
                  <a:srgbClr val="FFFFFF"/>
                </a:solidFill>
              </a:rPr>
              <a:t>Turkey Bomb Prank!!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\",\"user\":\"RomanAtwood\",\"views\":\"4,451,700 views\"},{\"type\":\"video\",\"id\":\"wvBOUy9E5Qw\",\"time\":\"3:04\",\"title\":\"</a:t>
            </a:r>
            <a:r>
              <a:rPr lang="en-US" dirty="0">
                <a:solidFill>
                  <a:srgbClr val="FFFFFF"/>
                </a:solidFill>
              </a:rPr>
              <a:t>Shredding Broken Laptops and Computer Parts for Gold Recycling with a Mitts &amp; Merrill Shredder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\",\"user\":\"Recycling Equipment\",\"views\":\"753,123 views\"},{\"type\":\"video\",\"id\":\</a:t>
            </a:r>
            <a:r>
              <a:rPr lang="en-US" dirty="0">
                <a:solidFill>
                  <a:srgbClr val="FFFFFF"/>
                </a:solidFill>
              </a:rPr>
              <a:t>"8GKmkD1pUG0\",\"time\":\"1:12\",\"title\":\"#Auburn's Final Play in Iron Bowl: Chris Davis Return for TD\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",\"user\":\"Auburn Athletics\",\"views\":\"416,482 views\"}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136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 Web Sites generally use it for</a:t>
            </a:r>
          </a:p>
          <a:p>
            <a:r>
              <a:rPr lang="en-US" dirty="0" smtClean="0"/>
              <a:t>Tracking</a:t>
            </a:r>
          </a:p>
          <a:p>
            <a:r>
              <a:rPr lang="en-US" dirty="0" smtClean="0"/>
              <a:t>Preferences</a:t>
            </a:r>
          </a:p>
          <a:p>
            <a:r>
              <a:rPr lang="en-US" dirty="0" smtClean="0"/>
              <a:t>Recent Clicks</a:t>
            </a:r>
          </a:p>
          <a:p>
            <a:r>
              <a:rPr lang="en-US" dirty="0" smtClean="0"/>
              <a:t>Ads</a:t>
            </a:r>
          </a:p>
          <a:p>
            <a:r>
              <a:rPr lang="en-US" dirty="0" smtClean="0"/>
              <a:t>Easy IP Visit counts</a:t>
            </a:r>
          </a:p>
          <a:p>
            <a:r>
              <a:rPr lang="en-US" dirty="0" smtClean="0"/>
              <a:t>Sessions (Yes, Sessions)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0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main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" r="1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213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1299" b="-31299"/>
          <a:stretch>
            <a:fillRect/>
          </a:stretch>
        </p:blipFill>
        <p:spPr>
          <a:xfrm>
            <a:off x="1007116" y="2071536"/>
            <a:ext cx="7372565" cy="4054627"/>
          </a:xfrm>
        </p:spPr>
      </p:pic>
    </p:spTree>
    <p:extLst>
      <p:ext uri="{BB962C8B-B14F-4D97-AF65-F5344CB8AC3E}">
        <p14:creationId xmlns:p14="http://schemas.microsoft.com/office/powerpoint/2010/main" val="30243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7809" b="-7809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56027"/>
            <a:ext cx="84201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376"/>
            <a:ext cx="8229600" cy="1143000"/>
          </a:xfrm>
        </p:spPr>
        <p:txBody>
          <a:bodyPr/>
          <a:lstStyle/>
          <a:p>
            <a:r>
              <a:rPr lang="en-US" dirty="0" smtClean="0"/>
              <a:t>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LocalStorage is Not Secure </a:t>
            </a:r>
            <a:r>
              <a:rPr lang="en-US" dirty="0" smtClean="0"/>
              <a:t>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was not meant to be secure as per the definition</a:t>
            </a:r>
          </a:p>
          <a:p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/>
              <a:t>local storage saves data unencrypted in string form in the regular browser </a:t>
            </a:r>
            <a:r>
              <a:rPr lang="en-US" dirty="0" smtClean="0"/>
              <a:t>cache.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not be used for sensitive data, such as social security numbers, credit card numbers, logon credentials, and so forth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6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how it is secured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only security it has it the browser’s SOP ( Same Origin Policy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9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why are talking about its security??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should not be storing information in plain text</a:t>
            </a:r>
          </a:p>
          <a:p>
            <a:r>
              <a:rPr lang="en-US" dirty="0" smtClean="0"/>
              <a:t>As it stands it can be a threat if your web application is vulnerable to attacks to Cross Site Scripting (XSS) and others</a:t>
            </a:r>
          </a:p>
          <a:p>
            <a:r>
              <a:rPr lang="en-US" dirty="0" smtClean="0"/>
              <a:t>Privacy issue</a:t>
            </a:r>
          </a:p>
          <a:p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it? – Mostly </a:t>
            </a:r>
          </a:p>
          <a:p>
            <a:r>
              <a:rPr lang="en-US" dirty="0" smtClean="0"/>
              <a:t>We are trying to secure it because if we can, we can do much more with it</a:t>
            </a:r>
          </a:p>
          <a:p>
            <a:pPr marL="0" indent="0" algn="ctr">
              <a:buNone/>
            </a:pPr>
            <a:r>
              <a:rPr lang="en-US" dirty="0" smtClean="0"/>
              <a:t>(More in applications)</a:t>
            </a:r>
          </a:p>
        </p:txBody>
      </p:sp>
    </p:spTree>
    <p:extLst>
      <p:ext uri="{BB962C8B-B14F-4D97-AF65-F5344CB8AC3E}">
        <p14:creationId xmlns:p14="http://schemas.microsoft.com/office/powerpoint/2010/main" val="391627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	 XSS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Inject a script like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localStorage.length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	key </a:t>
            </a:r>
            <a:r>
              <a:rPr lang="en-US" sz="2000" dirty="0"/>
              <a:t>= </a:t>
            </a:r>
            <a:r>
              <a:rPr lang="en-US" sz="2000" dirty="0" err="1"/>
              <a:t>localStorage.key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pairs </a:t>
            </a:r>
            <a:r>
              <a:rPr lang="en-US" sz="2000" dirty="0"/>
              <a:t>+= "key:"+key+" value:"+</a:t>
            </a:r>
            <a:r>
              <a:rPr lang="en-US" sz="2000" dirty="0" err="1"/>
              <a:t>localStorage.getItem</a:t>
            </a:r>
            <a:r>
              <a:rPr lang="en-US" sz="2000" dirty="0"/>
              <a:t>(key);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smtClean="0"/>
              <a:t>	alert(pairs);  </a:t>
            </a:r>
          </a:p>
          <a:p>
            <a:pPr marL="0" indent="0">
              <a:buNone/>
            </a:pPr>
            <a:r>
              <a:rPr lang="en-US" sz="2000" dirty="0" smtClean="0"/>
              <a:t>//Instead of alert you can send it somewhere</a:t>
            </a:r>
          </a:p>
          <a:p>
            <a:r>
              <a:rPr lang="en-US" dirty="0" smtClean="0"/>
              <a:t>How – via Form fields, URLs , get user to click your ad 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9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LocalStorage Introduction</a:t>
            </a:r>
          </a:p>
          <a:p>
            <a:r>
              <a:rPr lang="en-US" dirty="0" smtClean="0"/>
              <a:t>Possible applications</a:t>
            </a:r>
          </a:p>
          <a:p>
            <a:r>
              <a:rPr lang="en-US" dirty="0" smtClean="0"/>
              <a:t>Comparison to similar implementations</a:t>
            </a:r>
          </a:p>
          <a:p>
            <a:r>
              <a:rPr lang="en-US" dirty="0" smtClean="0"/>
              <a:t>Security Issues</a:t>
            </a:r>
          </a:p>
          <a:p>
            <a:r>
              <a:rPr lang="en-US" dirty="0" smtClean="0"/>
              <a:t>Possible solutions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JavaScript cryptography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99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3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XSS </a:t>
            </a:r>
            <a:r>
              <a:rPr lang="en-US" dirty="0"/>
              <a:t>still remains a top </a:t>
            </a:r>
            <a:r>
              <a:rPr lang="en-US" dirty="0" smtClean="0"/>
              <a:t>security vulnerability</a:t>
            </a:r>
          </a:p>
          <a:p>
            <a:r>
              <a:rPr lang="en-US" dirty="0" smtClean="0"/>
              <a:t> </a:t>
            </a:r>
            <a:r>
              <a:rPr lang="en-US" dirty="0" err="1"/>
              <a:t>WhiteHat’s</a:t>
            </a:r>
            <a:r>
              <a:rPr lang="en-US" dirty="0"/>
              <a:t> report in May 2013 states 43% vulnerabilities discovered are still </a:t>
            </a:r>
            <a:r>
              <a:rPr lang="en-US" dirty="0" smtClean="0"/>
              <a:t>XSS (</a:t>
            </a:r>
            <a:r>
              <a:rPr lang="en-US" dirty="0"/>
              <a:t>followed by information leak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In the OWASP Top 10 XSS </a:t>
            </a:r>
            <a:r>
              <a:rPr lang="en-US" dirty="0" smtClean="0"/>
              <a:t>makes </a:t>
            </a:r>
            <a:r>
              <a:rPr lang="en-US" dirty="0"/>
              <a:t>it to top </a:t>
            </a:r>
            <a:r>
              <a:rPr lang="en-US" dirty="0" smtClean="0"/>
              <a:t>3 every time</a:t>
            </a:r>
          </a:p>
          <a:p>
            <a:r>
              <a:rPr lang="en-US" dirty="0" smtClean="0"/>
              <a:t>Facebook's </a:t>
            </a:r>
            <a:r>
              <a:rPr lang="en-US" dirty="0"/>
              <a:t>XSS issues weren't resolved until 2008, and Twitter's weren't resolved until 2010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With constant website evolution you can never guarantee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Local 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text instead of plain text</a:t>
            </a:r>
          </a:p>
          <a:p>
            <a:r>
              <a:rPr lang="en-US" dirty="0" smtClean="0"/>
              <a:t>Encryption key on client side is very important</a:t>
            </a:r>
          </a:p>
          <a:p>
            <a:r>
              <a:rPr lang="en-US" dirty="0" smtClean="0"/>
              <a:t>Defense against editing or removing entries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9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8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1</a:t>
            </a:r>
            <a:br>
              <a:rPr lang="en-US" dirty="0" smtClean="0"/>
            </a:br>
            <a:r>
              <a:rPr lang="en-US" dirty="0" smtClean="0"/>
              <a:t>Intelligent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 Encrypts all local Storage data before sending it</a:t>
            </a:r>
          </a:p>
          <a:p>
            <a:r>
              <a:rPr lang="en-US" dirty="0" smtClean="0"/>
              <a:t>Hash it for authenticity checks later</a:t>
            </a:r>
          </a:p>
          <a:p>
            <a:r>
              <a:rPr lang="en-US" dirty="0" smtClean="0"/>
              <a:t>Encrypt with user’s password for your website. Not just password but </a:t>
            </a:r>
            <a:r>
              <a:rPr lang="en-US" dirty="0"/>
              <a:t>something like PBKDF2 (Password-Based Key Derivation Function 2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Client decrypts by making user enter his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1842"/>
          </a:xfrm>
        </p:spPr>
        <p:txBody>
          <a:bodyPr>
            <a:normAutofit/>
          </a:bodyPr>
          <a:lstStyle/>
          <a:p>
            <a:r>
              <a:rPr lang="en-US" dirty="0" smtClean="0"/>
              <a:t>It is actually quite secure</a:t>
            </a:r>
          </a:p>
          <a:p>
            <a:r>
              <a:rPr lang="en-US" dirty="0" smtClean="0"/>
              <a:t>Local Storage has now become a glorified cookie</a:t>
            </a:r>
          </a:p>
          <a:p>
            <a:r>
              <a:rPr lang="en-US" dirty="0" smtClean="0"/>
              <a:t>Whatever happens,  your data is secured</a:t>
            </a:r>
          </a:p>
          <a:p>
            <a:r>
              <a:rPr lang="en-US" dirty="0" smtClean="0"/>
              <a:t>But do you really want the user to enter the password to decrypt? Or store password? -NO</a:t>
            </a:r>
          </a:p>
          <a:p>
            <a:r>
              <a:rPr lang="en-US" dirty="0" smtClean="0"/>
              <a:t>Alternative – use SSL to transfer passwords</a:t>
            </a:r>
          </a:p>
          <a:p>
            <a:r>
              <a:rPr lang="en-US" dirty="0" smtClean="0"/>
              <a:t>Problem – Server involvement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50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after Encryption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7071" b="-7071"/>
          <a:stretch>
            <a:fillRect/>
          </a:stretch>
        </p:blipFill>
        <p:spPr>
          <a:xfrm>
            <a:off x="854579" y="1707535"/>
            <a:ext cx="7605869" cy="4182935"/>
          </a:xfrm>
        </p:spPr>
      </p:pic>
    </p:spTree>
    <p:extLst>
      <p:ext uri="{BB962C8B-B14F-4D97-AF65-F5344CB8AC3E}">
        <p14:creationId xmlns:p14="http://schemas.microsoft.com/office/powerpoint/2010/main" val="292723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26" y="2299367"/>
            <a:ext cx="8229600" cy="10578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Solution 2</a:t>
            </a:r>
          </a:p>
          <a:p>
            <a:pPr marL="0" indent="0" algn="ctr">
              <a:buNone/>
            </a:pPr>
            <a:r>
              <a:rPr lang="en-US" dirty="0" smtClean="0"/>
              <a:t>Browser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chrome extension now replaces the inbuilt function on the client side to perform </a:t>
            </a:r>
            <a:r>
              <a:rPr lang="en-US" dirty="0" err="1" smtClean="0"/>
              <a:t>localstorage.getItem</a:t>
            </a:r>
            <a:r>
              <a:rPr lang="en-US" dirty="0" smtClean="0"/>
              <a:t>/</a:t>
            </a:r>
            <a:r>
              <a:rPr lang="en-US" dirty="0" err="1" smtClean="0"/>
              <a:t>localstorage.setItem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(can an extension do that?)</a:t>
            </a:r>
          </a:p>
          <a:p>
            <a:r>
              <a:rPr lang="en-US" dirty="0" smtClean="0"/>
              <a:t>These functions perform the encryption-</a:t>
            </a:r>
            <a:r>
              <a:rPr lang="en-US" dirty="0"/>
              <a:t>d</a:t>
            </a:r>
            <a:r>
              <a:rPr lang="en-US" dirty="0" smtClean="0"/>
              <a:t>ecryption as well with normal read-write</a:t>
            </a:r>
          </a:p>
          <a:p>
            <a:r>
              <a:rPr lang="en-US" dirty="0" smtClean="0"/>
              <a:t>It also does the same type of hashing</a:t>
            </a:r>
          </a:p>
          <a:p>
            <a:r>
              <a:rPr lang="en-US" dirty="0" smtClean="0"/>
              <a:t>The cookie is used as the password</a:t>
            </a:r>
          </a:p>
          <a:p>
            <a:r>
              <a:rPr lang="en-US" dirty="0"/>
              <a:t>It uses </a:t>
            </a:r>
            <a:r>
              <a:rPr lang="en-US" dirty="0" err="1"/>
              <a:t>sjcl.js</a:t>
            </a:r>
            <a:r>
              <a:rPr lang="en-US" dirty="0"/>
              <a:t> as a </a:t>
            </a:r>
            <a:r>
              <a:rPr lang="en-US" dirty="0" smtClean="0"/>
              <a:t>cryptographic library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completely independent of implementation</a:t>
            </a:r>
          </a:p>
          <a:p>
            <a:r>
              <a:rPr lang="en-US" dirty="0" smtClean="0"/>
              <a:t>Is it more secure than solution 1? –NO</a:t>
            </a:r>
          </a:p>
          <a:p>
            <a:r>
              <a:rPr lang="en-US" dirty="0" smtClean="0"/>
              <a:t>Prevents editing/deletion</a:t>
            </a:r>
          </a:p>
          <a:p>
            <a:r>
              <a:rPr lang="en-US" dirty="0" smtClean="0"/>
              <a:t>It depends on the cookie and how good is your website in protecting the cookie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HttpOnly</a:t>
            </a:r>
            <a:r>
              <a:rPr lang="en-US" dirty="0" smtClean="0"/>
              <a:t> flag for cookies will prevent most XSS attacks</a:t>
            </a:r>
          </a:p>
          <a:p>
            <a:r>
              <a:rPr lang="en-US" dirty="0" smtClean="0"/>
              <a:t>It is actually useless under a high threat scenario</a:t>
            </a:r>
          </a:p>
        </p:txBody>
      </p:sp>
    </p:spTree>
    <p:extLst>
      <p:ext uri="{BB962C8B-B14F-4D97-AF65-F5344CB8AC3E}">
        <p14:creationId xmlns:p14="http://schemas.microsoft.com/office/powerpoint/2010/main" val="665971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YouTube’s LocalStorage</a:t>
            </a:r>
            <a:endParaRPr lang="en-US" dirty="0"/>
          </a:p>
        </p:txBody>
      </p:sp>
      <p:pic>
        <p:nvPicPr>
          <p:cNvPr id="4" name="Content Placeholder 3" descr="youtube_enc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009"/>
          <a:stretch>
            <a:fillRect/>
          </a:stretch>
        </p:blipFill>
        <p:spPr>
          <a:xfrm>
            <a:off x="457200" y="17311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5162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HTML5? – </a:t>
            </a:r>
            <a:r>
              <a:rPr lang="en-US" dirty="0" err="1" smtClean="0"/>
              <a:t>CSS+JavaScript+HTML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HTML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Life without plugins</a:t>
            </a:r>
          </a:p>
          <a:p>
            <a:r>
              <a:rPr lang="en-US" dirty="0" smtClean="0"/>
              <a:t>It is also </a:t>
            </a:r>
            <a:r>
              <a:rPr lang="en-US" dirty="0"/>
              <a:t>cross-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Still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7913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all good now?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we need something better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“Privilege </a:t>
            </a:r>
            <a:r>
              <a:rPr lang="en-US" dirty="0"/>
              <a:t>Separation in HTML5 </a:t>
            </a:r>
            <a:r>
              <a:rPr lang="en-US" dirty="0" smtClean="0"/>
              <a:t>Applications“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Devdatta</a:t>
            </a:r>
            <a:r>
              <a:rPr lang="en-US" sz="1600" dirty="0" smtClean="0"/>
              <a:t> </a:t>
            </a:r>
            <a:r>
              <a:rPr lang="en-US" sz="1600" dirty="0" err="1"/>
              <a:t>Akhawe</a:t>
            </a:r>
            <a:r>
              <a:rPr lang="en-US" sz="1600" dirty="0"/>
              <a:t>, </a:t>
            </a:r>
            <a:r>
              <a:rPr lang="en-US" sz="1600" dirty="0" err="1"/>
              <a:t>Prateek</a:t>
            </a:r>
            <a:r>
              <a:rPr lang="en-US" sz="1600" dirty="0"/>
              <a:t> </a:t>
            </a:r>
            <a:r>
              <a:rPr lang="en-US" sz="1600" dirty="0" err="1"/>
              <a:t>Saxena</a:t>
            </a:r>
            <a:r>
              <a:rPr lang="en-US" sz="1600" dirty="0"/>
              <a:t>, Dawn Song University of California, Berkeley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A very good idea about separating  parts of the application into parent/children and the children are unprivileged</a:t>
            </a:r>
          </a:p>
          <a:p>
            <a:endParaRPr lang="en-US" dirty="0" smtClean="0"/>
          </a:p>
          <a:p>
            <a:r>
              <a:rPr lang="en-US" dirty="0" smtClean="0"/>
              <a:t>Everything goes through the parent which decides whether to allow action based on security policy</a:t>
            </a:r>
          </a:p>
          <a:p>
            <a:endParaRPr lang="en-US" dirty="0" smtClean="0"/>
          </a:p>
          <a:p>
            <a:r>
              <a:rPr lang="en-US" dirty="0" smtClean="0"/>
              <a:t>So would it work for our case? – Yes, it could work. But requires quite a lot of changes to the code and solution 1 seems better and simpler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0745" cy="47111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Fake Privilege separation</a:t>
            </a:r>
          </a:p>
          <a:p>
            <a:endParaRPr lang="en-US" dirty="0" smtClean="0"/>
          </a:p>
          <a:p>
            <a:r>
              <a:rPr lang="en-US" dirty="0" smtClean="0"/>
              <a:t>The chrome extension that we built injects the new functions in way that confuses </a:t>
            </a:r>
            <a:r>
              <a:rPr lang="en-US" dirty="0"/>
              <a:t>J</a:t>
            </a:r>
            <a:r>
              <a:rPr lang="en-US" dirty="0" smtClean="0"/>
              <a:t>avaScript scope of </a:t>
            </a:r>
            <a:r>
              <a:rPr lang="en-US" dirty="0" err="1" smtClean="0"/>
              <a:t>getItem</a:t>
            </a:r>
            <a:r>
              <a:rPr lang="en-US" dirty="0" smtClean="0"/>
              <a:t>. All writes to local storage get encrypted but not all reads are decrypted.</a:t>
            </a:r>
          </a:p>
          <a:p>
            <a:endParaRPr lang="en-US" dirty="0" smtClean="0"/>
          </a:p>
          <a:p>
            <a:r>
              <a:rPr lang="en-US" dirty="0" smtClean="0"/>
              <a:t>Most XSS attacks occur by appending &lt;scripts&gt; to the HTML</a:t>
            </a:r>
          </a:p>
          <a:p>
            <a:endParaRPr lang="en-US" dirty="0" smtClean="0"/>
          </a:p>
          <a:p>
            <a:r>
              <a:rPr lang="en-US" dirty="0" smtClean="0"/>
              <a:t>It gives the encrypted form only in this case</a:t>
            </a:r>
          </a:p>
          <a:p>
            <a:endParaRPr lang="en-US" dirty="0" smtClean="0"/>
          </a:p>
          <a:p>
            <a:r>
              <a:rPr lang="en-US" dirty="0" smtClean="0"/>
              <a:t>Even the console or the extension will not show decrypted 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0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14714"/>
          </a:xfrm>
        </p:spPr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chicken-egg problem</a:t>
            </a:r>
          </a:p>
          <a:p>
            <a:r>
              <a:rPr lang="en-US" dirty="0" smtClean="0"/>
              <a:t>The browser has to do encryption-decryption</a:t>
            </a:r>
          </a:p>
          <a:p>
            <a:r>
              <a:rPr lang="en-US" dirty="0" smtClean="0"/>
              <a:t>You cannot trust JavaScript for cryptographic purposes </a:t>
            </a:r>
          </a:p>
          <a:p>
            <a:r>
              <a:rPr lang="en-US" dirty="0" smtClean="0"/>
              <a:t>You need proper entropy</a:t>
            </a:r>
          </a:p>
          <a:p>
            <a:r>
              <a:rPr lang="en-US" dirty="0" smtClean="0"/>
              <a:t>Google deprecated the use of native code in extensions – otherwise one could use it for proper cryptography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 on its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5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460"/>
            <a:ext cx="8229600" cy="47862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Permanently bound sessions</a:t>
            </a:r>
          </a:p>
          <a:p>
            <a:r>
              <a:rPr lang="en-US" dirty="0" smtClean="0"/>
              <a:t>Store sensitive information </a:t>
            </a:r>
          </a:p>
          <a:p>
            <a:pPr marL="0" indent="0">
              <a:buNone/>
            </a:pPr>
            <a:r>
              <a:rPr lang="en-US" dirty="0" smtClean="0"/>
              <a:t>Would you trust Amazon to store your details or your device? </a:t>
            </a:r>
          </a:p>
          <a:p>
            <a:r>
              <a:rPr lang="en-US" dirty="0" smtClean="0"/>
              <a:t>Detailed user history</a:t>
            </a:r>
          </a:p>
          <a:p>
            <a:r>
              <a:rPr lang="en-US" dirty="0" smtClean="0"/>
              <a:t>Less ads and spam</a:t>
            </a:r>
          </a:p>
          <a:p>
            <a:r>
              <a:rPr lang="en-US" dirty="0" smtClean="0"/>
              <a:t>Client customized page</a:t>
            </a:r>
          </a:p>
          <a:p>
            <a:r>
              <a:rPr lang="en-US" dirty="0" err="1" smtClean="0"/>
              <a:t>Wishlists</a:t>
            </a:r>
            <a:r>
              <a:rPr lang="en-US" dirty="0" smtClean="0"/>
              <a:t>/Shopping carts</a:t>
            </a:r>
          </a:p>
          <a:p>
            <a:r>
              <a:rPr lang="en-US" dirty="0"/>
              <a:t>It has 5MB of available </a:t>
            </a:r>
            <a:r>
              <a:rPr lang="en-US" dirty="0" smtClean="0"/>
              <a:t>space </a:t>
            </a:r>
            <a:r>
              <a:rPr lang="en-US" dirty="0"/>
              <a:t>( can be hacked to extend, proven for chrome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9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42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4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LocalStorage?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tandardized </a:t>
            </a:r>
            <a:r>
              <a:rPr lang="en-US" dirty="0"/>
              <a:t>way of providing larger amounts of client-side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Two types of HTML5 Client Side storage</a:t>
            </a:r>
          </a:p>
          <a:p>
            <a:pPr marL="0" indent="0">
              <a:buNone/>
            </a:pPr>
            <a:r>
              <a:rPr lang="en-US" dirty="0" smtClean="0"/>
              <a:t>	1. Local Storage</a:t>
            </a:r>
          </a:p>
          <a:p>
            <a:pPr marL="0" indent="0">
              <a:buNone/>
            </a:pPr>
            <a:r>
              <a:rPr lang="en-US" dirty="0" smtClean="0"/>
              <a:t>	2. Session Storage </a:t>
            </a:r>
          </a:p>
          <a:p>
            <a:r>
              <a:rPr lang="en-US" dirty="0" smtClean="0"/>
              <a:t>Without </a:t>
            </a:r>
            <a:r>
              <a:rPr lang="en-US" dirty="0"/>
              <a:t>HTML5, client-side storage for web applications is limited to the tiny storage provided by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938681"/>
              </p:ext>
            </p:extLst>
          </p:nvPr>
        </p:nvGraphicFramePr>
        <p:xfrm>
          <a:off x="344271" y="3281417"/>
          <a:ext cx="8511678" cy="289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4"/>
                <a:gridCol w="1215954"/>
                <a:gridCol w="1215954"/>
                <a:gridCol w="1215954"/>
                <a:gridCol w="1215954"/>
                <a:gridCol w="1215954"/>
                <a:gridCol w="1215954"/>
              </a:tblGrid>
              <a:tr h="14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FIREFOX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SAFARI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IPHONE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ANDROID</a:t>
                      </a:r>
                    </a:p>
                  </a:txBody>
                  <a:tcPr marL="12700" marR="12700" marT="12700" marB="0" anchor="ctr"/>
                </a:tc>
              </a:tr>
              <a:tr h="1445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2.0+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196" y="1518908"/>
            <a:ext cx="6939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All major browsers on all kinds of devices support HTML5 LocalStorage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46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483278"/>
              </p:ext>
            </p:extLst>
          </p:nvPr>
        </p:nvGraphicFramePr>
        <p:xfrm>
          <a:off x="326268" y="1786996"/>
          <a:ext cx="8576080" cy="402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16"/>
                <a:gridCol w="1715216"/>
                <a:gridCol w="1715216"/>
                <a:gridCol w="1715216"/>
                <a:gridCol w="1715216"/>
              </a:tblGrid>
              <a:tr h="962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Storage 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Size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Persistence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Availability to other 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Type Supported</a:t>
                      </a:r>
                    </a:p>
                  </a:txBody>
                  <a:tcPr marL="12700" marR="12700" marT="12700" marB="0" anchor="ctr"/>
                </a:tc>
              </a:tr>
              <a:tr h="1915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LocalStorage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5MB per app per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browser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 browsers  decide the standard 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 disk until deleted by user (delete cache) or by the app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Shared across every window and tab of one browser running same web app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 only, as key-value pairs</a:t>
                      </a:r>
                    </a:p>
                  </a:txBody>
                  <a:tcPr marL="12700" marR="12700" marT="12700" marB="0" anchor="ctr"/>
                </a:tc>
              </a:tr>
              <a:tr h="1144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SessionStorage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only by system memory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Survives only as long as its originating window or tab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Accessible only within the window or tab that created it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 only, as key-value pairs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5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Ideas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IndexedDB</a:t>
            </a:r>
          </a:p>
          <a:p>
            <a:r>
              <a:rPr lang="en-US" dirty="0" err="1" smtClean="0"/>
              <a:t>WebSQL</a:t>
            </a:r>
            <a:endParaRPr lang="en-US" dirty="0" smtClean="0"/>
          </a:p>
          <a:p>
            <a:r>
              <a:rPr lang="en-US" dirty="0" smtClean="0"/>
              <a:t>Flash Client side storage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9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225"/>
            <a:ext cx="8229600" cy="4737312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It is very easy to implement.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It uses strings for storage instead of complex databases (and you can store more complex data using JSON encoding)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It is well supported by browsers (desktop and mobile) and endorsed by companies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A lot of storage space (5 MB, much more than cookies)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On the client side, which means significantly speed up display times and less network traffic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Persists beyond a page refresh, browser restart and even system restart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No transition to the server helps security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dirty="0"/>
              <a:t>Think of LocalStorage as “cookies on steroids</a:t>
            </a:r>
            <a:r>
              <a:rPr lang="en-US" sz="2200" dirty="0" smtClean="0"/>
              <a:t>”</a:t>
            </a:r>
          </a:p>
          <a:p>
            <a:pPr marL="0" lvl="0" indent="0">
              <a:buNone/>
            </a:pPr>
            <a:r>
              <a:rPr lang="en-US" sz="2200" dirty="0" smtClean="0"/>
              <a:t>(</a:t>
            </a:r>
            <a:r>
              <a:rPr lang="en-US" sz="2200" dirty="0"/>
              <a:t>Cookies are so 1994)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676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any websites actually using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472398" cy="506390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Web Privacy Census by Berkeley Law - A study about privacy and tracking</a:t>
            </a:r>
          </a:p>
          <a:p>
            <a:r>
              <a:rPr lang="en-US" dirty="0" smtClean="0"/>
              <a:t>Most </a:t>
            </a:r>
            <a:r>
              <a:rPr lang="en-US" dirty="0"/>
              <a:t>Popular 100 Sites – 38 were using </a:t>
            </a:r>
            <a:r>
              <a:rPr lang="en-US" dirty="0" smtClean="0"/>
              <a:t>it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 algn="ctr">
              <a:buNone/>
            </a:pPr>
            <a:r>
              <a:rPr lang="en-US" b="1" u="sng" dirty="0" smtClean="0"/>
              <a:t>Conclusion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400" dirty="0" smtClean="0"/>
              <a:t> “In </a:t>
            </a:r>
            <a:r>
              <a:rPr lang="en-US" sz="3400" dirty="0"/>
              <a:t>this first update to our original June 2012 Web Privacy Census, we observed statistically </a:t>
            </a:r>
            <a:r>
              <a:rPr lang="en-US" sz="3400" dirty="0" smtClean="0"/>
              <a:t>significant </a:t>
            </a:r>
            <a:r>
              <a:rPr lang="en-US" sz="3400" dirty="0"/>
              <a:t>increases in the amount of tracking on all three of our samples--the top 100, 1,000, and top 25,000 websites. Flash cookies use is declining among the most popular websites, and HTML5 local storage is rising across all three </a:t>
            </a:r>
            <a:r>
              <a:rPr lang="en-US" sz="3400" dirty="0" smtClean="0"/>
              <a:t>groups”</a:t>
            </a: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i="1" dirty="0" smtClean="0">
              <a:latin typeface="+mj-lt"/>
            </a:endParaRPr>
          </a:p>
          <a:p>
            <a:pPr marL="0" indent="0">
              <a:buNone/>
            </a:pPr>
            <a:r>
              <a:rPr lang="en-US" sz="2300" i="1" dirty="0" smtClean="0">
                <a:latin typeface="+mj-lt"/>
              </a:rPr>
              <a:t>Chris </a:t>
            </a:r>
            <a:r>
              <a:rPr lang="en-US" sz="2300" i="1" dirty="0">
                <a:latin typeface="+mj-lt"/>
              </a:rPr>
              <a:t>Jay </a:t>
            </a:r>
            <a:r>
              <a:rPr lang="en-US" sz="2300" i="1" dirty="0" err="1">
                <a:latin typeface="+mj-lt"/>
              </a:rPr>
              <a:t>Hoofnagle</a:t>
            </a:r>
            <a:r>
              <a:rPr lang="en-US" sz="2300" i="1" dirty="0">
                <a:latin typeface="+mj-lt"/>
              </a:rPr>
              <a:t> &amp; Nathan Good,  The Web Privacy Census , October 2012, available at </a:t>
            </a:r>
            <a:r>
              <a:rPr lang="en-US" sz="2300" i="1" dirty="0">
                <a:latin typeface="+mj-lt"/>
                <a:ea typeface="Lucida Grande"/>
                <a:cs typeface="Lucida Grande"/>
              </a:rPr>
              <a:t> http://</a:t>
            </a:r>
            <a:r>
              <a:rPr lang="en-US" sz="2300" i="1" dirty="0" err="1">
                <a:latin typeface="+mj-lt"/>
                <a:ea typeface="Lucida Grande"/>
                <a:cs typeface="Lucida Grande"/>
              </a:rPr>
              <a:t>law.berkeley.edu</a:t>
            </a:r>
            <a:r>
              <a:rPr lang="en-US" sz="2300" i="1" dirty="0">
                <a:latin typeface="+mj-lt"/>
                <a:ea typeface="Lucida Grande"/>
                <a:cs typeface="Lucida Grande"/>
              </a:rPr>
              <a:t>/</a:t>
            </a:r>
            <a:r>
              <a:rPr lang="en-US" sz="2300" i="1" dirty="0" err="1">
                <a:latin typeface="+mj-lt"/>
                <a:ea typeface="Lucida Grande"/>
                <a:cs typeface="Lucida Grande"/>
              </a:rPr>
              <a:t>privacycensus.htm</a:t>
            </a:r>
            <a:r>
              <a:rPr lang="en-US" sz="2300" i="1" dirty="0" smtClean="0">
                <a:latin typeface="+mj-lt"/>
              </a:rPr>
              <a:t> </a:t>
            </a:r>
            <a:endParaRPr lang="en-US" sz="23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3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911</TotalTime>
  <Words>1711</Words>
  <Application>Microsoft Macintosh PowerPoint</Application>
  <PresentationFormat>On-screen Show (4:3)</PresentationFormat>
  <Paragraphs>209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 Black </vt:lpstr>
      <vt:lpstr>HTML5 LocalStorage  Security : A Survey</vt:lpstr>
      <vt:lpstr>Topics to be covered</vt:lpstr>
      <vt:lpstr>Why HTML5</vt:lpstr>
      <vt:lpstr>What is LocalStorage?</vt:lpstr>
      <vt:lpstr>Browser Support</vt:lpstr>
      <vt:lpstr>Difference  </vt:lpstr>
      <vt:lpstr>Similar Ideas </vt:lpstr>
      <vt:lpstr>Why LocalStorage</vt:lpstr>
      <vt:lpstr>Are any websites actually using it?</vt:lpstr>
      <vt:lpstr>What do websites use it for? </vt:lpstr>
      <vt:lpstr>General Uses </vt:lpstr>
      <vt:lpstr>Example</vt:lpstr>
      <vt:lpstr>Developer Console</vt:lpstr>
      <vt:lpstr>Extension</vt:lpstr>
      <vt:lpstr>Security </vt:lpstr>
      <vt:lpstr>LocalStorage is Not Secure Storage </vt:lpstr>
      <vt:lpstr>Lets see how it is secured </vt:lpstr>
      <vt:lpstr>So why are talking about its security??</vt:lpstr>
      <vt:lpstr>Sample  XSS </vt:lpstr>
      <vt:lpstr>How big is XSS?</vt:lpstr>
      <vt:lpstr>Securing Local Storage </vt:lpstr>
      <vt:lpstr>Solution 1 Intelligent Server</vt:lpstr>
      <vt:lpstr>Steps </vt:lpstr>
      <vt:lpstr>How good is this? </vt:lpstr>
      <vt:lpstr>Console after Encryption</vt:lpstr>
      <vt:lpstr>PowerPoint Presentation</vt:lpstr>
      <vt:lpstr>Steps </vt:lpstr>
      <vt:lpstr>How good is this? </vt:lpstr>
      <vt:lpstr>YouTube’s LocalStorage</vt:lpstr>
      <vt:lpstr>Is it all good now? </vt:lpstr>
      <vt:lpstr>Related work</vt:lpstr>
      <vt:lpstr>Enhancement </vt:lpstr>
      <vt:lpstr>Final Remarks on its Security</vt:lpstr>
      <vt:lpstr>Applications</vt:lpstr>
      <vt:lpstr>Questions?  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LocalStorage  Security :A Survey</dc:title>
  <dc:creator>Karan</dc:creator>
  <cp:lastModifiedBy>Karan</cp:lastModifiedBy>
  <cp:revision>21</cp:revision>
  <dcterms:created xsi:type="dcterms:W3CDTF">2013-12-09T02:51:51Z</dcterms:created>
  <dcterms:modified xsi:type="dcterms:W3CDTF">2013-12-09T18:03:02Z</dcterms:modified>
</cp:coreProperties>
</file>