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4" r:id="rId3"/>
    <p:sldId id="275" r:id="rId4"/>
    <p:sldId id="282" r:id="rId5"/>
    <p:sldId id="270" r:id="rId6"/>
    <p:sldId id="284" r:id="rId7"/>
    <p:sldId id="287" r:id="rId8"/>
    <p:sldId id="288" r:id="rId9"/>
    <p:sldId id="279" r:id="rId10"/>
    <p:sldId id="272" r:id="rId11"/>
    <p:sldId id="28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>
        <p:scale>
          <a:sx n="86" d="100"/>
          <a:sy n="86" d="100"/>
        </p:scale>
        <p:origin x="133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5D066-1638-4392-BD50-F899CE5B054D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F3A28-F7B8-4EB8-81D4-841513CA2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9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2317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5717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6253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9214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7557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5840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46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A7EA-D5D5-4B86-85E4-0CD09D50E3EA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3589-BEA1-42E5-9844-0DE7DA19F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6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A7EA-D5D5-4B86-85E4-0CD09D50E3EA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3589-BEA1-42E5-9844-0DE7DA19F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1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A7EA-D5D5-4B86-85E4-0CD09D50E3EA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3589-BEA1-42E5-9844-0DE7DA19F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58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>
                <a:solidFill>
                  <a:srgbClr val="DA0002"/>
                </a:solidFill>
              </a:defRPr>
            </a:lvl1pPr>
            <a:lvl2pPr>
              <a:defRPr>
                <a:solidFill>
                  <a:srgbClr val="DA0002"/>
                </a:solidFill>
              </a:defRPr>
            </a:lvl2pPr>
            <a:lvl3pPr>
              <a:defRPr>
                <a:solidFill>
                  <a:srgbClr val="DA0002"/>
                </a:solidFill>
              </a:defRPr>
            </a:lvl3pPr>
            <a:lvl4pPr>
              <a:defRPr>
                <a:solidFill>
                  <a:srgbClr val="DA0002"/>
                </a:solidFill>
              </a:defRPr>
            </a:lvl4pPr>
            <a:lvl5pPr>
              <a:defRPr>
                <a:solidFill>
                  <a:srgbClr val="DA0002"/>
                </a:solidFill>
              </a:defRPr>
            </a:lvl5pPr>
            <a:lvl6pPr>
              <a:defRPr>
                <a:solidFill>
                  <a:srgbClr val="DA0002"/>
                </a:solidFill>
              </a:defRPr>
            </a:lvl6pPr>
            <a:lvl7pPr>
              <a:defRPr>
                <a:solidFill>
                  <a:srgbClr val="DA0002"/>
                </a:solidFill>
              </a:defRPr>
            </a:lvl7pPr>
            <a:lvl8pPr>
              <a:defRPr>
                <a:solidFill>
                  <a:srgbClr val="DA0002"/>
                </a:solidFill>
              </a:defRPr>
            </a:lvl8pPr>
            <a:lvl9pPr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609600" y="1524000"/>
            <a:ext cx="109728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3870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A7EA-D5D5-4B86-85E4-0CD09D50E3EA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3589-BEA1-42E5-9844-0DE7DA19F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5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A7EA-D5D5-4B86-85E4-0CD09D50E3EA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3589-BEA1-42E5-9844-0DE7DA19F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A7EA-D5D5-4B86-85E4-0CD09D50E3EA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3589-BEA1-42E5-9844-0DE7DA19F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3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A7EA-D5D5-4B86-85E4-0CD09D50E3EA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3589-BEA1-42E5-9844-0DE7DA19F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2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A7EA-D5D5-4B86-85E4-0CD09D50E3EA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3589-BEA1-42E5-9844-0DE7DA19F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4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A7EA-D5D5-4B86-85E4-0CD09D50E3EA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3589-BEA1-42E5-9844-0DE7DA19F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A7EA-D5D5-4B86-85E4-0CD09D50E3EA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3589-BEA1-42E5-9844-0DE7DA19F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4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A7EA-D5D5-4B86-85E4-0CD09D50E3EA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E3589-BEA1-42E5-9844-0DE7DA19F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7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8A7EA-D5D5-4B86-85E4-0CD09D50E3EA}" type="datetimeFigureOut">
              <a:rPr lang="en-US" smtClean="0"/>
              <a:t>12/18/2013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E3589-BEA1-42E5-9844-0DE7DA19F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8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4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buNone/>
            </a:pPr>
            <a:r>
              <a:rPr lang="en" dirty="0" smtClean="0"/>
              <a:t>Future Extensions</a:t>
            </a:r>
            <a:endParaRPr lang="en" dirty="0"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507999" indent="-457200">
              <a:buClr>
                <a:schemeClr val="dk1"/>
              </a:buClr>
              <a:buSzPct val="166666"/>
            </a:pPr>
            <a:r>
              <a:rPr lang="en" dirty="0" smtClean="0"/>
              <a:t>BUSINESS </a:t>
            </a:r>
            <a:r>
              <a:rPr lang="en" dirty="0"/>
              <a:t>IDs + ratings to predict the kind of the reviews which businesses </a:t>
            </a:r>
            <a:r>
              <a:rPr lang="en" dirty="0" smtClean="0"/>
              <a:t>gather</a:t>
            </a:r>
          </a:p>
          <a:p>
            <a:pPr marL="507999" indent="-457200">
              <a:buClr>
                <a:schemeClr val="dk1"/>
              </a:buClr>
              <a:buSzPct val="166666"/>
            </a:pPr>
            <a:r>
              <a:rPr lang="en-US" dirty="0"/>
              <a:t> Estimating Feature </a:t>
            </a:r>
            <a:r>
              <a:rPr lang="en-US" dirty="0" smtClean="0"/>
              <a:t>Importance – including Principal Component Analysis</a:t>
            </a:r>
          </a:p>
          <a:p>
            <a:r>
              <a:rPr lang="en-US" dirty="0" smtClean="0"/>
              <a:t>Include parallel processing</a:t>
            </a:r>
          </a:p>
          <a:p>
            <a:r>
              <a:rPr lang="en-US" dirty="0" smtClean="0"/>
              <a:t>Increase </a:t>
            </a:r>
            <a:r>
              <a:rPr lang="en-US" dirty="0"/>
              <a:t>dimensionality </a:t>
            </a:r>
            <a:r>
              <a:rPr lang="en-US" dirty="0" smtClean="0"/>
              <a:t>by </a:t>
            </a:r>
            <a:r>
              <a:rPr lang="en-US" dirty="0"/>
              <a:t>introducing kernel </a:t>
            </a:r>
            <a:r>
              <a:rPr lang="en-US" dirty="0" smtClean="0"/>
              <a:t>functions</a:t>
            </a:r>
            <a:endParaRPr lang="en" dirty="0"/>
          </a:p>
          <a:p>
            <a:pPr marL="609585" indent="-558786">
              <a:buClr>
                <a:schemeClr val="dk1"/>
              </a:buClr>
              <a:buSzPct val="166666"/>
              <a:buFont typeface="Arial"/>
              <a:buChar char="•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1179939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Contribution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Karan Desai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Kirty Vedula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Content Placeholder 7"/>
          <p:cNvSpPr txBox="1">
            <a:spLocks/>
          </p:cNvSpPr>
          <p:nvPr/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Building the training and testing datasets</a:t>
            </a:r>
          </a:p>
          <a:p>
            <a:r>
              <a:rPr lang="en-US" dirty="0" smtClean="0"/>
              <a:t>Training and testing the data sets on five different classifiers</a:t>
            </a:r>
          </a:p>
          <a:p>
            <a:r>
              <a:rPr lang="en-US" dirty="0" smtClean="0"/>
              <a:t>Inference and analysis of results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66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" dirty="0"/>
              <a:t>Summary of part I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marL="452964" indent="-342900">
              <a:buClr>
                <a:schemeClr val="dk1"/>
              </a:buClr>
              <a:buSzPct val="100000"/>
            </a:pPr>
            <a:r>
              <a:rPr lang="en" sz="2400" dirty="0" smtClean="0"/>
              <a:t>User </a:t>
            </a:r>
            <a:r>
              <a:rPr lang="en" sz="2400" dirty="0"/>
              <a:t>Review Data Set - 330,000</a:t>
            </a:r>
          </a:p>
          <a:p>
            <a:pPr marL="452964" indent="-342900">
              <a:buClr>
                <a:schemeClr val="dk1"/>
              </a:buClr>
              <a:buSzPct val="100000"/>
            </a:pPr>
            <a:r>
              <a:rPr lang="en" sz="2400" dirty="0"/>
              <a:t>Main Fields - User ID, Business ID, Review Text, Star Rating (1-5) </a:t>
            </a:r>
          </a:p>
          <a:p>
            <a:pPr marL="452964" indent="-342900">
              <a:buClr>
                <a:schemeClr val="dk1"/>
              </a:buClr>
              <a:buSzPct val="100000"/>
            </a:pPr>
            <a:r>
              <a:rPr lang="en" sz="2400" dirty="0" smtClean="0"/>
              <a:t>Review-to-rating match</a:t>
            </a:r>
          </a:p>
          <a:p>
            <a:pPr marL="452964" indent="-342900">
              <a:buClr>
                <a:schemeClr val="dk1"/>
              </a:buClr>
              <a:buSzPct val="100000"/>
            </a:pPr>
            <a:r>
              <a:rPr lang="en" sz="2400" dirty="0"/>
              <a:t>Using Python for text processing (csv files</a:t>
            </a:r>
            <a:r>
              <a:rPr lang="en" sz="2400" dirty="0" smtClean="0"/>
              <a:t>)</a:t>
            </a:r>
            <a:endParaRPr lang="en" sz="2400" dirty="0"/>
          </a:p>
          <a:p>
            <a:pPr marL="452964" indent="-342900">
              <a:buClr>
                <a:schemeClr val="dk1"/>
              </a:buClr>
              <a:buSzPct val="100000"/>
            </a:pPr>
            <a:r>
              <a:rPr lang="en" sz="2400" dirty="0"/>
              <a:t>Tagging based on parts of speech </a:t>
            </a:r>
          </a:p>
          <a:p>
            <a:pPr marL="452964" indent="-342900">
              <a:buClr>
                <a:schemeClr val="dk1"/>
              </a:buClr>
              <a:buSzPct val="100000"/>
            </a:pPr>
            <a:r>
              <a:rPr lang="en" sz="2400" dirty="0"/>
              <a:t>Bi gram approach - dividing the sentences into word-sets of two - [ Adverb + adjective </a:t>
            </a:r>
            <a:r>
              <a:rPr lang="en" sz="2400" dirty="0" smtClean="0"/>
              <a:t>]</a:t>
            </a:r>
            <a:endParaRPr lang="en" sz="2400" dirty="0"/>
          </a:p>
          <a:p>
            <a:pPr marL="452964" indent="-342900">
              <a:buClr>
                <a:schemeClr val="dk1"/>
              </a:buClr>
              <a:buSzPct val="100000"/>
            </a:pPr>
            <a:r>
              <a:rPr lang="en" sz="2400" dirty="0"/>
              <a:t>Implement 5-scale rating as opposed to binary</a:t>
            </a:r>
          </a:p>
          <a:p>
            <a:pPr marL="452964" indent="-342900">
              <a:buClr>
                <a:schemeClr val="dk1"/>
              </a:buClr>
              <a:buSzPct val="100000"/>
            </a:pPr>
            <a:r>
              <a:rPr lang="en" sz="2400" dirty="0"/>
              <a:t>Weight of each review is calculated after summing up the sentiments</a:t>
            </a:r>
          </a:p>
          <a:p>
            <a:pPr marL="452964" indent="-342900">
              <a:buClr>
                <a:schemeClr val="dk1"/>
              </a:buClr>
              <a:buSzPct val="100000"/>
            </a:pPr>
            <a:r>
              <a:rPr lang="en" sz="2400" dirty="0"/>
              <a:t>Normalizing them according to a formula</a:t>
            </a:r>
          </a:p>
          <a:p>
            <a:pPr marL="567264" indent="-457200">
              <a:buClr>
                <a:schemeClr val="dk1"/>
              </a:buClr>
              <a:buSzPct val="100000"/>
            </a:pPr>
            <a:endParaRPr lang="en" sz="2400" dirty="0" smtClean="0">
              <a:solidFill>
                <a:srgbClr val="000000"/>
              </a:solidFill>
            </a:endParaRPr>
          </a:p>
          <a:p>
            <a:endParaRPr lang="en" sz="2400" dirty="0">
              <a:solidFill>
                <a:srgbClr val="000000"/>
              </a:solidFill>
            </a:endParaRPr>
          </a:p>
          <a:p>
            <a:endParaRPr lang="e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2936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buNone/>
            </a:pPr>
            <a:r>
              <a:rPr lang="en"/>
              <a:t>Snapshot of data</a:t>
            </a:r>
          </a:p>
        </p:txBody>
      </p:sp>
      <p:sp>
        <p:nvSpPr>
          <p:cNvPr id="87" name="Shape 87"/>
          <p:cNvSpPr/>
          <p:nvPr/>
        </p:nvSpPr>
        <p:spPr>
          <a:xfrm>
            <a:off x="840633" y="4311034"/>
            <a:ext cx="10342632" cy="173456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88" name="Shape 88"/>
          <p:cNvSpPr/>
          <p:nvPr/>
        </p:nvSpPr>
        <p:spPr>
          <a:xfrm>
            <a:off x="377619" y="2374467"/>
            <a:ext cx="11436731" cy="135276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29112332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buNone/>
            </a:pPr>
            <a:r>
              <a:rPr lang="en" dirty="0"/>
              <a:t>P</a:t>
            </a:r>
            <a:r>
              <a:rPr lang="en" dirty="0" smtClean="0"/>
              <a:t>art II : Classification</a:t>
            </a:r>
            <a:endParaRPr lang="en" dirty="0"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-US" sz="3200" dirty="0" smtClean="0"/>
              <a:t> Supervised </a:t>
            </a:r>
            <a:r>
              <a:rPr lang="en-US" sz="3200" dirty="0"/>
              <a:t>learning</a:t>
            </a:r>
          </a:p>
          <a:p>
            <a:r>
              <a:rPr lang="en-US" sz="3200" dirty="0" smtClean="0"/>
              <a:t> Compare </a:t>
            </a:r>
            <a:r>
              <a:rPr lang="en-US" sz="3200" dirty="0"/>
              <a:t>the performance with holdout validation</a:t>
            </a:r>
          </a:p>
          <a:p>
            <a:r>
              <a:rPr lang="en-US" sz="3200" dirty="0" smtClean="0"/>
              <a:t> Other </a:t>
            </a:r>
            <a:r>
              <a:rPr lang="en-US" sz="3200" dirty="0"/>
              <a:t>techniques including k-fold and leave-one-out cross validation are also available.</a:t>
            </a:r>
            <a:endParaRPr lang="en" sz="3200" dirty="0"/>
          </a:p>
          <a:p>
            <a:r>
              <a:rPr lang="en" sz="3200" dirty="0" smtClean="0"/>
              <a:t> Labels </a:t>
            </a:r>
            <a:r>
              <a:rPr lang="en" sz="3200" dirty="0"/>
              <a:t>- users' ratings</a:t>
            </a:r>
          </a:p>
          <a:p>
            <a:r>
              <a:rPr lang="en" sz="3200" dirty="0" smtClean="0"/>
              <a:t> Three </a:t>
            </a:r>
            <a:r>
              <a:rPr lang="en" sz="3200" dirty="0"/>
              <a:t>algorithms - Naive Bayes, SVM and kNN classifiers</a:t>
            </a:r>
          </a:p>
          <a:p>
            <a:r>
              <a:rPr lang="en" sz="3200" dirty="0" smtClean="0"/>
              <a:t> Validation </a:t>
            </a:r>
            <a:r>
              <a:rPr lang="en" sz="3200" dirty="0"/>
              <a:t>using confusion matrix, ROC, Rate of learning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" sz="3067" dirty="0"/>
          </a:p>
        </p:txBody>
      </p:sp>
    </p:spTree>
    <p:extLst>
      <p:ext uri="{BB962C8B-B14F-4D97-AF65-F5344CB8AC3E}">
        <p14:creationId xmlns:p14="http://schemas.microsoft.com/office/powerpoint/2010/main" val="33331236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buNone/>
            </a:pPr>
            <a:r>
              <a:rPr lang="en" dirty="0"/>
              <a:t>Flow </a:t>
            </a:r>
            <a:r>
              <a:rPr lang="en" dirty="0" smtClean="0"/>
              <a:t>chart</a:t>
            </a:r>
            <a:endParaRPr lang="en" dirty="0"/>
          </a:p>
        </p:txBody>
      </p:sp>
      <p:sp>
        <p:nvSpPr>
          <p:cNvPr id="63" name="Shape 63"/>
          <p:cNvSpPr/>
          <p:nvPr/>
        </p:nvSpPr>
        <p:spPr>
          <a:xfrm>
            <a:off x="973434" y="1784550"/>
            <a:ext cx="2551599" cy="9879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2400" dirty="0" smtClean="0"/>
              <a:t>Calculated weight </a:t>
            </a:r>
            <a:r>
              <a:rPr lang="en" sz="2400" dirty="0"/>
              <a:t>for each </a:t>
            </a:r>
            <a:r>
              <a:rPr lang="en" sz="2400" dirty="0" smtClean="0"/>
              <a:t>review</a:t>
            </a:r>
            <a:endParaRPr lang="en" sz="2400" dirty="0"/>
          </a:p>
        </p:txBody>
      </p:sp>
      <p:sp>
        <p:nvSpPr>
          <p:cNvPr id="64" name="Shape 64"/>
          <p:cNvSpPr/>
          <p:nvPr/>
        </p:nvSpPr>
        <p:spPr>
          <a:xfrm>
            <a:off x="4362217" y="1784567"/>
            <a:ext cx="2551599" cy="9879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lvl="0" algn="ctr" rtl="0">
              <a:buNone/>
            </a:pPr>
            <a:r>
              <a:rPr lang="en" sz="2400" dirty="0" smtClean="0"/>
              <a:t>Split into training and testing  </a:t>
            </a:r>
            <a:endParaRPr lang="en" sz="2400" dirty="0"/>
          </a:p>
        </p:txBody>
      </p:sp>
      <p:sp>
        <p:nvSpPr>
          <p:cNvPr id="65" name="Shape 65"/>
          <p:cNvSpPr/>
          <p:nvPr/>
        </p:nvSpPr>
        <p:spPr>
          <a:xfrm>
            <a:off x="8989764" y="3259367"/>
            <a:ext cx="2592636" cy="9879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lvl="0"/>
            <a:endParaRPr lang="en" sz="2400" dirty="0" smtClean="0">
              <a:solidFill>
                <a:schemeClr val="dk1"/>
              </a:solidFill>
            </a:endParaRPr>
          </a:p>
          <a:p>
            <a:pPr lvl="0"/>
            <a:endParaRPr lang="en" sz="2400" dirty="0">
              <a:solidFill>
                <a:schemeClr val="dk1"/>
              </a:solidFill>
            </a:endParaRPr>
          </a:p>
          <a:p>
            <a:pPr lvl="0"/>
            <a:r>
              <a:rPr lang="en" sz="2400" dirty="0" smtClean="0">
                <a:solidFill>
                  <a:schemeClr val="dk1"/>
                </a:solidFill>
              </a:rPr>
              <a:t>Testing </a:t>
            </a:r>
            <a:r>
              <a:rPr lang="en" sz="2400" dirty="0"/>
              <a:t>on </a:t>
            </a:r>
            <a:r>
              <a:rPr lang="en" sz="2400" dirty="0" smtClean="0"/>
              <a:t>different </a:t>
            </a:r>
            <a:r>
              <a:rPr lang="en" sz="2400" dirty="0"/>
              <a:t>classifiers</a:t>
            </a:r>
          </a:p>
          <a:p>
            <a:r>
              <a:rPr lang="en" sz="2400" dirty="0" smtClean="0">
                <a:solidFill>
                  <a:schemeClr val="dk1"/>
                </a:solidFill>
              </a:rPr>
              <a:t> </a:t>
            </a:r>
            <a:endParaRPr lang="en" sz="2400" dirty="0">
              <a:solidFill>
                <a:schemeClr val="dk1"/>
              </a:solidFill>
            </a:endParaRPr>
          </a:p>
          <a:p>
            <a:pPr lvl="0" rtl="0">
              <a:buNone/>
            </a:pPr>
            <a:r>
              <a:rPr lang="en" sz="2400" dirty="0" smtClean="0"/>
              <a:t>  </a:t>
            </a:r>
            <a:endParaRPr lang="en" sz="2400" dirty="0"/>
          </a:p>
        </p:txBody>
      </p:sp>
      <p:sp>
        <p:nvSpPr>
          <p:cNvPr id="66" name="Shape 66"/>
          <p:cNvSpPr/>
          <p:nvPr/>
        </p:nvSpPr>
        <p:spPr>
          <a:xfrm>
            <a:off x="8479036" y="4968099"/>
            <a:ext cx="2551599" cy="9879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" sz="2400" dirty="0" smtClean="0">
                <a:solidFill>
                  <a:schemeClr val="dk1"/>
                </a:solidFill>
              </a:rPr>
              <a:t> </a:t>
            </a:r>
            <a:r>
              <a:rPr lang="en" sz="2400" dirty="0"/>
              <a:t>Cross </a:t>
            </a:r>
            <a:r>
              <a:rPr lang="en" sz="2400" dirty="0" smtClean="0"/>
              <a:t>validation</a:t>
            </a:r>
            <a:endParaRPr lang="en" sz="2400" dirty="0"/>
          </a:p>
        </p:txBody>
      </p:sp>
      <p:sp>
        <p:nvSpPr>
          <p:cNvPr id="67" name="Shape 67"/>
          <p:cNvSpPr/>
          <p:nvPr/>
        </p:nvSpPr>
        <p:spPr>
          <a:xfrm>
            <a:off x="5199401" y="4968101"/>
            <a:ext cx="2551599" cy="9879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lvl="0" algn="ctr" rtl="0">
              <a:buNone/>
            </a:pPr>
            <a:r>
              <a:rPr lang="en" sz="2400" dirty="0" smtClean="0"/>
              <a:t>Results</a:t>
            </a:r>
            <a:endParaRPr lang="en" sz="2400" dirty="0"/>
          </a:p>
        </p:txBody>
      </p:sp>
      <p:sp>
        <p:nvSpPr>
          <p:cNvPr id="68" name="Shape 68"/>
          <p:cNvSpPr/>
          <p:nvPr/>
        </p:nvSpPr>
        <p:spPr>
          <a:xfrm>
            <a:off x="7751001" y="1784551"/>
            <a:ext cx="2759091" cy="980818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lvl="0" algn="ctr"/>
            <a:r>
              <a:rPr lang="en" sz="2400" dirty="0"/>
              <a:t>Training </a:t>
            </a:r>
            <a:r>
              <a:rPr lang="en" sz="2400" dirty="0" smtClean="0"/>
              <a:t>on different classifiers</a:t>
            </a:r>
            <a:endParaRPr lang="en" sz="2400" dirty="0"/>
          </a:p>
        </p:txBody>
      </p:sp>
      <p:cxnSp>
        <p:nvCxnSpPr>
          <p:cNvPr id="69" name="Shape 69"/>
          <p:cNvCxnSpPr>
            <a:stCxn id="63" idx="3"/>
            <a:endCxn id="64" idx="1"/>
          </p:cNvCxnSpPr>
          <p:nvPr/>
        </p:nvCxnSpPr>
        <p:spPr>
          <a:xfrm>
            <a:off x="3525033" y="2278550"/>
            <a:ext cx="837184" cy="1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0" name="Shape 70"/>
          <p:cNvCxnSpPr>
            <a:stCxn id="64" idx="3"/>
            <a:endCxn id="68" idx="1"/>
          </p:cNvCxnSpPr>
          <p:nvPr/>
        </p:nvCxnSpPr>
        <p:spPr>
          <a:xfrm flipV="1">
            <a:off x="6913816" y="2274960"/>
            <a:ext cx="837185" cy="360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1" name="Shape 71"/>
          <p:cNvCxnSpPr>
            <a:stCxn id="68" idx="2"/>
            <a:endCxn id="65" idx="0"/>
          </p:cNvCxnSpPr>
          <p:nvPr/>
        </p:nvCxnSpPr>
        <p:spPr>
          <a:xfrm>
            <a:off x="9130547" y="2765369"/>
            <a:ext cx="1155535" cy="493998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2" name="Shape 72"/>
          <p:cNvCxnSpPr>
            <a:stCxn id="65" idx="2"/>
            <a:endCxn id="66" idx="0"/>
          </p:cNvCxnSpPr>
          <p:nvPr/>
        </p:nvCxnSpPr>
        <p:spPr>
          <a:xfrm flipH="1">
            <a:off x="9754836" y="4247366"/>
            <a:ext cx="531246" cy="720733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3" name="Shape 73"/>
          <p:cNvCxnSpPr>
            <a:stCxn id="66" idx="1"/>
            <a:endCxn id="67" idx="3"/>
          </p:cNvCxnSpPr>
          <p:nvPr/>
        </p:nvCxnSpPr>
        <p:spPr>
          <a:xfrm flipH="1">
            <a:off x="7751000" y="5462099"/>
            <a:ext cx="728036" cy="2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4" name="Shape 74"/>
          <p:cNvSpPr/>
          <p:nvPr/>
        </p:nvSpPr>
        <p:spPr>
          <a:xfrm>
            <a:off x="2187601" y="4968101"/>
            <a:ext cx="2551599" cy="9879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lvl="0" algn="ctr" rtl="0">
              <a:buNone/>
            </a:pPr>
            <a:r>
              <a:rPr lang="en" sz="2400" dirty="0" smtClean="0"/>
              <a:t>Inferences</a:t>
            </a:r>
            <a:endParaRPr lang="en" sz="2400" dirty="0"/>
          </a:p>
        </p:txBody>
      </p:sp>
      <p:cxnSp>
        <p:nvCxnSpPr>
          <p:cNvPr id="75" name="Shape 75"/>
          <p:cNvCxnSpPr>
            <a:stCxn id="67" idx="1"/>
            <a:endCxn id="74" idx="3"/>
          </p:cNvCxnSpPr>
          <p:nvPr/>
        </p:nvCxnSpPr>
        <p:spPr>
          <a:xfrm rot="10800000">
            <a:off x="4739199" y="5462099"/>
            <a:ext cx="46020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6408287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buNone/>
            </a:pPr>
            <a:r>
              <a:rPr lang="en" dirty="0" smtClean="0"/>
              <a:t>Supervised learning – classification methods</a:t>
            </a:r>
            <a:endParaRPr lang="en" dirty="0"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-US" sz="3200" dirty="0" smtClean="0"/>
              <a:t> Partition the data into training set and test set</a:t>
            </a:r>
          </a:p>
          <a:p>
            <a:r>
              <a:rPr lang="en-US" sz="3200" dirty="0" smtClean="0"/>
              <a:t> Training set used to calibrate/train the model parameters</a:t>
            </a:r>
          </a:p>
          <a:p>
            <a:r>
              <a:rPr lang="en-US" sz="3200" dirty="0" smtClean="0"/>
              <a:t> Trained model used to make a prediction on the test set</a:t>
            </a:r>
          </a:p>
          <a:p>
            <a:r>
              <a:rPr lang="en-US" sz="3200" dirty="0" smtClean="0"/>
              <a:t> Predicted values compared with actual data to compute the confusion matrix</a:t>
            </a:r>
          </a:p>
          <a:p>
            <a:r>
              <a:rPr lang="en-US" sz="3200" dirty="0" smtClean="0"/>
              <a:t> Compare </a:t>
            </a:r>
            <a:r>
              <a:rPr lang="en-US" sz="3200" dirty="0"/>
              <a:t>the performance with holdout </a:t>
            </a:r>
            <a:r>
              <a:rPr lang="en-US" sz="3200" dirty="0" smtClean="0"/>
              <a:t>validation – one vs. all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Linear regression, Naïve Bayes, logistic regression, discriminant analysis, SVMs</a:t>
            </a:r>
          </a:p>
          <a:p>
            <a:r>
              <a:rPr lang="en-US" sz="3200" dirty="0" smtClean="0"/>
              <a:t> Confusion matrix and accuracy</a:t>
            </a:r>
          </a:p>
          <a:p>
            <a:endParaRPr lang="en-US" sz="3200" dirty="0" smtClean="0"/>
          </a:p>
          <a:p>
            <a:endParaRPr lang="en" sz="3067" dirty="0"/>
          </a:p>
        </p:txBody>
      </p:sp>
    </p:spTree>
    <p:extLst>
      <p:ext uri="{BB962C8B-B14F-4D97-AF65-F5344CB8AC3E}">
        <p14:creationId xmlns:p14="http://schemas.microsoft.com/office/powerpoint/2010/main" val="21099741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pPr>
              <a:buNone/>
            </a:pPr>
            <a:r>
              <a:rPr lang="en" dirty="0" smtClean="0"/>
              <a:t>Results for multiclass classification</a:t>
            </a:r>
            <a:endParaRPr lang="en" dirty="0"/>
          </a:p>
        </p:txBody>
      </p:sp>
      <p:graphicFrame>
        <p:nvGraphicFramePr>
          <p:cNvPr id="1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9656569"/>
              </p:ext>
            </p:extLst>
          </p:nvPr>
        </p:nvGraphicFramePr>
        <p:xfrm>
          <a:off x="0" y="1417837"/>
          <a:ext cx="12192000" cy="544016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5765"/>
                <a:gridCol w="1967748"/>
                <a:gridCol w="1871522"/>
                <a:gridCol w="1974841"/>
                <a:gridCol w="2150638"/>
                <a:gridCol w="2741486"/>
              </a:tblGrid>
              <a:tr h="93048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Classification Method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Naïve Bayes Classifier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Logistic Regression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Discriminant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Analysis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kNN</a:t>
                      </a: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 classifier(Euclidean)</a:t>
                      </a: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Support Vector Machines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148877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Working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Based on estimating P(X|Y), the probability of features X given class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Measures the relationship among variables using prior probability scores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Expresses one dependent variable as linear combination of other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Categorizing query points based on their distance to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Classifies data by finding the best hyper-plane that separates all data points of one class from those of the other class</a:t>
                      </a:r>
                      <a:endParaRPr lang="en-US" dirty="0"/>
                    </a:p>
                  </a:txBody>
                  <a:tcPr/>
                </a:tc>
              </a:tr>
              <a:tr h="37219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Accuracy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73.67%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77.96%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73.67%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74.26%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Doesn’t</a:t>
                      </a:r>
                      <a:r>
                        <a:rPr lang="en-US" baseline="0" dirty="0" smtClean="0"/>
                        <a:t> converge</a:t>
                      </a:r>
                      <a:endParaRPr lang="en-US" dirty="0"/>
                    </a:p>
                  </a:txBody>
                  <a:tcPr/>
                </a:tc>
              </a:tr>
              <a:tr h="264870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Inference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Assumption of independence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Degree of class overlapping is small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Sensitive to parameter optimization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 fast, compared to other classifiers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Does not require models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Compute distances to all training examples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Susceptible </a:t>
                      </a:r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noise </a:t>
                      </a:r>
                      <a:r>
                        <a:rPr lang="en-US" dirty="0" smtClean="0"/>
                        <a:t>in the training data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distance measure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sensitive to parameter optimization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8675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inferences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One-vs.-all - solves </a:t>
            </a:r>
            <a:r>
              <a:rPr lang="en-US" dirty="0"/>
              <a:t>a separate optimization </a:t>
            </a:r>
            <a:r>
              <a:rPr lang="en-US" dirty="0" smtClean="0"/>
              <a:t>problem </a:t>
            </a:r>
            <a:r>
              <a:rPr lang="en-US" dirty="0"/>
              <a:t>for </a:t>
            </a:r>
            <a:r>
              <a:rPr lang="en-US" dirty="0" smtClean="0"/>
              <a:t>each class (out of </a:t>
            </a:r>
            <a:r>
              <a:rPr lang="en-US" dirty="0"/>
              <a:t>5</a:t>
            </a:r>
            <a:r>
              <a:rPr lang="en-US" dirty="0" smtClean="0"/>
              <a:t>) simultaneously</a:t>
            </a:r>
          </a:p>
          <a:p>
            <a:r>
              <a:rPr lang="en-US" dirty="0" smtClean="0"/>
              <a:t>Working on a 1-5 scale – randomness is spread widely (as opposed to binary models)</a:t>
            </a:r>
            <a:endParaRPr lang="en-US" dirty="0" smtClean="0"/>
          </a:p>
          <a:p>
            <a:r>
              <a:rPr lang="en-US" b="1" dirty="0" smtClean="0"/>
              <a:t>Cannot prefer </a:t>
            </a:r>
            <a:r>
              <a:rPr lang="en-US" b="1" dirty="0"/>
              <a:t>any classification method </a:t>
            </a:r>
            <a:r>
              <a:rPr lang="en-US" dirty="0"/>
              <a:t>if it outperforms others in one context since it might fail severely in another one.</a:t>
            </a:r>
          </a:p>
          <a:p>
            <a:r>
              <a:rPr lang="en-US" dirty="0" smtClean="0"/>
              <a:t>If </a:t>
            </a:r>
            <a:r>
              <a:rPr lang="en-US" dirty="0"/>
              <a:t>one class is </a:t>
            </a:r>
            <a:r>
              <a:rPr lang="en-US" dirty="0" smtClean="0"/>
              <a:t>more likely </a:t>
            </a:r>
            <a:r>
              <a:rPr lang="en-US" dirty="0"/>
              <a:t>than </a:t>
            </a:r>
            <a:r>
              <a:rPr lang="en-US" dirty="0" smtClean="0"/>
              <a:t>the others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</a:t>
            </a:r>
            <a:r>
              <a:rPr lang="en-US" dirty="0" smtClean="0"/>
              <a:t>arge </a:t>
            </a:r>
            <a:r>
              <a:rPr lang="en-US" dirty="0"/>
              <a:t>number of points to capture </a:t>
            </a:r>
            <a:r>
              <a:rPr lang="en-US" dirty="0" smtClean="0"/>
              <a:t>this distinction – otherwise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Accuracy </a:t>
            </a:r>
            <a:r>
              <a:rPr lang="en-US" dirty="0"/>
              <a:t>inherently limited to the likelihood of the most likely </a:t>
            </a:r>
            <a:r>
              <a:rPr lang="en-US" dirty="0" smtClean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8703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did SVM fail to converge?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 classifiers – no probability involved</a:t>
            </a:r>
          </a:p>
          <a:p>
            <a:r>
              <a:rPr lang="en-US" dirty="0" smtClean="0"/>
              <a:t>Good </a:t>
            </a:r>
            <a:r>
              <a:rPr lang="en-US" dirty="0"/>
              <a:t>at binary classification </a:t>
            </a:r>
            <a:r>
              <a:rPr lang="en-US" dirty="0" smtClean="0"/>
              <a:t>problems</a:t>
            </a:r>
          </a:p>
          <a:p>
            <a:r>
              <a:rPr lang="en-US" dirty="0"/>
              <a:t>Cannot be easily extended to their multi-class </a:t>
            </a:r>
            <a:r>
              <a:rPr lang="en-US" dirty="0" smtClean="0"/>
              <a:t>counterparts</a:t>
            </a:r>
          </a:p>
          <a:p>
            <a:r>
              <a:rPr lang="en-US" dirty="0"/>
              <a:t>Slow to train and </a:t>
            </a:r>
            <a:r>
              <a:rPr lang="en-US" dirty="0" smtClean="0"/>
              <a:t>complicated to implement</a:t>
            </a:r>
            <a:endParaRPr lang="en-US" dirty="0"/>
          </a:p>
          <a:p>
            <a:r>
              <a:rPr lang="en-US" dirty="0" smtClean="0"/>
              <a:t>Fail at </a:t>
            </a:r>
            <a:r>
              <a:rPr lang="en-US" dirty="0"/>
              <a:t>test </a:t>
            </a:r>
            <a:r>
              <a:rPr lang="en-US" dirty="0" smtClean="0"/>
              <a:t>instances – given a different data set</a:t>
            </a:r>
          </a:p>
          <a:p>
            <a:r>
              <a:rPr lang="en-US" dirty="0" smtClean="0"/>
              <a:t>Naturally </a:t>
            </a:r>
            <a:r>
              <a:rPr lang="en-US" dirty="0"/>
              <a:t>handle large dimensional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2622</TotalTime>
  <Words>585</Words>
  <Application>Microsoft Office PowerPoint</Application>
  <PresentationFormat>Widescreen</PresentationFormat>
  <Paragraphs>95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Summary of part I</vt:lpstr>
      <vt:lpstr>Snapshot of data</vt:lpstr>
      <vt:lpstr>Part II : Classification</vt:lpstr>
      <vt:lpstr>Flow chart</vt:lpstr>
      <vt:lpstr>Supervised learning – classification methods</vt:lpstr>
      <vt:lpstr>Results for multiclass classification</vt:lpstr>
      <vt:lpstr>Analysis and inferences</vt:lpstr>
      <vt:lpstr>Why did SVM fail to converge?</vt:lpstr>
      <vt:lpstr>Future Extensions</vt:lpstr>
      <vt:lpstr>Individual Contribution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Kirty Vedula</dc:creator>
  <cp:lastModifiedBy>Kirty Vedula</cp:lastModifiedBy>
  <cp:revision>60</cp:revision>
  <dcterms:created xsi:type="dcterms:W3CDTF">2013-12-15T17:10:23Z</dcterms:created>
  <dcterms:modified xsi:type="dcterms:W3CDTF">2013-12-18T17:56:38Z</dcterms:modified>
</cp:coreProperties>
</file>