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8B507A6-DA3D-4D73-A821-E27093A2A971}">
  <a:tblStyle styleName="Table_0" styleId="{E8B507A6-DA3D-4D73-A821-E27093A2A971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BEFE9"/>
          </a:solidFill>
        </a:fill>
      </a:tcStyle>
    </a:wholeTbl>
    <a:band1H>
      <a:tcStyle>
        <a:fill>
          <a:solidFill>
            <a:srgbClr val="F6DDCF"/>
          </a:solidFill>
        </a:fill>
      </a:tcStyle>
    </a:band1H>
    <a:band1V>
      <a:tcStyle>
        <a:fill>
          <a:solidFill>
            <a:srgbClr val="F6DDCF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2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6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6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56505" x="3920331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956594" x="7133431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596105" x="1799431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y="1524000" x="609600"/>
            <a:ext cy="0" cx="10972799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600"/>
            </a:lvl1pPr>
            <a:lvl2pPr rtl="0" indent="0" marL="457200">
              <a:spcBef>
                <a:spcPts val="0"/>
              </a:spcBef>
              <a:buFont typeface="Calibri"/>
              <a:buNone/>
              <a:defRPr sz="1400"/>
            </a:lvl2pPr>
            <a:lvl3pPr rtl="0" indent="0" marL="914400">
              <a:spcBef>
                <a:spcPts val="0"/>
              </a:spcBef>
              <a:buFont typeface="Calibri"/>
              <a:buNone/>
              <a:defRPr sz="1200"/>
            </a:lvl3pPr>
            <a:lvl4pPr rtl="0" indent="0" marL="1371600">
              <a:spcBef>
                <a:spcPts val="0"/>
              </a:spcBef>
              <a:buFont typeface="Calibri"/>
              <a:buNone/>
              <a:defRPr sz="1000"/>
            </a:lvl4pPr>
            <a:lvl5pPr rtl="0" indent="0" marL="1828800">
              <a:spcBef>
                <a:spcPts val="0"/>
              </a:spcBef>
              <a:buFont typeface="Calibri"/>
              <a:buNone/>
              <a:defRPr sz="1000"/>
            </a:lvl5pPr>
            <a:lvl6pPr rtl="0" indent="0" marL="2286000">
              <a:spcBef>
                <a:spcPts val="0"/>
              </a:spcBef>
              <a:buFont typeface="Calibri"/>
              <a:buNone/>
              <a:defRPr sz="1000"/>
            </a:lvl6pPr>
            <a:lvl7pPr rtl="0" indent="0" marL="2743200">
              <a:spcBef>
                <a:spcPts val="0"/>
              </a:spcBef>
              <a:buFont typeface="Calibri"/>
              <a:buNone/>
              <a:defRPr sz="1000"/>
            </a:lvl7pPr>
            <a:lvl8pPr rtl="0" indent="0" marL="3200400">
              <a:spcBef>
                <a:spcPts val="0"/>
              </a:spcBef>
              <a:buFont typeface="Calibri"/>
              <a:buNone/>
              <a:defRPr sz="1000"/>
            </a:lvl8pPr>
            <a:lvl9pPr rtl="0" indent="0" marL="365760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839787"/>
            <a:ext cy="1600199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987425" x="5183187"/>
            <a:ext cy="4873624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600"/>
            </a:lvl1pPr>
            <a:lvl2pPr rtl="0" indent="0" marL="457200">
              <a:spcBef>
                <a:spcPts val="0"/>
              </a:spcBef>
              <a:buFont typeface="Calibri"/>
              <a:buNone/>
              <a:defRPr sz="1400"/>
            </a:lvl2pPr>
            <a:lvl3pPr rtl="0" indent="0" marL="914400">
              <a:spcBef>
                <a:spcPts val="0"/>
              </a:spcBef>
              <a:buFont typeface="Calibri"/>
              <a:buNone/>
              <a:defRPr sz="1200"/>
            </a:lvl3pPr>
            <a:lvl4pPr rtl="0" indent="0" marL="1371600">
              <a:spcBef>
                <a:spcPts val="0"/>
              </a:spcBef>
              <a:buFont typeface="Calibri"/>
              <a:buNone/>
              <a:defRPr sz="1000"/>
            </a:lvl4pPr>
            <a:lvl5pPr rtl="0" indent="0" marL="1828800">
              <a:spcBef>
                <a:spcPts val="0"/>
              </a:spcBef>
              <a:buFont typeface="Calibri"/>
              <a:buNone/>
              <a:defRPr sz="1000"/>
            </a:lvl5pPr>
            <a:lvl6pPr rtl="0" indent="0" marL="2286000">
              <a:spcBef>
                <a:spcPts val="0"/>
              </a:spcBef>
              <a:buFont typeface="Calibri"/>
              <a:buNone/>
              <a:defRPr sz="1000"/>
            </a:lvl6pPr>
            <a:lvl7pPr rtl="0" indent="0" marL="2743200">
              <a:spcBef>
                <a:spcPts val="0"/>
              </a:spcBef>
              <a:buFont typeface="Calibri"/>
              <a:buNone/>
              <a:defRPr sz="1000"/>
            </a:lvl7pPr>
            <a:lvl8pPr rtl="0" indent="0" marL="3200400">
              <a:spcBef>
                <a:spcPts val="0"/>
              </a:spcBef>
              <a:buFont typeface="Calibri"/>
              <a:buNone/>
              <a:defRPr sz="1000"/>
            </a:lvl8pPr>
            <a:lvl9pPr rtl="0" indent="0" marL="365760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theme/theme3.xml" Type="http://schemas.openxmlformats.org/officeDocument/2006/relationships/theme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016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1430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1430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1430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1430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1430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1430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spcBef>
                <a:spcPts val="0"/>
              </a:spcBef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88900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88900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 indent="-88900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4" indent="-88900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 indent="-88900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indent="-88900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indent="-88900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8" indent="-88900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3.png" Type="http://schemas.openxmlformats.org/officeDocument/2006/relationships/image" Id="rId6"/><Relationship Target="../media/image02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y="1108903" x="1656387"/>
            <a:ext cy="3135299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sz="4800" lang="en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</a:rPr>
              <a:t>Sentiment Analysis On User Reviews - Yelp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CC0202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Karan Desai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Kirty Vedula 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Rutgers University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8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12025" x="5145962"/>
            <a:ext cy="1443249" cx="21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Why did SVM fail to converge?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classifiers – no probability involved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at binary classification problems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easily extended to their multi-class counterparts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to train and complicated to implement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 at test instances – given a different data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Naturally handle large dimensional data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lang="en"/>
              <a:t>Conclusion &amp;  </a:t>
            </a: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Future Extensions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586725" x="5813475"/>
            <a:ext cy="4967700" cx="62942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rPr b="1" sz="2400" lang="en"/>
              <a:t>Future Extensions</a:t>
            </a:r>
          </a:p>
          <a:p>
            <a:pPr algn="l" rtl="0" lvl="0" marR="0" indent="-381000" marL="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z="2400" lang="en"/>
              <a:t>Weighted Business Ratings </a:t>
            </a:r>
          </a:p>
          <a:p>
            <a:pPr algn="l" rtl="0" lvl="0" marR="0" indent="-3810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 Estimating Feature Importance – including Principal Component Analysis</a:t>
            </a:r>
          </a:p>
          <a:p>
            <a:pPr algn="l" rtl="0" lvl="0" marR="0" indent="-3810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Include parallel processing</a:t>
            </a:r>
          </a:p>
          <a:p>
            <a:pPr algn="l" rtl="0" lvl="0" marR="0" indent="-381000" marL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</a:rPr>
              <a:t>Increase dimensionality by introducing kernel function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algn="l" rtl="0" lvl="0" marR="0" indent="-275152" marL="60958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y="1586725" x="609600"/>
            <a:ext cy="4967700" cx="525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Our method has a Likert Scale Sentiment Rating compared to binary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Compared to random guessing (20%) we have maximum Probability of 77%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Rating of Users based on their reviews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" i="1">
                <a:latin typeface="Calibri"/>
                <a:ea typeface="Calibri"/>
                <a:cs typeface="Calibri"/>
                <a:sym typeface="Calibri"/>
              </a:rPr>
              <a:t> ( A trustworthy online review process)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Individual Contribution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681214" x="839800"/>
            <a:ext cy="3529199" cx="515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0" cap="none" baseline="0" sz="28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Karan Desai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Font typeface="Calibri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algn="l" rtl="0" lvl="0" marR="0" indent="-406400" marL="4572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>
                <a:solidFill>
                  <a:srgbClr val="000000"/>
                </a:solidFill>
              </a:rPr>
              <a:t>Data Set Text Manipulation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>
                <a:solidFill>
                  <a:srgbClr val="000000"/>
                </a:solidFill>
              </a:rPr>
              <a:t>Parts of Speech Tagging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>
                <a:solidFill>
                  <a:srgbClr val="000000"/>
                </a:solidFill>
              </a:rPr>
              <a:t>Gathering Opinion Lexicons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>
                <a:solidFill>
                  <a:srgbClr val="000000"/>
                </a:solidFill>
              </a:rPr>
              <a:t>Sentiment Analysis and Custom Review Ratings</a:t>
            </a:r>
          </a:p>
          <a:p>
            <a:pPr algn="l" rtl="0" lvl="0" marR="0" indent="-406400" marL="4572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>
                <a:solidFill>
                  <a:srgbClr val="000000"/>
                </a:solidFill>
              </a:rPr>
              <a:t>Calculating User’s Accuracy Ratings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Font typeface="Calibri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Font typeface="Calibri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y="1681163" x="6172200"/>
            <a:ext cy="823912" cx="51831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25000"/>
              <a:buFont typeface="Calibri"/>
              <a:buNone/>
            </a:pPr>
            <a:r>
              <a:rPr strike="noStrike" u="none" b="0" cap="none" baseline="0" sz="2800" lang="en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Kirty Vedula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y="2505075" x="6172200"/>
            <a:ext cy="3684588" cx="5183187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training and testing datasets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and testing the data sets on five different classifiers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and analysis of results</a:t>
            </a: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y="1859337" x="555675"/>
            <a:ext cy="2347500" cx="1097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 indent="0" marL="0">
              <a:spcBef>
                <a:spcPts val="0"/>
              </a:spcBef>
              <a:buNone/>
            </a:pPr>
            <a:r>
              <a:rPr sz="4800" lang="en">
                <a:solidFill>
                  <a:srgbClr val="38761D"/>
                </a:solidFill>
              </a:rPr>
              <a:t>THANK YOU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38761D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sz="4800" lang="en">
                <a:solidFill>
                  <a:srgbClr val="38761D"/>
                </a:solidFill>
              </a:rPr>
              <a:t>  QUESTIONS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Summary of </a:t>
            </a:r>
            <a:r>
              <a:rPr lang="en"/>
              <a:t>Last Week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351364" marL="45296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Review Data Set - 330,000  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None/>
            </a:pPr>
            <a:r>
              <a:rPr sz="2400" lang="en"/>
              <a:t>       {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ID, Business ID, Review Text, Star R</a:t>
            </a:r>
            <a:r>
              <a:rPr sz="2400" lang="en"/>
              <a:t>ating }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Review-to-rating match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Tagging based on parts of speech 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 gram approach - dividing the sentences into word-sets of two -[ Adverb + adjective ]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5-scale rating as opposed to binary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of each review is calculated after summing up the sentiments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Normalizing them according to a formula</a:t>
            </a:r>
          </a:p>
          <a:p>
            <a:pPr algn="l" rtl="0" lvl="0" marR="0" indent="-287864" marL="567264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609600"/>
            <a:ext cy="1143299" cx="1097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Information Retrieval and Sentiment Analysis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69200" x="5909100"/>
            <a:ext cy="4967700" cx="558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lang="en"/>
              <a:t>Bi-Gram Approach - Example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 i="1"/>
              <a:t>“not good”  , “too good”</a:t>
            </a:r>
          </a:p>
          <a:p>
            <a:pPr rtl="0" lvl="0" indent="0" marL="177800">
              <a:spcBef>
                <a:spcPts val="0"/>
              </a:spcBef>
              <a:buNone/>
            </a:pPr>
            <a:r>
              <a:rPr b="1" lang="en" i="1"/>
              <a:t>good</a:t>
            </a:r>
            <a:r>
              <a:rPr lang="en"/>
              <a:t> by itself - Positive (1 score)</a:t>
            </a:r>
          </a:p>
          <a:p>
            <a:pPr rtl="0" lvl="0" indent="0" marL="177800">
              <a:spcBef>
                <a:spcPts val="0"/>
              </a:spcBef>
              <a:buNone/>
            </a:pPr>
            <a:r>
              <a:rPr b="1" lang="en" i="1"/>
              <a:t>not good</a:t>
            </a:r>
            <a:r>
              <a:rPr lang="en"/>
              <a:t> - negate the positive sentiment (-1 score)</a:t>
            </a:r>
          </a:p>
          <a:p>
            <a:pPr rtl="0" lvl="0" indent="0" marL="177800">
              <a:spcBef>
                <a:spcPts val="0"/>
              </a:spcBef>
              <a:buNone/>
            </a:pPr>
            <a:r>
              <a:rPr b="1" lang="en" i="1"/>
              <a:t>too good</a:t>
            </a:r>
            <a:r>
              <a:rPr lang="en" i="1"/>
              <a:t> </a:t>
            </a:r>
            <a:r>
              <a:rPr lang="en"/>
              <a:t>- boost the positive sentiment (1+1= 2 score)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y="1811000" x="609600"/>
            <a:ext cy="4528800" cx="527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2800" lang="en">
                <a:latin typeface="Calibri"/>
                <a:ea typeface="Calibri"/>
                <a:cs typeface="Calibri"/>
                <a:sym typeface="Calibri"/>
              </a:rPr>
              <a:t>Parts of Speech Tagging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>
                <a:latin typeface="Calibri"/>
                <a:ea typeface="Calibri"/>
                <a:cs typeface="Calibri"/>
                <a:sym typeface="Calibri"/>
              </a:rPr>
              <a:t>Input :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nltk.word_tokenize("This restaurant is very good .I love it here")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latin typeface="Calibri"/>
                <a:ea typeface="Calibri"/>
                <a:cs typeface="Calibri"/>
                <a:sym typeface="Calibri"/>
              </a:rPr>
              <a:t>Output :</a:t>
            </a: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[('This', 'DT'), ('restaurant', 'NN'), ('is', 'VBZ'), </a:t>
            </a:r>
            <a:r>
              <a:rPr b="1" sz="1800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('very', 'RB'), ('good', 'JJ')</a:t>
            </a:r>
            <a:r>
              <a:rPr sz="1800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800" lang="en">
                <a:latin typeface="Consolas"/>
                <a:ea typeface="Consolas"/>
                <a:cs typeface="Consolas"/>
                <a:sym typeface="Consolas"/>
              </a:rPr>
              <a:t> ('.I’, 'NN'), ('love', 'NN'), ('it', 'PRP'), ('here', 'RB')]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latin typeface="Calibri"/>
                <a:ea typeface="Calibri"/>
                <a:cs typeface="Calibri"/>
                <a:sym typeface="Calibri"/>
              </a:rPr>
              <a:t>What we need : 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('very', 'RB'), ('good', 'JJ')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*RB - ADVERB, *JJ - ADJECTIVE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Snapshot of data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26187" x="323587"/>
            <a:ext cy="1238250" cx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326200" x="5690050"/>
            <a:ext cy="1238249" cx="638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83687" x="2148700"/>
            <a:ext cy="1306500" cx="81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642587" x="3511200"/>
            <a:ext cy="2105075" cx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Part II : Classification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Supervised learning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 the performance with holdout validation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 techniques including k-fold and leave-one-out cross validation are also available.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Labels - users' ratings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Three algorithms - Naive Bayes, SVM and kNN classifiers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 using confusion matrix, ROC, Rate of learning</a:t>
            </a: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067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Flow chart</a:t>
            </a:r>
          </a:p>
        </p:txBody>
      </p:sp>
      <p:sp>
        <p:nvSpPr>
          <p:cNvPr id="123" name="Shape 123"/>
          <p:cNvSpPr/>
          <p:nvPr/>
        </p:nvSpPr>
        <p:spPr>
          <a:xfrm>
            <a:off y="1784550" x="973433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Calculated weight for each review</a:t>
            </a:r>
          </a:p>
        </p:txBody>
      </p:sp>
      <p:sp>
        <p:nvSpPr>
          <p:cNvPr id="124" name="Shape 124"/>
          <p:cNvSpPr/>
          <p:nvPr/>
        </p:nvSpPr>
        <p:spPr>
          <a:xfrm>
            <a:off y="1784566" x="4362217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into training and testing  </a:t>
            </a:r>
          </a:p>
        </p:txBody>
      </p:sp>
      <p:sp>
        <p:nvSpPr>
          <p:cNvPr id="125" name="Shape 125"/>
          <p:cNvSpPr/>
          <p:nvPr/>
        </p:nvSpPr>
        <p:spPr>
          <a:xfrm>
            <a:off y="3259366" x="8989764"/>
            <a:ext cy="987999" cx="2592635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on different classifiers</a:t>
            </a:r>
          </a:p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</p:txBody>
      </p:sp>
      <p:sp>
        <p:nvSpPr>
          <p:cNvPr id="126" name="Shape 126"/>
          <p:cNvSpPr/>
          <p:nvPr/>
        </p:nvSpPr>
        <p:spPr>
          <a:xfrm>
            <a:off y="4968098" x="8479035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Cross validation</a:t>
            </a:r>
          </a:p>
        </p:txBody>
      </p:sp>
      <p:sp>
        <p:nvSpPr>
          <p:cNvPr id="127" name="Shape 127"/>
          <p:cNvSpPr/>
          <p:nvPr/>
        </p:nvSpPr>
        <p:spPr>
          <a:xfrm>
            <a:off y="4968101" x="5199401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28" name="Shape 128"/>
          <p:cNvSpPr/>
          <p:nvPr/>
        </p:nvSpPr>
        <p:spPr>
          <a:xfrm>
            <a:off y="1784550" x="7751000"/>
            <a:ext cy="980818" cx="275909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on different classifiers</a:t>
            </a:r>
          </a:p>
        </p:txBody>
      </p:sp>
      <p:cxnSp>
        <p:nvCxnSpPr>
          <p:cNvPr id="129" name="Shape 129"/>
          <p:cNvCxnSpPr>
            <a:stCxn id="123" idx="3"/>
            <a:endCxn id="124" idx="1"/>
          </p:cNvCxnSpPr>
          <p:nvPr/>
        </p:nvCxnSpPr>
        <p:spPr>
          <a:xfrm>
            <a:off y="2278549" x="3525033"/>
            <a:ext cy="0" cx="83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30" name="Shape 130"/>
          <p:cNvCxnSpPr>
            <a:stCxn id="124" idx="3"/>
            <a:endCxn id="128" idx="1"/>
          </p:cNvCxnSpPr>
          <p:nvPr/>
        </p:nvCxnSpPr>
        <p:spPr>
          <a:xfrm rot="10800000" flipH="1">
            <a:off y="2274966" x="6913816"/>
            <a:ext cy="3600" cx="83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31" name="Shape 131"/>
          <p:cNvCxnSpPr>
            <a:stCxn id="128" idx="2"/>
            <a:endCxn id="125" idx="0"/>
          </p:cNvCxnSpPr>
          <p:nvPr/>
        </p:nvCxnSpPr>
        <p:spPr>
          <a:xfrm>
            <a:off y="2765369" x="9130546"/>
            <a:ext cy="494100" cx="115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32" name="Shape 132"/>
          <p:cNvCxnSpPr>
            <a:stCxn id="125" idx="2"/>
            <a:endCxn id="126" idx="0"/>
          </p:cNvCxnSpPr>
          <p:nvPr/>
        </p:nvCxnSpPr>
        <p:spPr>
          <a:xfrm flipH="1">
            <a:off y="4247366" x="9754782"/>
            <a:ext cy="720600" cx="53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33" name="Shape 133"/>
          <p:cNvCxnSpPr>
            <a:stCxn id="126" idx="1"/>
            <a:endCxn id="127" idx="3"/>
          </p:cNvCxnSpPr>
          <p:nvPr/>
        </p:nvCxnSpPr>
        <p:spPr>
          <a:xfrm rot="10800000">
            <a:off y="5462098" x="7750935"/>
            <a:ext cy="0" cx="72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34" name="Shape 134"/>
          <p:cNvSpPr/>
          <p:nvPr/>
        </p:nvSpPr>
        <p:spPr>
          <a:xfrm>
            <a:off y="4968101" x="2187600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Inferences</a:t>
            </a:r>
          </a:p>
        </p:txBody>
      </p:sp>
      <p:cxnSp>
        <p:nvCxnSpPr>
          <p:cNvPr id="135" name="Shape 135"/>
          <p:cNvCxnSpPr>
            <a:stCxn id="127" idx="1"/>
            <a:endCxn id="134" idx="3"/>
          </p:cNvCxnSpPr>
          <p:nvPr/>
        </p:nvCxnSpPr>
        <p:spPr>
          <a:xfrm rot="10800000">
            <a:off y="5462100" x="4739201"/>
            <a:ext cy="0" cx="46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Supervised learning – classification methods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Partition the data into training set and test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Training set used to calibrate/train the model parameters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Trained model used to make a prediction on the test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Predicted values compared with actual data to compute the confusion matrix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 the performance with holdout validation – one vs. all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Linear regression, Naïve Bayes, logistic regression, discriminant analysis, SVMs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Confusion matrix and accuracy</a:t>
            </a: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067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Results for multiclass classification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y="1417837" x="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{E8B507A6-DA3D-4D73-A821-E27093A2A971}</a:tableStyleId>
              </a:tblPr>
              <a:tblGrid>
                <a:gridCol w="1485775"/>
                <a:gridCol w="1967750"/>
                <a:gridCol w="1871525"/>
                <a:gridCol w="1974850"/>
                <a:gridCol w="2150650"/>
                <a:gridCol w="2741475"/>
              </a:tblGrid>
              <a:tr h="93047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Classification Method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Naïve Bayes Classifier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Logistic Regression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Discriminant</a:t>
                      </a:r>
                      <a:r>
                        <a:rPr baseline="0" lang="en">
                          <a:solidFill>
                            <a:srgbClr val="000000"/>
                          </a:solidFill>
                        </a:rPr>
                        <a:t> Analysis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kNN classifier(Euclidean)</a:t>
                      </a:r>
                    </a:p>
                    <a:p>
                      <a:pPr algn="l" rtl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Support Vector Machines</a:t>
                      </a:r>
                    </a:p>
                  </a:txBody>
                  <a:tcPr marR="91450" marB="45725" marT="45725" marL="91450"/>
                </a:tc>
              </a:tr>
              <a:tr h="1488775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/>
                        <a:t>Working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/>
                        <a:t>Based on estimating P(X|Y), the probability of features X given class Y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Measures the relationship among variables using prior probability scores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Expresses one dependent variable as linear combination of other features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Categorizing query points based on their distance to points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Classifies data by finding the best hyper-plane that separates all data points of one class from those of the other class</a:t>
                      </a:r>
                    </a:p>
                  </a:txBody>
                  <a:tcPr marR="91450" marB="45725" marT="45725" marL="91450"/>
                </a:tc>
              </a:tr>
              <a:tr h="3722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/>
                        <a:t>Accuracy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73.67%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77.96%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73.67%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74.26%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Doesn’t</a:t>
                      </a:r>
                      <a:r>
                        <a:rPr baseline="0" lang="en"/>
                        <a:t> converge</a:t>
                      </a:r>
                    </a:p>
                  </a:txBody>
                  <a:tcPr marR="91450" marB="45725" marT="45725" marL="91450"/>
                </a:tc>
              </a:tr>
              <a:tr h="26487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/>
                        <a:t>Inference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Calibri"/>
                        <a:buChar char="•"/>
                      </a:pPr>
                      <a:r>
                        <a:rPr lang="en"/>
                        <a:t>Assumption of independence 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Calibri"/>
                        <a:buChar char="•"/>
                      </a:pPr>
                      <a:r>
                        <a:rPr lang="en"/>
                        <a:t>Degree of class overlapping is small 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Calibri"/>
                        <a:buChar char="•"/>
                      </a:pPr>
                      <a:r>
                        <a:rPr lang="en"/>
                        <a:t>Sensitive to parameter optimization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Very fast, compared to other classifiers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Calibri"/>
                        <a:buChar char="•"/>
                      </a:pPr>
                      <a:r>
                        <a:rPr lang="en"/>
                        <a:t>Does not require models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Calibri"/>
                        <a:buChar char="•"/>
                      </a:pPr>
                      <a:r>
                        <a:rPr lang="en"/>
                        <a:t>Compute distances to all training examples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Calibri"/>
                        <a:buChar char="•"/>
                      </a:pPr>
                      <a:r>
                        <a:rPr lang="en"/>
                        <a:t>Susceptible to</a:t>
                      </a:r>
                      <a:r>
                        <a:rPr baseline="0" lang="en"/>
                        <a:t> </a:t>
                      </a:r>
                      <a:r>
                        <a:rPr lang="en"/>
                        <a:t>noise in the training data 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Calibri"/>
                        <a:buChar char="•"/>
                      </a:pPr>
                      <a:r>
                        <a:rPr lang="en"/>
                        <a:t>distance measure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/>
                        <a:t>sensitive to parameter optimization 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</a:rPr>
              <a:t>Analysis and inferences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One-vs.-all - solves a separate optimization problem for each class (out of 5) simultaneously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 a 1-5 scale – randomness is spread widely (as opposed to binary models)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1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prefer any classification method 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outperforms others in one context since it might fail severely in another one.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one class is more likely than the others</a:t>
            </a:r>
          </a:p>
          <a:p>
            <a:pPr algn="l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number of points to capture this distinction – otherwise error</a:t>
            </a:r>
          </a:p>
          <a:p>
            <a:pPr algn="l" rtl="0" lvl="0" marR="0" indent="-514350" marL="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inherently limited to the likelihood of the most likely class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