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EC7224E-E32A-4830-B79C-A117F44908FE}">
  <a:tblStyle styleName="Table_0" styleId="{7EC7224E-E32A-4830-B79C-A117F44908FE}">
    <a:wholeTbl>
      <a:tcTxStyle b="off" i="off"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  <a:fill>
          <a:solidFill>
            <a:srgbClr val="FBEFE9"/>
          </a:solidFill>
        </a:fill>
      </a:tcStyle>
    </a:wholeTbl>
    <a:band1H>
      <a:tcStyle>
        <a:fill>
          <a:solidFill>
            <a:srgbClr val="F6DDCF"/>
          </a:solidFill>
        </a:fill>
      </a:tcStyle>
    </a:band1H>
    <a:band1V>
      <a:tcStyle>
        <a:fill>
          <a:solidFill>
            <a:srgbClr val="F6DDCF"/>
          </a:solidFill>
        </a:fill>
      </a:tcStyle>
    </a:band1V>
    <a:lastCol>
      <a:tcTxStyle b="on" i="off"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top>
        </a:tcBdr>
        <a:fill>
          <a:solidFill>
            <a:schemeClr val="accent2"/>
          </a:solidFill>
        </a:fill>
      </a:tcStyle>
    </a:lastRow>
    <a:firstRow>
      <a:tcTxStyle b="on" i="off"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w="med" len="med" type="none"/>
              <a:tailEnd w="med" len="med" type="none"/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y="0" x="0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/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y="0" x="3884612"/>
            <a:ext cy="458788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r" rtl="0" marR="0" indent="0" marL="0">
              <a:spcBef>
                <a:spcPts val="0"/>
              </a:spcBef>
              <a:defRPr strike="noStrike" u="none" b="0" cap="none" baseline="0" sz="1200" i="0"/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y="1143000" x="685800"/>
            <a:ext cy="3086098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800" i="0"/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y="8685213" x="0"/>
            <a:ext cy="458785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marR="0" indent="0" marL="0">
              <a:spcBef>
                <a:spcPts val="0"/>
              </a:spcBef>
              <a:defRPr strike="noStrike" u="none" b="0" cap="none" baseline="0" sz="1200" i="0"/>
            </a:lvl1pPr>
            <a:lvl2pPr algn="l" rtl="0" marR="0" indent="0" marL="0">
              <a:spcBef>
                <a:spcPts val="0"/>
              </a:spcBef>
              <a:defRPr strike="noStrike" u="none" b="0" cap="none" baseline="0" sz="1800" i="0"/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8685213" x="3884612"/>
            <a:ext cy="458785" cx="2971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lvl="0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200" i="0"/>
          </a:p>
          <a:p>
            <a:pPr lvl="1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/>
          </a:p>
          <a:p>
            <a:pPr lvl="2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/>
          </a:p>
          <a:p>
            <a:pPr lvl="3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/>
          </a:p>
          <a:p>
            <a:pPr lvl="4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/>
          </a:p>
          <a:p>
            <a:pPr lvl="5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/>
          </a:p>
          <a:p>
            <a:pPr lvl="6" indent="-8890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trike="noStrike" u="none" b="0" cap="none" baseline="0" sz="1800" i="0"/>
          </a:p>
          <a:p>
            <a:pPr lvl="7" indent="-88900" mar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trike="noStrike" u="none" b="0" cap="none" baseline="0" sz="1800" i="0"/>
          </a:p>
          <a:p>
            <a:pPr lvl="8" indent="-88900" marL="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trike="noStrike" u="none" b="0" cap="none" baseline="0" sz="1800" i="0"/>
          </a:p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6" name="Shape 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y="1143000" x="685800"/>
            <a:ext cy="3086098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400550" x="685800"/>
            <a:ext cy="3600599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8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y="1122362" x="1524000"/>
            <a:ext cy="23876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6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y="3602037" x="1524000"/>
            <a:ext cy="1655761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ctr" rtl="0" marR="0" indent="0" marL="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ctr" rtl="0" marR="0" indent="0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ctr" rtl="0" marR="0" indent="0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ctr" rtl="0" marR="0" indent="0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ctr" rtl="0" marR="0" indent="0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ctr" rtl="0" marR="0" indent="0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ctr" rtl="0" marR="0" indent="0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ctr" rtl="0" marR="0" indent="0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6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y="-1256504" x="3920330"/>
            <a:ext cy="10515599" cx="43513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y="1956594" x="7133430"/>
            <a:ext cy="26288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y="-596105" x="1799430"/>
            <a:ext cy="7734299" cx="5811838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86" name="Shape 86"/>
          <p:cNvCxnSpPr/>
          <p:nvPr/>
        </p:nvCxnSpPr>
        <p:spPr>
          <a:xfrm>
            <a:off y="1524000" x="609600"/>
            <a:ext cy="0" cx="10972799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1709738" x="831850"/>
            <a:ext cy="285273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589462" x="831850"/>
            <a:ext cy="1500187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rtl="0" indent="0" marL="4572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rtl="0" indent="0" marL="9144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rtl="0" indent="0" marL="13716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rtl="0" indent="0" marL="18288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rtl="0" indent="0" marL="22860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rtl="0" indent="0" marL="27432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rtl="0" indent="0" marL="32004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rtl="0" indent="0" marL="365760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1825625" x="838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y="1825625" x="6172200"/>
            <a:ext cy="4351338" cx="5181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365125" x="839787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81163" x="839787"/>
            <a:ext cy="823912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 b="1" sz="2400"/>
            </a:lvl1pPr>
            <a:lvl2pPr rtl="0" indent="0" marL="457200">
              <a:spcBef>
                <a:spcPts val="0"/>
              </a:spcBef>
              <a:buFont typeface="Calibri"/>
              <a:buNone/>
              <a:defRPr b="1" sz="2000"/>
            </a:lvl2pPr>
            <a:lvl3pPr rtl="0" indent="0" marL="914400">
              <a:spcBef>
                <a:spcPts val="0"/>
              </a:spcBef>
              <a:buFont typeface="Calibri"/>
              <a:buNone/>
              <a:defRPr b="1" sz="1800"/>
            </a:lvl3pPr>
            <a:lvl4pPr rtl="0" indent="0" marL="1371600">
              <a:spcBef>
                <a:spcPts val="0"/>
              </a:spcBef>
              <a:buFont typeface="Calibri"/>
              <a:buNone/>
              <a:defRPr b="1" sz="1600"/>
            </a:lvl4pPr>
            <a:lvl5pPr rtl="0" indent="0" marL="1828800">
              <a:spcBef>
                <a:spcPts val="0"/>
              </a:spcBef>
              <a:buFont typeface="Calibri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2505075" x="839787"/>
            <a:ext cy="3684588" cx="51577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y="1681163" x="6172200"/>
            <a:ext cy="823912" cx="51831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spcBef>
                <a:spcPts val="0"/>
              </a:spcBef>
              <a:buFont typeface="Calibri"/>
              <a:buNone/>
              <a:defRPr b="1" sz="2400"/>
            </a:lvl1pPr>
            <a:lvl2pPr rtl="0" indent="0" marL="457200">
              <a:spcBef>
                <a:spcPts val="0"/>
              </a:spcBef>
              <a:buFont typeface="Calibri"/>
              <a:buNone/>
              <a:defRPr b="1" sz="2000"/>
            </a:lvl2pPr>
            <a:lvl3pPr rtl="0" indent="0" marL="914400">
              <a:spcBef>
                <a:spcPts val="0"/>
              </a:spcBef>
              <a:buFont typeface="Calibri"/>
              <a:buNone/>
              <a:defRPr b="1" sz="1800"/>
            </a:lvl3pPr>
            <a:lvl4pPr rtl="0" indent="0" marL="1371600">
              <a:spcBef>
                <a:spcPts val="0"/>
              </a:spcBef>
              <a:buFont typeface="Calibri"/>
              <a:buNone/>
              <a:defRPr b="1" sz="1600"/>
            </a:lvl4pPr>
            <a:lvl5pPr rtl="0" indent="0" marL="1828800">
              <a:spcBef>
                <a:spcPts val="0"/>
              </a:spcBef>
              <a:buFont typeface="Calibri"/>
              <a:buNone/>
              <a:defRPr b="1" sz="1600"/>
            </a:lvl5pPr>
            <a:lvl6pPr rtl="0" indent="0" marL="2286000">
              <a:spcBef>
                <a:spcPts val="0"/>
              </a:spcBef>
              <a:buFont typeface="Calibri"/>
              <a:buNone/>
              <a:defRPr b="1" sz="1600"/>
            </a:lvl6pPr>
            <a:lvl7pPr rtl="0" indent="0" marL="2743200">
              <a:spcBef>
                <a:spcPts val="0"/>
              </a:spcBef>
              <a:buFont typeface="Calibri"/>
              <a:buNone/>
              <a:defRPr b="1" sz="1600"/>
            </a:lvl7pPr>
            <a:lvl8pPr rtl="0" indent="0" marL="3200400">
              <a:spcBef>
                <a:spcPts val="0"/>
              </a:spcBef>
              <a:buFont typeface="Calibri"/>
              <a:buNone/>
              <a:defRPr b="1" sz="1600"/>
            </a:lvl8pPr>
            <a:lvl9pPr rtl="0" indent="0" marL="365760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y="2505075" x="6172200"/>
            <a:ext cy="3684588" cx="5183186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27000" marL="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76200" marL="685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25400" marL="1143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0" marL="1600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0" marL="20574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0" marL="2514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0" marL="29718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0" marL="34290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0" marL="38862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457200" x="839787"/>
            <a:ext cy="160019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987425" x="5183187"/>
            <a:ext cy="4873623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 sz="1600"/>
            </a:lvl1pPr>
            <a:lvl2pPr rtl="0" indent="0" marL="457200">
              <a:spcBef>
                <a:spcPts val="0"/>
              </a:spcBef>
              <a:buFont typeface="Calibri"/>
              <a:buNone/>
              <a:defRPr sz="1400"/>
            </a:lvl2pPr>
            <a:lvl3pPr rtl="0" indent="0" marL="914400">
              <a:spcBef>
                <a:spcPts val="0"/>
              </a:spcBef>
              <a:buFont typeface="Calibri"/>
              <a:buNone/>
              <a:defRPr sz="1200"/>
            </a:lvl3pPr>
            <a:lvl4pPr rtl="0" indent="0" marL="1371600">
              <a:spcBef>
                <a:spcPts val="0"/>
              </a:spcBef>
              <a:buFont typeface="Calibri"/>
              <a:buNone/>
              <a:defRPr sz="1000"/>
            </a:lvl4pPr>
            <a:lvl5pPr rtl="0" indent="0" marL="1828800">
              <a:spcBef>
                <a:spcPts val="0"/>
              </a:spcBef>
              <a:buFont typeface="Calibri"/>
              <a:buNone/>
              <a:defRPr sz="1000"/>
            </a:lvl5pPr>
            <a:lvl6pPr rtl="0" indent="0" marL="2286000">
              <a:spcBef>
                <a:spcPts val="0"/>
              </a:spcBef>
              <a:buFont typeface="Calibri"/>
              <a:buNone/>
              <a:defRPr sz="1000"/>
            </a:lvl6pPr>
            <a:lvl7pPr rtl="0" indent="0" marL="2743200">
              <a:spcBef>
                <a:spcPts val="0"/>
              </a:spcBef>
              <a:buFont typeface="Calibri"/>
              <a:buNone/>
              <a:defRPr sz="1000"/>
            </a:lvl7pPr>
            <a:lvl8pPr rtl="0" indent="0" marL="3200400">
              <a:spcBef>
                <a:spcPts val="0"/>
              </a:spcBef>
              <a:buFont typeface="Calibri"/>
              <a:buNone/>
              <a:defRPr sz="1000"/>
            </a:lvl8pPr>
            <a:lvl9pPr rtl="0" indent="0" marL="365760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457200" x="839787"/>
            <a:ext cy="160019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y="987425" x="5183187"/>
            <a:ext cy="4873623" cx="61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2057400" x="839787"/>
            <a:ext cy="3811588" cx="393223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spcBef>
                <a:spcPts val="0"/>
              </a:spcBef>
              <a:buFont typeface="Calibri"/>
              <a:buNone/>
              <a:defRPr sz="1600"/>
            </a:lvl1pPr>
            <a:lvl2pPr rtl="0" indent="0" marL="457200">
              <a:spcBef>
                <a:spcPts val="0"/>
              </a:spcBef>
              <a:buFont typeface="Calibri"/>
              <a:buNone/>
              <a:defRPr sz="1400"/>
            </a:lvl2pPr>
            <a:lvl3pPr rtl="0" indent="0" marL="914400">
              <a:spcBef>
                <a:spcPts val="0"/>
              </a:spcBef>
              <a:buFont typeface="Calibri"/>
              <a:buNone/>
              <a:defRPr sz="1200"/>
            </a:lvl3pPr>
            <a:lvl4pPr rtl="0" indent="0" marL="1371600">
              <a:spcBef>
                <a:spcPts val="0"/>
              </a:spcBef>
              <a:buFont typeface="Calibri"/>
              <a:buNone/>
              <a:defRPr sz="1000"/>
            </a:lvl4pPr>
            <a:lvl5pPr rtl="0" indent="0" marL="1828800">
              <a:spcBef>
                <a:spcPts val="0"/>
              </a:spcBef>
              <a:buFont typeface="Calibri"/>
              <a:buNone/>
              <a:defRPr sz="1000"/>
            </a:lvl5pPr>
            <a:lvl6pPr rtl="0" indent="0" marL="2286000">
              <a:spcBef>
                <a:spcPts val="0"/>
              </a:spcBef>
              <a:buFont typeface="Calibri"/>
              <a:buNone/>
              <a:defRPr sz="1000"/>
            </a:lvl6pPr>
            <a:lvl7pPr rtl="0" indent="0" marL="2743200">
              <a:spcBef>
                <a:spcPts val="0"/>
              </a:spcBef>
              <a:buFont typeface="Calibri"/>
              <a:buNone/>
              <a:defRPr sz="1000"/>
            </a:lvl7pPr>
            <a:lvl8pPr rtl="0" indent="0" marL="3200400">
              <a:spcBef>
                <a:spcPts val="0"/>
              </a:spcBef>
              <a:buFont typeface="Calibri"/>
              <a:buNone/>
              <a:defRPr sz="1000"/>
            </a:lvl8pPr>
            <a:lvl9pPr rtl="0" indent="0" marL="365760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2.xml" Type="http://schemas.openxmlformats.org/officeDocument/2006/relationships/slideLayout" Id="rId12"/><Relationship Target="../theme/theme1.xml" Type="http://schemas.openxmlformats.org/officeDocument/2006/relationships/theme" Id="rId13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10.xml" Type="http://schemas.openxmlformats.org/officeDocument/2006/relationships/slideLayout" Id="rId10"/><Relationship Target="../slideLayouts/slideLayout3.xml" Type="http://schemas.openxmlformats.org/officeDocument/2006/relationships/slideLayout" Id="rId3"/><Relationship Target="../slideLayouts/slideLayout11.xml" Type="http://schemas.openxmlformats.org/officeDocument/2006/relationships/slideLayout" Id="rId11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y="365125" x="838200"/>
            <a:ext cy="1325562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trike="noStrike" u="none" b="0" cap="none" baseline="0" sz="140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 marR="0" indent="0" marL="0">
              <a:spcBef>
                <a:spcPts val="0"/>
              </a:spcBef>
              <a:defRPr strike="noStrike" u="none" b="0" cap="none" baseline="0" sz="1800" i="0"/>
            </a:lvl3pPr>
            <a:lvl4pPr algn="l" rtl="0" marR="0" indent="0" marL="0">
              <a:spcBef>
                <a:spcPts val="0"/>
              </a:spcBef>
              <a:defRPr strike="noStrike" u="none" b="0" cap="none" baseline="0" sz="1800" i="0"/>
            </a:lvl4pPr>
            <a:lvl5pPr algn="l" rtl="0" marR="0" indent="0" marL="0">
              <a:spcBef>
                <a:spcPts val="0"/>
              </a:spcBef>
              <a:defRPr strike="noStrike" u="none" b="0" cap="none" baseline="0" sz="1800" i="0"/>
            </a:lvl5pPr>
            <a:lvl6pPr algn="l" rtl="0" marR="0" indent="0" marL="0">
              <a:spcBef>
                <a:spcPts val="0"/>
              </a:spcBef>
              <a:defRPr strike="noStrike" u="none" b="0" cap="none" baseline="0" sz="1800" i="0"/>
            </a:lvl6pPr>
            <a:lvl7pPr algn="l" rtl="0" marR="0" indent="0" marL="0">
              <a:spcBef>
                <a:spcPts val="0"/>
              </a:spcBef>
              <a:defRPr strike="noStrike" u="none" b="0" cap="none" baseline="0" sz="1800" i="0"/>
            </a:lvl7pPr>
            <a:lvl8pPr algn="l" rtl="0" marR="0" indent="0" marL="0">
              <a:spcBef>
                <a:spcPts val="0"/>
              </a:spcBef>
              <a:defRPr strike="noStrike" u="none" b="0" cap="none" baseline="0" sz="1800" i="0"/>
            </a:lvl8pPr>
            <a:lvl9pPr algn="l" rtl="0" marR="0" indent="0" marL="0">
              <a:spcBef>
                <a:spcPts val="0"/>
              </a:spcBef>
              <a:defRPr strike="noStrike" u="none" b="0" cap="none" baseline="0" sz="1800" i="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y="1825625" x="838200"/>
            <a:ext cy="4351338" cx="10515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76200" marL="685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25400" marL="1143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600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2057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514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971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429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886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y="6356350" x="8382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algn="l" rtl="0" marR="0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algn="l" rtl="0" marR="0" indent="0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algn="l" rtl="0" marR="0" indent="0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algn="l" rtl="0" marR="0" indent="0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algn="l" rtl="0" marR="0" indent="0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algn="l" rtl="0" marR="0" indent="0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algn="l" rtl="0" marR="0" indent="0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algn="l" rtl="0" marR="0" indent="0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6356350" x="8610600"/>
            <a:ext cy="365125" cx="2743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lvl="0" indent="0" marL="0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strike="noStrike" u="none" b="0" cap="none" baseline="0" sz="1200" i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1" indent="0" marL="457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2" indent="0" marL="914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3" indent="0" marL="1371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4" indent="0" marL="18288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5" indent="0" marL="22860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6" indent="0" marL="27432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7" indent="0" marL="32004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lvl="8" indent="0" marL="365760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Relationship Target="../media/image06.png" Type="http://schemas.openxmlformats.org/officeDocument/2006/relationships/image" Id="rId6"/><Relationship Target="../media/image05.pn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1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y="1108903" x="1656386"/>
            <a:ext cy="3135298" cx="91440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1" cap="none" baseline="0" sz="4800" lang="en" i="0">
                <a:solidFill>
                  <a:srgbClr val="CC0202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Sentiment Analysis On User Reviews - Yelp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1" cap="none" baseline="0" sz="4800" i="0">
              <a:solidFill>
                <a:srgbClr val="CC0202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rtl val="0"/>
              </a:rPr>
              <a:t>Karan Desai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rtl val="0"/>
              </a:rPr>
              <a:t>Kirty Vedula </a:t>
            </a:r>
          </a:p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strike="noStrike" u="none" b="0" cap="none" baseline="0" sz="2400" lang="en" i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  <a:rtl val="0"/>
              </a:rPr>
              <a:t>Rutgers University</a:t>
            </a: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rgbClr val="1C4587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512025" x="5145962"/>
            <a:ext cy="1443249" cx="216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Results for multiclass classification</a:t>
            </a:r>
          </a:p>
        </p:txBody>
      </p:sp>
      <p:graphicFrame>
        <p:nvGraphicFramePr>
          <p:cNvPr id="159" name="Shape 159"/>
          <p:cNvGraphicFramePr/>
          <p:nvPr/>
        </p:nvGraphicFramePr>
        <p:xfrm>
          <a:off y="1417837" x="0"/>
          <a:ext cy="3000000" cx="3000000"/>
        </p:xfrm>
        <a:graphic>
          <a:graphicData uri="http://schemas.openxmlformats.org/drawingml/2006/table">
            <a:tbl>
              <a:tblPr firstRow="1" bandRow="1">
                <a:noFill/>
                <a:tableStyleId>{7EC7224E-E32A-4830-B79C-A117F44908FE}</a:tableStyleId>
              </a:tblPr>
              <a:tblGrid>
                <a:gridCol w="1614300"/>
                <a:gridCol w="1839225"/>
                <a:gridCol w="1871525"/>
                <a:gridCol w="1974850"/>
                <a:gridCol w="2431125"/>
                <a:gridCol w="2461000"/>
              </a:tblGrid>
              <a:tr h="8488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Classification Method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Naïve Bayes Classifier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Logistic Regression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Discriminant</a:t>
                      </a:r>
                      <a:r>
                        <a:rPr baseline="0" lang="en">
                          <a:solidFill>
                            <a:srgbClr val="000000"/>
                          </a:solidFill>
                        </a:rPr>
                        <a:t> Analysis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kNN classifier(Euclidean)</a:t>
                      </a:r>
                    </a:p>
                    <a:p>
                      <a:pPr algn="l" rtl="0" lv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trike="noStrike" u="none" b="0" cap="none" baseline="0" sz="140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  <a:rtl val="0"/>
                      </a:endParaRP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Support Vector Machines</a:t>
                      </a:r>
                    </a:p>
                  </a:txBody>
                  <a:tcPr marR="91450" marB="45725" marT="45725" marL="91450"/>
                </a:tc>
              </a:tr>
              <a:tr h="13581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/>
                        <a:t>Working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R="0" indent="0"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Based on estimating P(X|Y), the probability of features X given class Y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Measures the relationship among variables using prior probability scores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Expresses one dependent variable as linear combination of other features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Categorizing query points based on their distance to points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Classifies data by finding the best hyper-plane that separates all data points of one class from those of the other class</a:t>
                      </a:r>
                    </a:p>
                  </a:txBody>
                  <a:tcPr marR="91450" marB="45725" marT="45725" marL="91450"/>
                </a:tc>
              </a:tr>
              <a:tr h="4727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/>
                        <a:t>Accuracy</a:t>
                      </a:r>
                    </a:p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/>
                        <a:t>(random = 20%)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73.67%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77.96% 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73.67%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74.26%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Doesn’t</a:t>
                      </a:r>
                      <a:r>
                        <a:rPr baseline="0" lang="en"/>
                        <a:t> converge</a:t>
                      </a:r>
                    </a:p>
                  </a:txBody>
                  <a:tcPr marR="91450" marB="45725" marT="45725" marL="91450"/>
                </a:tc>
              </a:tr>
              <a:tr h="2540100">
                <a:tc>
                  <a:txBody>
                    <a:bodyPr>
                      <a:noAutofit/>
                    </a:bodyPr>
                    <a:lstStyle/>
                    <a:p>
                      <a:pPr algn="l" rtl="0" lvl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/>
                        <a:t>Features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Assumption of independence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Degree of class overlapping is small 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Sensitive to parameter optimization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en"/>
                        <a:t>Analogous to linear regression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Char char="-"/>
                      </a:pPr>
                      <a:r>
                        <a:rPr lang="en"/>
                        <a:t>Discriminative classiﬁer because we can view the distribution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indent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- Very fast compared to other classifiers</a:t>
                      </a:r>
                    </a:p>
                    <a:p>
                      <a:pPr algn="l" rtl="0" lvl="0" indent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algn="l" rtl="0" lvl="0" indent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- Creates an equation which will minimize the possibility of misclassifying cases into their respective groups or categories</a:t>
                      </a:r>
                    </a:p>
                    <a:p>
                      <a:pPr algn="l" rtl="0" lvl="0" indent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Does not require models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Compute distances to all training examples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Susceptible to</a:t>
                      </a:r>
                      <a:r>
                        <a:rPr baseline="0" lang="en"/>
                        <a:t> </a:t>
                      </a:r>
                      <a:r>
                        <a:rPr lang="en"/>
                        <a:t>noise in the training data </a:t>
                      </a:r>
                    </a:p>
                    <a:p>
                      <a:pPr rtl="0" lvl="0" indent="-285750" marL="28575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28571"/>
                        <a:buFont typeface="Arial"/>
                        <a:buChar char="-"/>
                      </a:pPr>
                      <a:r>
                        <a:rPr lang="en"/>
                        <a:t>Distance measure</a:t>
                      </a:r>
                    </a:p>
                  </a:txBody>
                  <a:tcPr marR="91450" marB="45725" marT="45725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algn="l" rtl="0" lvl="0" indent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- Sensitive to parameter optimization</a:t>
                      </a:r>
                    </a:p>
                    <a:p>
                      <a:pPr algn="l" rtl="0" lvl="0" indent="0" mar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/>
                        <a:t>- Will not operate well on non-linearly separable</a:t>
                      </a:r>
                      <a:r>
                        <a:rPr baseline="0" lang="en"/>
                        <a:t> sets</a:t>
                      </a:r>
                    </a:p>
                  </a:txBody>
                  <a:tcPr marR="91450" marB="45725" marT="45725" marL="9145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Analysis and inferences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One-vs.-all - solves a separate optimization problem for each class (out of 5) simultaneously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Working on a 1-5 scale – randomness is spread widely (as opposed to binary models)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One classfier outperforms others in one context but fail severely in another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If one class is more likely than the others</a:t>
            </a:r>
          </a:p>
          <a:p>
            <a:pPr algn="l" rtl="0" lvl="0" marR="0" indent="-514350" marL="5143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Large number of points to capture this distinction – otherwise error</a:t>
            </a:r>
          </a:p>
          <a:p>
            <a:pPr algn="l" rtl="0" lvl="0" marR="0" indent="-514350" marL="5143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Accuracy inherently limited to the likelihood of the most likely class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Why did SVM fail to converge?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Hard classifiers – no probability involved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Good at binary classification problems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Cannot be easily extended to their multi-class counterparts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Slow to train and complicated to implement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Fail at test instances – given a different data set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Naturally handle large dimensional data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Conclusion &amp;  Future Extensions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586725" x="5813475"/>
            <a:ext cy="4967700" cx="62942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Future Extensions</a:t>
            </a:r>
          </a:p>
          <a:p>
            <a:pPr algn="l" rtl="0" lvl="0" marR="0" indent="-342900" marL="419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Weighted Business Ratings </a:t>
            </a:r>
          </a:p>
          <a:p>
            <a:pPr algn="l" rtl="0" lvl="0" marR="0" indent="-342900" marL="4191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Better feature selection</a:t>
            </a:r>
          </a:p>
          <a:p>
            <a:pPr algn="l" rtl="0" lvl="0" marR="0" indent="-342900" marL="4191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Feature elimination – including Principal Component Analysis</a:t>
            </a:r>
          </a:p>
          <a:p>
            <a:pPr algn="l" rtl="0" lvl="0" marR="0" indent="-342900" marL="4191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Include parallel processing to tackle SVMs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y="1586725" x="609600"/>
            <a:ext cy="4967700" cx="52548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Conclusion</a:t>
            </a:r>
          </a:p>
          <a:p>
            <a:pPr algn="l" rtl="0" lvl="0" marR="0" indent="-342900" marL="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Our method has a Likert Scale Sentiment Rating compared to binary</a:t>
            </a:r>
          </a:p>
          <a:p>
            <a:pPr algn="l" rtl="0" lvl="0" marR="0" indent="-342900" marL="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Compared to random guessing (20%) we have maximum Probability of 77%</a:t>
            </a:r>
          </a:p>
          <a:p>
            <a:pPr algn="l" rtl="0" lvl="0" marR="0" indent="-342900" marL="419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Rating of Users based on their reviews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40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strike="noStrike" u="none" b="0" cap="none" baseline="0" sz="2400" lang="en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( A trustworthy online review process)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24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y="1859336" x="555675"/>
            <a:ext cy="23475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800" lang="en" i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THANK YOU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4800" i="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ctr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800" lang="en" i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 QUESTIONS 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Summary of Last Week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-351364" marL="45296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User Review Data Set - 330,000  </a:t>
            </a:r>
          </a:p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      { User ID, Business ID, Review Text, Star Rating }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Review-to-rating match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Tagging based on parts of speech 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Bi gram approach - dividing the sentences into word-sets of two -[ Adverb + adjective ]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Implement 5-scale rating as opposed to binary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Weight of each review is calculated after summing up the sentiments</a:t>
            </a:r>
          </a:p>
          <a:p>
            <a:pPr algn="l" rtl="0" lvl="0" marR="0" indent="-351364" marL="45296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Normalizing them according to a formula</a:t>
            </a: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y="274637" x="609600"/>
            <a:ext cy="1143299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Information Retrieval and Sentiment Analysis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1669200" x="5909100"/>
            <a:ext cy="4967700" cx="5581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50800" marL="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sng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Bi-Gram Approach - Example</a:t>
            </a:r>
          </a:p>
          <a:p>
            <a:pPr algn="l" rtl="0" lvl="0" marR="0" indent="-508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“not good”  , “too good”</a:t>
            </a:r>
          </a:p>
          <a:p>
            <a:pPr algn="l" rtl="0" lvl="0" marR="0" indent="0" marL="177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good</a:t>
            </a: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by itself - Positive (1 score)</a:t>
            </a:r>
          </a:p>
          <a:p>
            <a:pPr algn="l" rtl="0" lvl="0" marR="0" indent="0" marL="177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not good</a:t>
            </a: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- negate the positive sentiment (-1 score)</a:t>
            </a:r>
          </a:p>
          <a:p>
            <a:pPr algn="l" rtl="0" lvl="0" marR="0" indent="0" marL="177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too good</a:t>
            </a:r>
            <a:r>
              <a:rPr strike="noStrike" u="none" b="0" cap="none" baseline="0" sz="2800" lang="en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  <a:r>
              <a:rPr strike="noStrike" u="none" b="0" cap="none" baseline="0" sz="28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- boost the positive sentiment (1+1= 2 score)</a:t>
            </a: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18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y="1811000" x="609600"/>
            <a:ext cy="4528800" cx="527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strike="noStrike" u="sng" b="0" cap="none" baseline="0" sz="28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Parts of Speech Tagging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Input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nltk.word_tokenize("This restaurant is very good .I love it here")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Output :</a:t>
            </a:r>
            <a:r>
              <a:rPr strike="noStrike" u="none" b="0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[('This', 'DT'), ('restaurant', 'NN'), ('is', 'VBZ'), </a:t>
            </a:r>
            <a:r>
              <a:rPr strike="noStrike" u="none" b="1" cap="none" baseline="0" sz="1800" lang="en" i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('very', 'RB'), ('good', 'JJ')</a:t>
            </a:r>
            <a:r>
              <a:rPr strike="noStrike" u="none" b="0" cap="none" baseline="0" sz="1800" lang="en" i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,</a:t>
            </a:r>
            <a:r>
              <a:rPr strike="noStrike" u="none" b="0" cap="none" baseline="0" sz="1800" lang="en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 ('.I’, 'NN'), ('love', 'NN'), ('it', 'PRP'), ('here', 'RB')]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0" cap="none" baseline="0" sz="1800" i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2400" lang="en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What we need :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ct val="25000"/>
              <a:buFont typeface="Consolas"/>
              <a:buNone/>
            </a:pPr>
            <a:r>
              <a:rPr strike="noStrike" u="none" b="1" cap="none" baseline="0" sz="1800" lang="en" i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('very', 'RB'), ('good', 'JJ')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trike="noStrike" u="none" b="1" cap="none" baseline="0" sz="1800" i="0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  <a:rtl val="0"/>
            </a:endParaRP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ct val="25000"/>
              <a:buFont typeface="Consolas"/>
              <a:buNone/>
            </a:pPr>
            <a:r>
              <a:rPr strike="noStrike" u="none" b="1" cap="none" baseline="0" sz="1800" lang="en" i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  <a:rtl val="0"/>
              </a:rPr>
              <a:t>*RB - ADVERB, *JJ - ADJECTIVE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Snapshot of data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326187" x="323587"/>
            <a:ext cy="1238250" cx="50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326200" x="5690050"/>
            <a:ext cy="1238249" cx="638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883687" x="2148700"/>
            <a:ext cy="1306499" cx="811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1642586" x="3511200"/>
            <a:ext cy="2105074" cx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Variation among the reviews - calculated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32479" x="2144894"/>
            <a:ext cy="5084410" cx="826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74637" x="609600"/>
            <a:ext cy="1143299" cx="10972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 : Count vs Deviation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39150" x="1600200"/>
            <a:ext cy="5055475" cx="850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Part II : Classification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Supervised learning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Compare the performance with one vs. all validation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Other techniques including k-fold and leave-one-out cross validation are also available.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Labels - users' ratings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Five algorithms - Linear regression, Naïve Bayes, logistic regression, discriminant analysis, SVM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Validation using confusion matrix, ROC, Rate of learning</a:t>
            </a: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Supervised learning – classification methods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600200" x="609600"/>
            <a:ext cy="4967599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t" anchorCtr="0">
            <a:noAutofit/>
          </a:bodyPr>
          <a:lstStyle/>
          <a:p>
            <a:pPr algn="l" rtl="0" lvl="0" marR="0" indent="-228600" marL="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Partition the data into training set and test set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Training set used to calibrate/train the model parameters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Trained model used to make a prediction on the test set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Predicted values compared with actual data to compute the confusion matrix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Compare the performance with holdout validation – one vs. all</a:t>
            </a:r>
          </a:p>
          <a:p>
            <a:pPr algn="l" rtl="0" lvl="0" marR="0" indent="-2286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Confusion matrix and accuracy</a:t>
            </a: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algn="l" rtl="0" lvl="0" marR="0" indent="127000" marL="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trike="noStrike" u="none" b="0" cap="none" baseline="0" sz="32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74637" x="609600"/>
            <a:ext cy="1143200" cx="10972799"/>
          </a:xfrm>
          <a:prstGeom prst="rect">
            <a:avLst/>
          </a:prstGeom>
          <a:noFill/>
          <a:ln>
            <a:noFill/>
          </a:ln>
        </p:spPr>
        <p:txBody>
          <a:bodyPr bIns="121900" rIns="121900" lIns="121900" tIns="121900" anchor="b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0002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rgbClr val="DA0002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Flow chart</a:t>
            </a:r>
          </a:p>
        </p:txBody>
      </p:sp>
      <p:sp>
        <p:nvSpPr>
          <p:cNvPr id="141" name="Shape 141"/>
          <p:cNvSpPr/>
          <p:nvPr/>
        </p:nvSpPr>
        <p:spPr>
          <a:xfrm>
            <a:off y="1784550" x="973433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Calculated weight for each review</a:t>
            </a:r>
          </a:p>
        </p:txBody>
      </p:sp>
      <p:sp>
        <p:nvSpPr>
          <p:cNvPr id="142" name="Shape 142"/>
          <p:cNvSpPr/>
          <p:nvPr/>
        </p:nvSpPr>
        <p:spPr>
          <a:xfrm>
            <a:off y="1784566" x="4362217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Split into training and testing  </a:t>
            </a:r>
          </a:p>
        </p:txBody>
      </p:sp>
      <p:sp>
        <p:nvSpPr>
          <p:cNvPr id="143" name="Shape 143"/>
          <p:cNvSpPr/>
          <p:nvPr/>
        </p:nvSpPr>
        <p:spPr>
          <a:xfrm>
            <a:off y="3259366" x="8989764"/>
            <a:ext cy="987999" cx="2592635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Testing on different classifiers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  <a:p>
            <a:pPr algn="l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 </a:t>
            </a:r>
          </a:p>
        </p:txBody>
      </p:sp>
      <p:sp>
        <p:nvSpPr>
          <p:cNvPr id="144" name="Shape 144"/>
          <p:cNvSpPr/>
          <p:nvPr/>
        </p:nvSpPr>
        <p:spPr>
          <a:xfrm>
            <a:off y="4968098" x="8479035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Cross validation</a:t>
            </a:r>
          </a:p>
        </p:txBody>
      </p:sp>
      <p:sp>
        <p:nvSpPr>
          <p:cNvPr id="145" name="Shape 145"/>
          <p:cNvSpPr/>
          <p:nvPr/>
        </p:nvSpPr>
        <p:spPr>
          <a:xfrm>
            <a:off y="4968101" x="5199401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Results</a:t>
            </a:r>
          </a:p>
        </p:txBody>
      </p:sp>
      <p:sp>
        <p:nvSpPr>
          <p:cNvPr id="146" name="Shape 146"/>
          <p:cNvSpPr/>
          <p:nvPr/>
        </p:nvSpPr>
        <p:spPr>
          <a:xfrm>
            <a:off y="1784550" x="7751000"/>
            <a:ext cy="980818" cx="275909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Training on different classifiers</a:t>
            </a:r>
          </a:p>
        </p:txBody>
      </p:sp>
      <p:cxnSp>
        <p:nvCxnSpPr>
          <p:cNvPr id="147" name="Shape 147"/>
          <p:cNvCxnSpPr>
            <a:stCxn id="141" idx="3"/>
            <a:endCxn id="142" idx="1"/>
          </p:cNvCxnSpPr>
          <p:nvPr/>
        </p:nvCxnSpPr>
        <p:spPr>
          <a:xfrm>
            <a:off y="2278549" x="3525032"/>
            <a:ext cy="0" cx="83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48" name="Shape 148"/>
          <p:cNvCxnSpPr>
            <a:stCxn id="142" idx="3"/>
            <a:endCxn id="146" idx="1"/>
          </p:cNvCxnSpPr>
          <p:nvPr/>
        </p:nvCxnSpPr>
        <p:spPr>
          <a:xfrm rot="10800000" flipH="1">
            <a:off y="2274965" x="6913816"/>
            <a:ext cy="3600" cx="83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49" name="Shape 149"/>
          <p:cNvCxnSpPr>
            <a:stCxn id="146" idx="2"/>
            <a:endCxn id="143" idx="0"/>
          </p:cNvCxnSpPr>
          <p:nvPr/>
        </p:nvCxnSpPr>
        <p:spPr>
          <a:xfrm>
            <a:off y="2765368" x="9130545"/>
            <a:ext cy="494100" cx="11556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50" name="Shape 150"/>
          <p:cNvCxnSpPr>
            <a:stCxn id="143" idx="2"/>
            <a:endCxn id="144" idx="0"/>
          </p:cNvCxnSpPr>
          <p:nvPr/>
        </p:nvCxnSpPr>
        <p:spPr>
          <a:xfrm flipH="1">
            <a:off y="4247365" x="9754781"/>
            <a:ext cy="720600" cx="53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cxnSp>
        <p:nvCxnSpPr>
          <p:cNvPr id="151" name="Shape 151"/>
          <p:cNvCxnSpPr>
            <a:stCxn id="144" idx="1"/>
            <a:endCxn id="145" idx="3"/>
          </p:cNvCxnSpPr>
          <p:nvPr/>
        </p:nvCxnSpPr>
        <p:spPr>
          <a:xfrm rot="10800000">
            <a:off y="5462097" x="7750935"/>
            <a:ext cy="0" cx="728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  <p:sp>
        <p:nvSpPr>
          <p:cNvPr id="152" name="Shape 152"/>
          <p:cNvSpPr/>
          <p:nvPr/>
        </p:nvSpPr>
        <p:spPr>
          <a:xfrm>
            <a:off y="4968101" x="2187600"/>
            <a:ext cy="987999" cx="25515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121900" rIns="121900" lIns="121900" tIns="121900" anchor="ctr" anchorCtr="0">
            <a:noAutofit/>
          </a:bodyPr>
          <a:lstStyle/>
          <a:p>
            <a:pPr algn="ctr" rtl="0" lvl="0" marR="0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2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Inferences</a:t>
            </a:r>
          </a:p>
        </p:txBody>
      </p:sp>
      <p:cxnSp>
        <p:nvCxnSpPr>
          <p:cNvPr id="153" name="Shape 153"/>
          <p:cNvCxnSpPr>
            <a:stCxn id="145" idx="1"/>
            <a:endCxn id="152" idx="3"/>
          </p:cNvCxnSpPr>
          <p:nvPr/>
        </p:nvCxnSpPr>
        <p:spPr>
          <a:xfrm rot="10800000">
            <a:off y="5462100" x="4739201"/>
            <a:ext cy="0" cx="46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med" len="med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