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9.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4.xml" Type="http://schemas.openxmlformats.org/officeDocument/2006/relationships/slide" Id="rId19"/><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slides/slide21.xml" Type="http://schemas.openxmlformats.org/officeDocument/2006/relationships/slide" Id="rId26"/><Relationship Target="slides/slide20.xml" Type="http://schemas.openxmlformats.org/officeDocument/2006/relationships/slide" Id="rId25"/><Relationship Target="presProps.xml" Type="http://schemas.openxmlformats.org/officeDocument/2006/relationships/presProps" Id="rId2"/><Relationship Target="slides/slide16.xml" Type="http://schemas.openxmlformats.org/officeDocument/2006/relationships/slide" Id="rId21"/><Relationship Target="theme/theme2.xml" Type="http://schemas.openxmlformats.org/officeDocument/2006/relationships/theme" Id="rId1"/><Relationship Target="slides/slide17.xml" Type="http://schemas.openxmlformats.org/officeDocument/2006/relationships/slide" Id="rId22"/><Relationship Target="slideMasters/slideMaster1.xml" Type="http://schemas.openxmlformats.org/officeDocument/2006/relationships/slideMaster" Id="rId4"/><Relationship Target="slides/slide18.xml" Type="http://schemas.openxmlformats.org/officeDocument/2006/relationships/slide" Id="rId23"/><Relationship Target="tableStyles.xml" Type="http://schemas.openxmlformats.org/officeDocument/2006/relationships/tableStyles" Id="rId3"/><Relationship Target="slides/slide19.xml" Type="http://schemas.openxmlformats.org/officeDocument/2006/relationships/slide" Id="rId24"/><Relationship Target="slides/slide15.xml" Type="http://schemas.openxmlformats.org/officeDocument/2006/relationships/slide" Id="rId20"/><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343400" x="685800"/>
            <a:ext cy="4114800" cx="5486399"/>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685800" x="1143225"/>
            <a:ext cy="3429000" cx="4572225"/>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 name="Shape 2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1" name="Shape 81"/>
        <p:cNvGrpSpPr/>
        <p:nvPr/>
      </p:nvGrpSpPr>
      <p:grpSpPr>
        <a:xfrm>
          <a:off y="0" x="0"/>
          <a:ext cy="0" cx="0"/>
          <a:chOff y="0" x="0"/>
          <a:chExt cy="0" cx="0"/>
        </a:xfrm>
      </p:grpSpPr>
      <p:sp>
        <p:nvSpPr>
          <p:cNvPr id="82" name="Shape 8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3" name="Shape 8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7" name="Shape 87"/>
        <p:cNvGrpSpPr/>
        <p:nvPr/>
      </p:nvGrpSpPr>
      <p:grpSpPr>
        <a:xfrm>
          <a:off y="0" x="0"/>
          <a:ext cy="0" cx="0"/>
          <a:chOff y="0" x="0"/>
          <a:chExt cy="0" cx="0"/>
        </a:xfrm>
      </p:grpSpPr>
      <p:sp>
        <p:nvSpPr>
          <p:cNvPr id="88" name="Shape 88"/>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89" name="Shape 89"/>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3" name="Shape 93"/>
        <p:cNvGrpSpPr/>
        <p:nvPr/>
      </p:nvGrpSpPr>
      <p:grpSpPr>
        <a:xfrm>
          <a:off y="0" x="0"/>
          <a:ext cy="0" cx="0"/>
          <a:chOff y="0" x="0"/>
          <a:chExt cy="0" cx="0"/>
        </a:xfrm>
      </p:grpSpPr>
      <p:sp>
        <p:nvSpPr>
          <p:cNvPr id="94" name="Shape 94"/>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5" name="Shape 95"/>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9" name="Shape 99"/>
        <p:cNvGrpSpPr/>
        <p:nvPr/>
      </p:nvGrpSpPr>
      <p:grpSpPr>
        <a:xfrm>
          <a:off y="0" x="0"/>
          <a:ext cy="0" cx="0"/>
          <a:chOff y="0" x="0"/>
          <a:chExt cy="0" cx="0"/>
        </a:xfrm>
      </p:grpSpPr>
      <p:sp>
        <p:nvSpPr>
          <p:cNvPr id="100" name="Shape 100"/>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1" name="Shape 101"/>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05" name="Shape 105"/>
        <p:cNvGrpSpPr/>
        <p:nvPr/>
      </p:nvGrpSpPr>
      <p:grpSpPr>
        <a:xfrm>
          <a:off y="0" x="0"/>
          <a:ext cy="0" cx="0"/>
          <a:chOff y="0" x="0"/>
          <a:chExt cy="0" cx="0"/>
        </a:xfrm>
      </p:grpSpPr>
      <p:sp>
        <p:nvSpPr>
          <p:cNvPr id="106" name="Shape 106"/>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07" name="Shape 107"/>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1" name="Shape 111"/>
        <p:cNvGrpSpPr/>
        <p:nvPr/>
      </p:nvGrpSpPr>
      <p:grpSpPr>
        <a:xfrm>
          <a:off y="0" x="0"/>
          <a:ext cy="0" cx="0"/>
          <a:chOff y="0" x="0"/>
          <a:chExt cy="0" cx="0"/>
        </a:xfrm>
      </p:grpSpPr>
      <p:sp>
        <p:nvSpPr>
          <p:cNvPr id="112" name="Shape 11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13" name="Shape 11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18" name="Shape 118"/>
        <p:cNvGrpSpPr/>
        <p:nvPr/>
      </p:nvGrpSpPr>
      <p:grpSpPr>
        <a:xfrm>
          <a:off y="0" x="0"/>
          <a:ext cy="0" cx="0"/>
          <a:chOff y="0" x="0"/>
          <a:chExt cy="0" cx="0"/>
        </a:xfrm>
      </p:grpSpPr>
      <p:sp>
        <p:nvSpPr>
          <p:cNvPr id="119" name="Shape 11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0" name="Shape 12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4" name="Shape 124"/>
        <p:cNvGrpSpPr/>
        <p:nvPr/>
      </p:nvGrpSpPr>
      <p:grpSpPr>
        <a:xfrm>
          <a:off y="0" x="0"/>
          <a:ext cy="0" cx="0"/>
          <a:chOff y="0" x="0"/>
          <a:chExt cy="0" cx="0"/>
        </a:xfrm>
      </p:grpSpPr>
      <p:sp>
        <p:nvSpPr>
          <p:cNvPr id="125" name="Shape 12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26" name="Shape 12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0" name="Shape 130"/>
        <p:cNvGrpSpPr/>
        <p:nvPr/>
      </p:nvGrpSpPr>
      <p:grpSpPr>
        <a:xfrm>
          <a:off y="0" x="0"/>
          <a:ext cy="0" cx="0"/>
          <a:chOff y="0" x="0"/>
          <a:chExt cy="0" cx="0"/>
        </a:xfrm>
      </p:grpSpPr>
      <p:sp>
        <p:nvSpPr>
          <p:cNvPr id="131" name="Shape 13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2" name="Shape 13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36" name="Shape 136"/>
        <p:cNvGrpSpPr/>
        <p:nvPr/>
      </p:nvGrpSpPr>
      <p:grpSpPr>
        <a:xfrm>
          <a:off y="0" x="0"/>
          <a:ext cy="0" cx="0"/>
          <a:chOff y="0" x="0"/>
          <a:chExt cy="0" cx="0"/>
        </a:xfrm>
      </p:grpSpPr>
      <p:sp>
        <p:nvSpPr>
          <p:cNvPr id="137" name="Shape 13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8" name="Shape 13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 name="Shape 31"/>
        <p:cNvGrpSpPr/>
        <p:nvPr/>
      </p:nvGrpSpPr>
      <p:grpSpPr>
        <a:xfrm>
          <a:off y="0" x="0"/>
          <a:ext cy="0" cx="0"/>
          <a:chOff y="0" x="0"/>
          <a:chExt cy="0" cx="0"/>
        </a:xfrm>
      </p:grpSpPr>
      <p:sp>
        <p:nvSpPr>
          <p:cNvPr id="32" name="Shape 32"/>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3" name="Shape 33"/>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2" name="Shape 142"/>
        <p:cNvGrpSpPr/>
        <p:nvPr/>
      </p:nvGrpSpPr>
      <p:grpSpPr>
        <a:xfrm>
          <a:off y="0" x="0"/>
          <a:ext cy="0" cx="0"/>
          <a:chOff y="0" x="0"/>
          <a:chExt cy="0" cx="0"/>
        </a:xfrm>
      </p:grpSpPr>
      <p:sp>
        <p:nvSpPr>
          <p:cNvPr id="143" name="Shape 14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44" name="Shape 14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48" name="Shape 148"/>
        <p:cNvGrpSpPr/>
        <p:nvPr/>
      </p:nvGrpSpPr>
      <p:grpSpPr>
        <a:xfrm>
          <a:off y="0" x="0"/>
          <a:ext cy="0" cx="0"/>
          <a:chOff y="0" x="0"/>
          <a:chExt cy="0" cx="0"/>
        </a:xfrm>
      </p:grpSpPr>
      <p:sp>
        <p:nvSpPr>
          <p:cNvPr id="149" name="Shape 14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50" name="Shape 15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 name="Shape 38"/>
        <p:cNvGrpSpPr/>
        <p:nvPr/>
      </p:nvGrpSpPr>
      <p:grpSpPr>
        <a:xfrm>
          <a:off y="0" x="0"/>
          <a:ext cy="0" cx="0"/>
          <a:chOff y="0" x="0"/>
          <a:chExt cy="0" cx="0"/>
        </a:xfrm>
      </p:grpSpPr>
      <p:sp>
        <p:nvSpPr>
          <p:cNvPr id="39" name="Shape 3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0" name="Shape 4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6" name="Shape 46"/>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8" name="Shape 68"/>
        <p:cNvGrpSpPr/>
        <p:nvPr/>
      </p:nvGrpSpPr>
      <p:grpSpPr>
        <a:xfrm>
          <a:off y="0" x="0"/>
          <a:ext cy="0" cx="0"/>
          <a:chOff y="0" x="0"/>
          <a:chExt cy="0" cx="0"/>
        </a:xfrm>
      </p:grpSpPr>
      <p:sp>
        <p:nvSpPr>
          <p:cNvPr id="69" name="Shape 69"/>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0" name="Shape 70"/>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4" name="Shape 74"/>
        <p:cNvGrpSpPr/>
        <p:nvPr/>
      </p:nvGrpSpPr>
      <p:grpSpPr>
        <a:xfrm>
          <a:off y="0" x="0"/>
          <a:ext cy="0" cx="0"/>
          <a:chOff y="0" x="0"/>
          <a:chExt cy="0" cx="0"/>
        </a:xfrm>
      </p:grpSpPr>
      <p:sp>
        <p:nvSpPr>
          <p:cNvPr id="75" name="Shape 75"/>
          <p:cNvSpPr/>
          <p:nvPr>
            <p:ph idx="2" type="sldImg"/>
          </p:nvPr>
        </p:nvSpPr>
        <p:spPr>
          <a:xfrm>
            <a:off y="685800" x="1143225"/>
            <a:ext cy="3429000" cx="4572299"/>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76" name="Shape 76"/>
          <p:cNvSpPr txBox="1"/>
          <p:nvPr>
            <p:ph idx="1" type="body"/>
          </p:nvPr>
        </p:nvSpPr>
        <p:spPr>
          <a:xfrm>
            <a:off y="4343400" x="685800"/>
            <a:ext cy="4114800" cx="5486399"/>
          </a:xfrm>
          <a:prstGeom prst="rect">
            <a:avLst/>
          </a:prstGeom>
        </p:spPr>
        <p:txBody>
          <a:bodyPr bIns="91425" rIns="91425" lIns="91425" tIns="91425" anchor="t" anchorCtr="0">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txBox="1"/>
          <p:nvPr>
            <p:ph type="ctrTitle"/>
          </p:nvPr>
        </p:nvSpPr>
        <p:spPr>
          <a:xfrm>
            <a:off y="1583342" x="685800"/>
            <a:ext cy="1159856" cx="7772400"/>
          </a:xfrm>
          <a:prstGeom prst="rect">
            <a:avLst/>
          </a:prstGeom>
        </p:spPr>
        <p:txBody>
          <a:bodyPr bIns="91425" rIns="91425" lIns="91425" tIns="91425" anchor="b"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y="2840053" x="685800"/>
            <a:ext cy="784737" cx="7772400"/>
          </a:xfrm>
          <a:prstGeom prst="rect">
            <a:avLst/>
          </a:prstGeom>
        </p:spPr>
        <p:txBody>
          <a:bodyPr bIns="91425" rIns="91425" lIns="91425" tIns="91425" anchor="t" anchorCtr="0"/>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y="0" x="0"/>
          <a:ext cy="0" cx="0"/>
          <a:chOff y="0" x="0"/>
          <a:chExt cy="0" cx="0"/>
        </a:xfrm>
      </p:grpSpPr>
      <p:sp>
        <p:nvSpPr>
          <p:cNvPr id="11" name="Shape 11"/>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y="1200150" x="457200"/>
            <a:ext cy="3725680" cx="8229600"/>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y="0" x="0"/>
          <a:ext cy="0" cx="0"/>
          <a:chOff y="0" x="0"/>
          <a:chExt cy="0" cx="0"/>
        </a:xfrm>
      </p:grpSpPr>
      <p:sp>
        <p:nvSpPr>
          <p:cNvPr id="14" name="Shape 14"/>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y="1200150" x="457200"/>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y="1200150" x="4692273"/>
            <a:ext cy="3725680" cx="3994525"/>
          </a:xfrm>
          <a:prstGeom prst="rect">
            <a:avLst/>
          </a:prstGeom>
        </p:spPr>
        <p:txBody>
          <a:bodyPr bIns="91425" rIns="91425" lIns="91425" t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y="0" x="0"/>
          <a:ext cy="0" cx="0"/>
          <a:chOff y="0" x="0"/>
          <a:chExt cy="0" cx="0"/>
        </a:xfrm>
      </p:grpSpPr>
      <p:sp>
        <p:nvSpPr>
          <p:cNvPr id="18" name="Shape 18"/>
          <p:cNvSpPr txBox="1"/>
          <p:nvPr>
            <p:ph type="title"/>
          </p:nvPr>
        </p:nvSpPr>
        <p:spPr>
          <a:xfrm>
            <a:off y="205978" x="457200"/>
            <a:ext cy="857250" cx="8229600"/>
          </a:xfrm>
          <a:prstGeom prst="rect">
            <a:avLst/>
          </a:prstGeom>
        </p:spPr>
        <p:txBody>
          <a:bodyPr bIns="91425" rIns="91425" lIns="91425" t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y="0" x="0"/>
          <a:ext cy="0" cx="0"/>
          <a:chOff y="0" x="0"/>
          <a:chExt cy="0" cx="0"/>
        </a:xfrm>
      </p:grpSpPr>
      <p:sp>
        <p:nvSpPr>
          <p:cNvPr id="20" name="Shape 20"/>
          <p:cNvSpPr txBox="1"/>
          <p:nvPr>
            <p:ph idx="1" type="body"/>
          </p:nvPr>
        </p:nvSpPr>
        <p:spPr>
          <a:xfrm>
            <a:off y="4406309" x="457200"/>
            <a:ext cy="519520" cx="8229600"/>
          </a:xfrm>
          <a:prstGeom prst="rect">
            <a:avLst/>
          </a:prstGeom>
        </p:spPr>
        <p:txBody>
          <a:bodyPr bIns="91425" rIns="91425" lIns="91425" tIns="91425" anchor="t" anchorCtr="0"/>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3.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857250" cx="8229600"/>
          </a:xfrm>
          <a:prstGeom prst="rect">
            <a:avLst/>
          </a:prstGeom>
          <a:noFill/>
          <a:ln>
            <a:noFill/>
          </a:ln>
        </p:spPr>
        <p:txBody>
          <a:bodyPr bIns="91425" rIns="91425" lIns="91425" tIns="91425" anchor="b" anchorCtr="0"/>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y="1200150" x="457200"/>
            <a:ext cy="3725680" cx="8229600"/>
          </a:xfrm>
          <a:prstGeom prst="rect">
            <a:avLst/>
          </a:prstGeom>
          <a:noFill/>
          <a:ln>
            <a:noFill/>
          </a:ln>
        </p:spPr>
        <p:txBody>
          <a:bodyPr bIns="91425" rIns="91425" lIns="91425" t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hf dt="0" ftr="0" sldNum="0" hdr="0"/>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3"/></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2.xml" Type="http://schemas.openxmlformats.org/officeDocument/2006/relationships/slideLayout" Id="rId1"/><Relationship Target="../media/image06.png" Type="http://schemas.openxmlformats.org/officeDocument/2006/relationships/image" Id="rId3"/></Relationships>
</file>

<file path=ppt/slides/_rels/slide12.xml.rels><?xml version="1.0" encoding="UTF-8" standalone="yes"?><Relationships xmlns="http://schemas.openxmlformats.org/package/2006/relationships"><Relationship Target="../notesSlides/notesSlide12.xml" Type="http://schemas.openxmlformats.org/officeDocument/2006/relationships/notesSlide" Id="rId2"/><Relationship Target="../slideLayouts/slideLayout2.xml" Type="http://schemas.openxmlformats.org/officeDocument/2006/relationships/slideLayout" Id="rId1"/><Relationship Target="https://docs.google.com/document/d/13daZVOhbs4Hjn9wXlseiZp86MMyUXiKmXnMKk-pTTz0/edit?usp=sharing" Type="http://schemas.openxmlformats.org/officeDocument/2006/relationships/hyperlink" TargetMode="External" Id="rId4"/><Relationship Target="https://docs.google.com/document/d/1vArOmjxp0b85wcCtRQRofBpgs4zikTkdJsd3QCPq4uE/edit?usp=sharing" Type="http://schemas.openxmlformats.org/officeDocument/2006/relationships/hyperlink" TargetMode="External" Id="rId3"/></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2.xml" Type="http://schemas.openxmlformats.org/officeDocument/2006/relationships/slideLayout" Id="rId1"/></Relationships>
</file>

<file path=ppt/slides/_rels/slide14.xml.rels><?xml version="1.0" encoding="UTF-8" standalone="yes"?><Relationships xmlns="http://schemas.openxmlformats.org/package/2006/relationships"><Relationship Target="../notesSlides/notesSlide14.xml" Type="http://schemas.openxmlformats.org/officeDocument/2006/relationships/notesSlide" Id="rId2"/><Relationship Target="../slideLayouts/slideLayout2.xml" Type="http://schemas.openxmlformats.org/officeDocument/2006/relationships/slideLayout" Id="rId1"/></Relationships>
</file>

<file path=ppt/slides/_rels/slide15.xml.rels><?xml version="1.0" encoding="UTF-8" standalone="yes"?><Relationships xmlns="http://schemas.openxmlformats.org/package/2006/relationships"><Relationship Target="../notesSlides/notesSlide15.xml" Type="http://schemas.openxmlformats.org/officeDocument/2006/relationships/notesSlide" Id="rId2"/><Relationship Target="../slideLayouts/slideLayout2.xml" Type="http://schemas.openxmlformats.org/officeDocument/2006/relationships/slideLayout" Id="rId1"/><Relationship Target="../media/image07.png" Type="http://schemas.openxmlformats.org/officeDocument/2006/relationships/image" Id="rId3"/></Relationships>
</file>

<file path=ppt/slides/_rels/slide16.xml.rels><?xml version="1.0" encoding="UTF-8" standalone="yes"?><Relationships xmlns="http://schemas.openxmlformats.org/package/2006/relationships"><Relationship Target="../notesSlides/notesSlide16.xml" Type="http://schemas.openxmlformats.org/officeDocument/2006/relationships/notesSlide" Id="rId2"/><Relationship Target="../slideLayouts/slideLayout2.xml" Type="http://schemas.openxmlformats.org/officeDocument/2006/relationships/slideLayout" Id="rId1"/><Relationship Target="../media/image05.png" Type="http://schemas.openxmlformats.org/officeDocument/2006/relationships/image" Id="rId3"/></Relationships>
</file>

<file path=ppt/slides/_rels/slide17.xml.rels><?xml version="1.0" encoding="UTF-8" standalone="yes"?><Relationships xmlns="http://schemas.openxmlformats.org/package/2006/relationships"><Relationship Target="../notesSlides/notesSlide17.xml" Type="http://schemas.openxmlformats.org/officeDocument/2006/relationships/notesSlide" Id="rId2"/><Relationship Target="../slideLayouts/slideLayout2.xml" Type="http://schemas.openxmlformats.org/officeDocument/2006/relationships/slideLayout" Id="rId1"/></Relationships>
</file>

<file path=ppt/slides/_rels/slide18.xml.rels><?xml version="1.0" encoding="UTF-8" standalone="yes"?><Relationships xmlns="http://schemas.openxmlformats.org/package/2006/relationships"><Relationship Target="../notesSlides/notesSlide18.xml" Type="http://schemas.openxmlformats.org/officeDocument/2006/relationships/notesSlide" Id="rId2"/><Relationship Target="../slideLayouts/slideLayout2.xml" Type="http://schemas.openxmlformats.org/officeDocument/2006/relationships/slideLayout" Id="rId1"/></Relationships>
</file>

<file path=ppt/slides/_rels/slide19.xml.rels><?xml version="1.0" encoding="UTF-8" standalone="yes"?><Relationships xmlns="http://schemas.openxmlformats.org/package/2006/relationships"><Relationship Target="../notesSlides/notesSlide19.xml" Type="http://schemas.openxmlformats.org/officeDocument/2006/relationships/notesSlide" Id="rId2"/><Relationship Target="../slideLayouts/slideLayout2.xml" Type="http://schemas.openxmlformats.org/officeDocument/2006/relationships/slideLayout" Id="rId1"/></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20.xml.rels><?xml version="1.0" encoding="UTF-8" standalone="yes"?><Relationships xmlns="http://schemas.openxmlformats.org/package/2006/relationships"><Relationship Target="../notesSlides/notesSlide20.xml" Type="http://schemas.openxmlformats.org/officeDocument/2006/relationships/notesSlide" Id="rId2"/><Relationship Target="../slideLayouts/slideLayout2.xml" Type="http://schemas.openxmlformats.org/officeDocument/2006/relationships/slideLayout" Id="rId1"/></Relationships>
</file>

<file path=ppt/slides/_rels/slide21.xml.rels><?xml version="1.0" encoding="UTF-8" standalone="yes"?><Relationships xmlns="http://schemas.openxmlformats.org/package/2006/relationships"><Relationship Target="../notesSlides/notesSlide21.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0.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 Target="../media/image01.png" Type="http://schemas.openxmlformats.org/officeDocument/2006/relationships/image" Id="rId3"/></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8.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 Target="../media/image09.png" Type="http://schemas.openxmlformats.org/officeDocument/2006/relationships/image" Id="rId3"/></Relationships>
</file>

<file path=ppt/slides/_rels/slide9.xml.rels><?xml version="1.0" encoding="UTF-8" standalone="yes"?><Relationships xmlns="http://schemas.openxmlformats.org/package/2006/relationships"><Relationship Target="../notesSlides/notesSlide9.xml" Type="http://schemas.openxmlformats.org/officeDocument/2006/relationships/notesSlide" Id="rId2"/><Relationship Target="../slideLayouts/slideLayout2.xml" Type="http://schemas.openxmlformats.org/officeDocument/2006/relationships/slideLayout" Id="rId1"/><Relationship Target="../media/image04.png" Type="http://schemas.openxmlformats.org/officeDocument/2006/relationships/image" Id="rId3"/></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y="0" x="0"/>
          <a:ext cy="0" cx="0"/>
          <a:chOff y="0" x="0"/>
          <a:chExt cy="0" cx="0"/>
        </a:xfrm>
      </p:grpSpPr>
      <p:sp>
        <p:nvSpPr>
          <p:cNvPr id="23" name="Shape 23"/>
          <p:cNvSpPr txBox="1"/>
          <p:nvPr>
            <p:ph type="ctrTitle"/>
          </p:nvPr>
        </p:nvSpPr>
        <p:spPr>
          <a:xfrm>
            <a:off y="69951" x="720025"/>
            <a:ext cy="2057400" cx="7772400"/>
          </a:xfrm>
          <a:prstGeom prst="rect">
            <a:avLst/>
          </a:prstGeom>
        </p:spPr>
        <p:txBody>
          <a:bodyPr bIns="91425" rIns="91425" lIns="91425" tIns="91425" anchor="b" anchorCtr="0">
            <a:noAutofit/>
          </a:bodyPr>
          <a:lstStyle/>
          <a:p>
            <a:pPr rtl="0" lvl="0">
              <a:spcBef>
                <a:spcPts val="0"/>
              </a:spcBef>
              <a:buNone/>
            </a:pPr>
            <a:r>
              <a:rPr sz="3600" lang="en"/>
              <a:t>SOFTWARE TESTING</a:t>
            </a:r>
          </a:p>
          <a:p>
            <a:pPr>
              <a:spcBef>
                <a:spcPts val="0"/>
              </a:spcBef>
              <a:buNone/>
            </a:pPr>
            <a:r>
              <a:rPr sz="3600" lang="en"/>
              <a:t>Harrod’s Inventory Management	</a:t>
            </a:r>
          </a:p>
        </p:txBody>
      </p:sp>
      <p:sp>
        <p:nvSpPr>
          <p:cNvPr id="24" name="Shape 24"/>
          <p:cNvSpPr txBox="1"/>
          <p:nvPr>
            <p:ph idx="1" type="subTitle"/>
          </p:nvPr>
        </p:nvSpPr>
        <p:spPr>
          <a:xfrm>
            <a:off y="2041728" x="720025"/>
            <a:ext cy="784799" cx="7772400"/>
          </a:xfrm>
          <a:prstGeom prst="rect">
            <a:avLst/>
          </a:prstGeom>
        </p:spPr>
        <p:txBody>
          <a:bodyPr bIns="91425" rIns="91425" lIns="91425" tIns="91425" anchor="t" anchorCtr="0">
            <a:noAutofit/>
          </a:bodyPr>
          <a:lstStyle/>
          <a:p>
            <a:pPr rtl="0" lvl="0">
              <a:spcBef>
                <a:spcPts val="0"/>
              </a:spcBef>
              <a:buNone/>
            </a:pPr>
            <a:r>
              <a:rPr lang="en"/>
              <a:t>Sub Topic : Web Service Testing with emphasis on Security</a:t>
            </a:r>
          </a:p>
          <a:p>
            <a:pPr rtl="0" lvl="0">
              <a:spcBef>
                <a:spcPts val="0"/>
              </a:spcBef>
              <a:buNone/>
            </a:pPr>
            <a:r>
              <a:t/>
            </a:r>
            <a:endParaRPr/>
          </a:p>
          <a:p>
            <a:pPr rtl="0" lvl="0">
              <a:spcBef>
                <a:spcPts val="0"/>
              </a:spcBef>
              <a:buNone/>
            </a:pPr>
            <a:r>
              <a:rPr lang="en">
                <a:solidFill>
                  <a:srgbClr val="980000"/>
                </a:solidFill>
              </a:rPr>
              <a:t>Karan Desai &amp; Mandanna Thekkada</a:t>
            </a:r>
          </a:p>
          <a:p>
            <a:pPr rtl="0" lvl="0">
              <a:spcBef>
                <a:spcPts val="0"/>
              </a:spcBef>
              <a:buNone/>
            </a:pPr>
            <a:r>
              <a:rPr sz="1800" lang="en">
                <a:solidFill>
                  <a:srgbClr val="980000"/>
                </a:solidFill>
              </a:rPr>
              <a:t>Department of Computer Science, </a:t>
            </a:r>
          </a:p>
          <a:p>
            <a:pPr>
              <a:spcBef>
                <a:spcPts val="0"/>
              </a:spcBef>
              <a:buNone/>
            </a:pPr>
            <a:r>
              <a:rPr sz="1800" lang="en">
                <a:solidFill>
                  <a:srgbClr val="980000"/>
                </a:solidFill>
              </a:rPr>
              <a:t>Rutgers University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y="0" x="0"/>
          <a:ext cy="0" cx="0"/>
          <a:chOff y="0" x="0"/>
          <a:chExt cy="0" cx="0"/>
        </a:xfrm>
      </p:grpSpPr>
      <p:sp>
        <p:nvSpPr>
          <p:cNvPr id="78" name="Shape 7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Unit Testing for client</a:t>
            </a:r>
          </a:p>
        </p:txBody>
      </p:sp>
      <p:pic>
        <p:nvPicPr>
          <p:cNvPr id="79" name="Shape 79"/>
          <p:cNvPicPr preferRelativeResize="0"/>
          <p:nvPr/>
        </p:nvPicPr>
        <p:blipFill>
          <a:blip r:embed="rId3">
            <a:alphaModFix/>
          </a:blip>
          <a:stretch>
            <a:fillRect/>
          </a:stretch>
        </p:blipFill>
        <p:spPr>
          <a:xfrm>
            <a:off y="1876325" x="974049"/>
            <a:ext cy="2974124" cx="6993549"/>
          </a:xfrm>
          <a:prstGeom prst="rect">
            <a:avLst/>
          </a:prstGeom>
          <a:noFill/>
          <a:ln>
            <a:noFill/>
          </a:ln>
        </p:spPr>
      </p:pic>
      <p:sp>
        <p:nvSpPr>
          <p:cNvPr id="80" name="Shape 80"/>
          <p:cNvSpPr txBox="1"/>
          <p:nvPr/>
        </p:nvSpPr>
        <p:spPr>
          <a:xfrm>
            <a:off y="1201675" x="628150"/>
            <a:ext cy="618900" cx="8058599"/>
          </a:xfrm>
          <a:prstGeom prst="rect">
            <a:avLst/>
          </a:prstGeom>
          <a:noFill/>
          <a:ln>
            <a:noFill/>
          </a:ln>
        </p:spPr>
        <p:txBody>
          <a:bodyPr bIns="91425" rIns="91425" lIns="91425" tIns="91425" anchor="t" anchorCtr="0">
            <a:noAutofit/>
          </a:bodyPr>
          <a:lstStyle/>
          <a:p>
            <a:pPr>
              <a:spcBef>
                <a:spcPts val="0"/>
              </a:spcBef>
              <a:buNone/>
            </a:pPr>
            <a:r>
              <a:rPr lang="en"/>
              <a:t>UNIT TESTING FOR DATA PROCESSING OF STRING VALUES RECEIVED FROM THE WEB SERVICE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y="0" x="0"/>
          <a:ext cy="0" cx="0"/>
          <a:chOff y="0" x="0"/>
          <a:chExt cy="0" cx="0"/>
        </a:xfrm>
      </p:grpSpPr>
      <p:sp>
        <p:nvSpPr>
          <p:cNvPr id="85" name="Shape 8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Mutation Testing</a:t>
            </a:r>
          </a:p>
        </p:txBody>
      </p:sp>
      <p:pic>
        <p:nvPicPr>
          <p:cNvPr id="86" name="Shape 86"/>
          <p:cNvPicPr preferRelativeResize="0"/>
          <p:nvPr/>
        </p:nvPicPr>
        <p:blipFill>
          <a:blip r:embed="rId3">
            <a:alphaModFix/>
          </a:blip>
          <a:stretch>
            <a:fillRect/>
          </a:stretch>
        </p:blipFill>
        <p:spPr>
          <a:xfrm>
            <a:off y="1034200" x="562475"/>
            <a:ext cy="3846824" cx="82295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y="0" x="0"/>
          <a:ext cy="0" cx="0"/>
          <a:chOff y="0" x="0"/>
          <a:chExt cy="0" cx="0"/>
        </a:xfrm>
      </p:grpSpPr>
      <p:sp>
        <p:nvSpPr>
          <p:cNvPr id="91" name="Shape 91"/>
          <p:cNvSpPr txBox="1"/>
          <p:nvPr>
            <p:ph type="title"/>
          </p:nvPr>
        </p:nvSpPr>
        <p:spPr>
          <a:xfrm>
            <a:off y="229278" x="457200"/>
            <a:ext cy="857400" cx="8229600"/>
          </a:xfrm>
          <a:prstGeom prst="rect">
            <a:avLst/>
          </a:prstGeom>
        </p:spPr>
        <p:txBody>
          <a:bodyPr bIns="91425" rIns="91425" lIns="91425" tIns="91425" anchor="b" anchorCtr="0">
            <a:noAutofit/>
          </a:bodyPr>
          <a:lstStyle/>
          <a:p>
            <a:pPr rtl="0" lvl="0">
              <a:spcBef>
                <a:spcPts val="0"/>
              </a:spcBef>
              <a:buNone/>
            </a:pPr>
            <a:r>
              <a:rPr lang="en"/>
              <a:t>Control Flow Testing</a:t>
            </a:r>
          </a:p>
        </p:txBody>
      </p:sp>
      <p:sp>
        <p:nvSpPr>
          <p:cNvPr id="92" name="Shape 92"/>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u="sng" sz="1400" lang="en">
                <a:solidFill>
                  <a:schemeClr val="hlink"/>
                </a:solidFill>
                <a:hlinkClick r:id="rId3"/>
              </a:rPr>
              <a:t>https://docs.google.com/document/d/1vArOmjxp0b85wcCtRQRofBpgs4zikTkdJsd3QCPq4uE/edit?usp=sharing</a:t>
            </a:r>
          </a:p>
          <a:p>
            <a:pPr rtl="0" lvl="0">
              <a:spcBef>
                <a:spcPts val="0"/>
              </a:spcBef>
              <a:buNone/>
            </a:pPr>
            <a:r>
              <a:t/>
            </a:r>
            <a:endParaRPr sz="1400"/>
          </a:p>
          <a:p>
            <a:pPr rtl="0" lvl="0">
              <a:spcBef>
                <a:spcPts val="0"/>
              </a:spcBef>
              <a:buNone/>
            </a:pPr>
            <a:r>
              <a:rPr u="sng" sz="1400" lang="en">
                <a:solidFill>
                  <a:schemeClr val="hlink"/>
                </a:solidFill>
                <a:hlinkClick r:id="rId4"/>
              </a:rPr>
              <a:t>https://docs.google.com/document/d/13daZVOhbs4Hjn9wXlseiZp86MMyUXiKmXnMKk-pTTz0/edit?usp=sharing</a:t>
            </a:r>
          </a:p>
          <a:p>
            <a:pPr rtl="0" lvl="0">
              <a:spcBef>
                <a:spcPts val="0"/>
              </a:spcBef>
              <a:buNone/>
            </a:pPr>
            <a:r>
              <a:t/>
            </a:r>
            <a:endParaRPr sz="1400"/>
          </a:p>
          <a:p>
            <a:pPr>
              <a:spcBef>
                <a:spcPts val="0"/>
              </a:spcBef>
              <a:buNone/>
            </a:pPr>
            <a:r>
              <a:rPr sz="1400" lang="en"/>
              <a:t>(Will open in google drive separately for DEMO)</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y="0" x="0"/>
          <a:ext cy="0" cx="0"/>
          <a:chOff y="0" x="0"/>
          <a:chExt cy="0" cx="0"/>
        </a:xfrm>
      </p:grpSpPr>
      <p:sp>
        <p:nvSpPr>
          <p:cNvPr id="97" name="Shape 97"/>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GUI Testing of Web Elements</a:t>
            </a:r>
          </a:p>
        </p:txBody>
      </p:sp>
      <p:sp>
        <p:nvSpPr>
          <p:cNvPr id="98" name="Shape 98"/>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lnSpc>
                <a:spcPct val="115000"/>
              </a:lnSpc>
              <a:spcBef>
                <a:spcPts val="0"/>
              </a:spcBef>
              <a:buNone/>
            </a:pPr>
            <a:r>
              <a:rPr b="1" sz="1200" lang="en">
                <a:solidFill>
                  <a:srgbClr val="000000"/>
                </a:solidFill>
              </a:rPr>
              <a:t>EXAMPLES</a:t>
            </a:r>
          </a:p>
          <a:p>
            <a:pPr rtl="0" lvl="0">
              <a:lnSpc>
                <a:spcPct val="115000"/>
              </a:lnSpc>
              <a:spcBef>
                <a:spcPts val="0"/>
              </a:spcBef>
              <a:buNone/>
            </a:pPr>
            <a:r>
              <a:t/>
            </a:r>
            <a:endParaRPr b="1" sz="1200">
              <a:solidFill>
                <a:srgbClr val="000000"/>
              </a:solidFill>
            </a:endParaRPr>
          </a:p>
          <a:p>
            <a:pPr rtl="0" lvl="0">
              <a:lnSpc>
                <a:spcPct val="115000"/>
              </a:lnSpc>
              <a:spcBef>
                <a:spcPts val="0"/>
              </a:spcBef>
              <a:buClr>
                <a:srgbClr val="000000"/>
              </a:buClr>
              <a:buSzPct val="91666"/>
              <a:buFont typeface="Arial"/>
              <a:buNone/>
            </a:pPr>
            <a:r>
              <a:rPr b="1" sz="1200" lang="en">
                <a:solidFill>
                  <a:srgbClr val="000000"/>
                </a:solidFill>
              </a:rPr>
              <a:t>Submit/Button</a:t>
            </a:r>
          </a:p>
          <a:p>
            <a:pPr rtl="0" lvl="0" indent="-304800" marL="457200">
              <a:lnSpc>
                <a:spcPct val="115000"/>
              </a:lnSpc>
              <a:spcBef>
                <a:spcPts val="0"/>
              </a:spcBef>
              <a:buClr>
                <a:schemeClr val="dk1"/>
              </a:buClr>
              <a:buSzPct val="100000"/>
              <a:buFont typeface="Arial"/>
              <a:buChar char="●"/>
            </a:pPr>
            <a:r>
              <a:rPr sz="1200" lang="en">
                <a:solidFill>
                  <a:srgbClr val="000000"/>
                </a:solidFill>
              </a:rPr>
              <a:t>The button should be clickable</a:t>
            </a:r>
          </a:p>
          <a:p>
            <a:pPr rtl="0" lvl="0" indent="-304800" marL="457200">
              <a:lnSpc>
                <a:spcPct val="115000"/>
              </a:lnSpc>
              <a:spcBef>
                <a:spcPts val="0"/>
              </a:spcBef>
              <a:buClr>
                <a:schemeClr val="dk1"/>
              </a:buClr>
              <a:buSzPct val="100000"/>
              <a:buFont typeface="Arial"/>
              <a:buChar char="●"/>
            </a:pPr>
            <a:r>
              <a:rPr sz="1200" lang="en">
                <a:solidFill>
                  <a:srgbClr val="000000"/>
                </a:solidFill>
              </a:rPr>
              <a:t>Being able to trigger action</a:t>
            </a:r>
          </a:p>
          <a:p>
            <a:pPr rtl="0" lvl="0" indent="-304800" marL="457200">
              <a:lnSpc>
                <a:spcPct val="115000"/>
              </a:lnSpc>
              <a:spcBef>
                <a:spcPts val="0"/>
              </a:spcBef>
              <a:buClr>
                <a:schemeClr val="dk1"/>
              </a:buClr>
              <a:buSzPct val="100000"/>
              <a:buFont typeface="Arial"/>
              <a:buChar char="●"/>
            </a:pPr>
            <a:r>
              <a:rPr sz="1200" lang="en">
                <a:solidFill>
                  <a:srgbClr val="000000"/>
                </a:solidFill>
              </a:rPr>
              <a:t>Click each button once with the mouse - This should activate</a:t>
            </a:r>
          </a:p>
          <a:p>
            <a:pPr rtl="0" lvl="0" indent="-304800" marL="457200">
              <a:lnSpc>
                <a:spcPct val="115000"/>
              </a:lnSpc>
              <a:spcBef>
                <a:spcPts val="0"/>
              </a:spcBef>
              <a:buClr>
                <a:schemeClr val="dk1"/>
              </a:buClr>
              <a:buSzPct val="100000"/>
              <a:buFont typeface="Arial"/>
              <a:buChar char="●"/>
            </a:pPr>
            <a:r>
              <a:rPr sz="1200" lang="en">
                <a:solidFill>
                  <a:srgbClr val="000000"/>
                </a:solidFill>
              </a:rPr>
              <a:t>Tab to each button - Press RETURN - This should activate</a:t>
            </a:r>
          </a:p>
          <a:p>
            <a:pPr rtl="0" lvl="0" indent="-304800" marL="457200">
              <a:lnSpc>
                <a:spcPct val="115000"/>
              </a:lnSpc>
              <a:spcBef>
                <a:spcPts val="0"/>
              </a:spcBef>
              <a:buClr>
                <a:schemeClr val="dk1"/>
              </a:buClr>
              <a:buSzPct val="100000"/>
              <a:buFont typeface="Arial"/>
              <a:buChar char="●"/>
            </a:pPr>
            <a:r>
              <a:rPr sz="1200" lang="en">
                <a:solidFill>
                  <a:srgbClr val="000000"/>
                </a:solidFill>
              </a:rPr>
              <a:t>Tab to each button - Press SPACE - This should activate</a:t>
            </a:r>
          </a:p>
          <a:p>
            <a:pPr rtl="0" lvl="0">
              <a:lnSpc>
                <a:spcPct val="115000"/>
              </a:lnSpc>
              <a:spcBef>
                <a:spcPts val="0"/>
              </a:spcBef>
              <a:buNone/>
            </a:pPr>
            <a:br>
              <a:rPr b="1" sz="1200" lang="en">
                <a:solidFill>
                  <a:srgbClr val="000000"/>
                </a:solidFill>
              </a:rPr>
            </a:br>
            <a:r>
              <a:rPr b="1" sz="1200" lang="en">
                <a:solidFill>
                  <a:srgbClr val="000000"/>
                </a:solidFill>
              </a:rPr>
              <a:t>Drop Down Menu</a:t>
            </a:r>
          </a:p>
          <a:p>
            <a:pPr rtl="0" lvl="0" indent="-304800" marL="457200">
              <a:lnSpc>
                <a:spcPct val="115000"/>
              </a:lnSpc>
              <a:spcBef>
                <a:spcPts val="0"/>
              </a:spcBef>
              <a:buClr>
                <a:schemeClr val="dk1"/>
              </a:buClr>
              <a:buSzPct val="100000"/>
              <a:buFont typeface="Arial"/>
              <a:buChar char="●"/>
            </a:pPr>
            <a:r>
              <a:rPr sz="1200" lang="en">
                <a:solidFill>
                  <a:srgbClr val="000000"/>
                </a:solidFill>
              </a:rPr>
              <a:t>Pressing the Arrow should give list of options</a:t>
            </a:r>
          </a:p>
          <a:p>
            <a:pPr rtl="0" lvl="0" indent="-304800" marL="457200">
              <a:lnSpc>
                <a:spcPct val="115000"/>
              </a:lnSpc>
              <a:spcBef>
                <a:spcPts val="0"/>
              </a:spcBef>
              <a:buClr>
                <a:schemeClr val="dk1"/>
              </a:buClr>
              <a:buSzPct val="100000"/>
              <a:buFont typeface="Arial"/>
              <a:buChar char="●"/>
            </a:pPr>
            <a:r>
              <a:rPr sz="1200" lang="en">
                <a:solidFill>
                  <a:srgbClr val="000000"/>
                </a:solidFill>
              </a:rPr>
              <a:t>This List may be scrollable</a:t>
            </a:r>
          </a:p>
          <a:p>
            <a:pPr rtl="0" lvl="0" indent="-304800" marL="457200">
              <a:lnSpc>
                <a:spcPct val="115000"/>
              </a:lnSpc>
              <a:spcBef>
                <a:spcPts val="0"/>
              </a:spcBef>
              <a:buClr>
                <a:schemeClr val="dk1"/>
              </a:buClr>
              <a:buSzPct val="100000"/>
              <a:buFont typeface="Arial"/>
              <a:buChar char="●"/>
            </a:pPr>
            <a:r>
              <a:rPr sz="1200" lang="en">
                <a:solidFill>
                  <a:srgbClr val="000000"/>
                </a:solidFill>
              </a:rPr>
              <a:t>You should NOT be able to type text in the box</a:t>
            </a:r>
          </a:p>
          <a:p>
            <a:pPr rtl="0" lvl="0" indent="-304800" marL="457200">
              <a:lnSpc>
                <a:spcPct val="115000"/>
              </a:lnSpc>
              <a:spcBef>
                <a:spcPts val="0"/>
              </a:spcBef>
              <a:buClr>
                <a:schemeClr val="dk1"/>
              </a:buClr>
              <a:buSzPct val="100000"/>
              <a:buFont typeface="Arial"/>
              <a:buChar char="●"/>
            </a:pPr>
            <a:r>
              <a:rPr sz="1200" lang="en">
                <a:solidFill>
                  <a:srgbClr val="000000"/>
                </a:solidFill>
              </a:rPr>
              <a:t>Pressing a letter should bring you to the item </a:t>
            </a:r>
          </a:p>
          <a:p>
            <a:pPr rtl="0" lvl="0">
              <a:lnSpc>
                <a:spcPct val="115000"/>
              </a:lnSpc>
              <a:spcBef>
                <a:spcPts val="0"/>
              </a:spcBef>
              <a:buNone/>
            </a:pPr>
            <a:r>
              <a:t/>
            </a:r>
            <a:endParaRPr sz="1200">
              <a:solidFill>
                <a:srgbClr val="000000"/>
              </a:solidFill>
            </a:endParaRPr>
          </a:p>
          <a:p>
            <a:pPr>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y="0" x="0"/>
          <a:ext cy="0" cx="0"/>
          <a:chOff y="0" x="0"/>
          <a:chExt cy="0" cx="0"/>
        </a:xfrm>
      </p:grpSpPr>
      <p:sp>
        <p:nvSpPr>
          <p:cNvPr id="103" name="Shape 103"/>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Web Service</a:t>
            </a:r>
          </a:p>
        </p:txBody>
      </p:sp>
      <p:sp>
        <p:nvSpPr>
          <p:cNvPr id="104" name="Shape 104"/>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b="1" sz="1400" lang="en"/>
              <a:t>Method</a:t>
            </a:r>
            <a:r>
              <a:rPr sz="1400" lang="en"/>
              <a:t> </a:t>
            </a:r>
            <a:r>
              <a:rPr b="1" sz="1400" lang="en"/>
              <a:t>:</a:t>
            </a:r>
            <a:r>
              <a:rPr sz="1400" lang="en"/>
              <a:t> Get Prod (Category, Key, Timestamp) </a:t>
            </a:r>
          </a:p>
          <a:p>
            <a:pPr rtl="0" lvl="0">
              <a:spcBef>
                <a:spcPts val="0"/>
              </a:spcBef>
              <a:buNone/>
            </a:pPr>
            <a:r>
              <a:rPr b="1" sz="1400" lang="en"/>
              <a:t>Description :</a:t>
            </a:r>
            <a:r>
              <a:rPr sz="1400" lang="en"/>
              <a:t> Retrieve information from the database about a specific category </a:t>
            </a:r>
          </a:p>
          <a:p>
            <a:pPr rtl="0" lvl="0">
              <a:spcBef>
                <a:spcPts val="0"/>
              </a:spcBef>
              <a:buNone/>
            </a:pPr>
            <a:r>
              <a:rPr b="1" sz="1400" lang="en"/>
              <a:t>Synopsis:</a:t>
            </a:r>
            <a:r>
              <a:rPr sz="1400" lang="en"/>
              <a:t> POST {URI} </a:t>
            </a:r>
          </a:p>
          <a:p>
            <a:pPr rtl="0" lvl="0">
              <a:spcBef>
                <a:spcPts val="0"/>
              </a:spcBef>
              <a:buNone/>
            </a:pPr>
            <a:r>
              <a:rPr b="1" sz="1400" lang="en"/>
              <a:t>Request Headers:</a:t>
            </a:r>
            <a:r>
              <a:rPr sz="1400" lang="en"/>
              <a:t> SOAP </a:t>
            </a:r>
          </a:p>
          <a:p>
            <a:pPr rtl="0" lvl="0">
              <a:spcBef>
                <a:spcPts val="0"/>
              </a:spcBef>
              <a:buNone/>
            </a:pPr>
            <a:r>
              <a:rPr b="1" sz="1400" lang="en"/>
              <a:t>Request Message Body: </a:t>
            </a:r>
            <a:r>
              <a:rPr sz="1400" lang="en"/>
              <a:t>SOAP requests/ XML method data / Category / Key/ Time-Stamp </a:t>
            </a:r>
          </a:p>
          <a:p>
            <a:pPr rtl="0" lvl="0">
              <a:spcBef>
                <a:spcPts val="0"/>
              </a:spcBef>
              <a:buNone/>
            </a:pPr>
            <a:r>
              <a:rPr b="1" sz="1400" lang="en"/>
              <a:t>Response Headers: </a:t>
            </a:r>
            <a:r>
              <a:rPr sz="1400" lang="en"/>
              <a:t>Content-Length, Content-Type. </a:t>
            </a:r>
          </a:p>
          <a:p>
            <a:pPr rtl="0" lvl="0">
              <a:spcBef>
                <a:spcPts val="0"/>
              </a:spcBef>
              <a:buNone/>
            </a:pPr>
            <a:r>
              <a:rPr b="1" sz="1400" lang="en"/>
              <a:t>Response Message Body:</a:t>
            </a:r>
            <a:r>
              <a:rPr sz="1400" lang="en"/>
              <a:t> Database query result </a:t>
            </a:r>
          </a:p>
          <a:p>
            <a:pPr rtl="0" lvl="0">
              <a:spcBef>
                <a:spcPts val="0"/>
              </a:spcBef>
              <a:buClr>
                <a:schemeClr val="dk1"/>
              </a:buClr>
              <a:buSzPct val="78571"/>
              <a:buFont typeface="Arial"/>
              <a:buNone/>
            </a:pPr>
            <a:r>
              <a:rPr b="1" sz="1400" lang="en"/>
              <a:t>Response Status:</a:t>
            </a:r>
            <a:r>
              <a:rPr sz="1400" lang="en"/>
              <a:t> 200</a:t>
            </a:r>
          </a:p>
          <a:p>
            <a:pPr>
              <a:spcBef>
                <a:spcPts val="0"/>
              </a:spcBef>
              <a:buNone/>
            </a:pPr>
            <a:r>
              <a:t/>
            </a:r>
            <a:endParaRPr sz="1400"/>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y="0" x="0"/>
          <a:ext cy="0" cx="0"/>
          <a:chOff y="0" x="0"/>
          <a:chExt cy="0" cx="0"/>
        </a:xfrm>
      </p:grpSpPr>
      <p:sp>
        <p:nvSpPr>
          <p:cNvPr id="109" name="Shape 109"/>
          <p:cNvSpPr txBox="1"/>
          <p:nvPr>
            <p:ph type="title"/>
          </p:nvPr>
        </p:nvSpPr>
        <p:spPr>
          <a:xfrm>
            <a:off y="-39821" x="293325"/>
            <a:ext cy="857400" cx="8229600"/>
          </a:xfrm>
          <a:prstGeom prst="rect">
            <a:avLst/>
          </a:prstGeom>
        </p:spPr>
        <p:txBody>
          <a:bodyPr bIns="91425" rIns="91425" lIns="91425" tIns="91425" anchor="b" anchorCtr="0">
            <a:noAutofit/>
          </a:bodyPr>
          <a:lstStyle/>
          <a:p>
            <a:pPr>
              <a:spcBef>
                <a:spcPts val="0"/>
              </a:spcBef>
              <a:buNone/>
            </a:pPr>
            <a:r>
              <a:rPr sz="3000" lang="en"/>
              <a:t>WSDL ( Web Service Definition Language )</a:t>
            </a:r>
          </a:p>
        </p:txBody>
      </p:sp>
      <p:pic>
        <p:nvPicPr>
          <p:cNvPr id="110" name="Shape 110"/>
          <p:cNvPicPr preferRelativeResize="0"/>
          <p:nvPr/>
        </p:nvPicPr>
        <p:blipFill>
          <a:blip r:embed="rId3">
            <a:alphaModFix/>
          </a:blip>
          <a:stretch>
            <a:fillRect/>
          </a:stretch>
        </p:blipFill>
        <p:spPr>
          <a:xfrm>
            <a:off y="926300" x="1411500"/>
            <a:ext cy="4217199" cx="6411224"/>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y="0" x="0"/>
          <a:ext cy="0" cx="0"/>
          <a:chOff y="0" x="0"/>
          <a:chExt cy="0" cx="0"/>
        </a:xfrm>
      </p:grpSpPr>
      <p:sp>
        <p:nvSpPr>
          <p:cNvPr id="115" name="Shape 11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SOAP	</a:t>
            </a:r>
          </a:p>
        </p:txBody>
      </p:sp>
      <p:sp>
        <p:nvSpPr>
          <p:cNvPr id="116" name="Shape 11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Char char="●"/>
            </a:pPr>
            <a:r>
              <a:rPr b="1" sz="1800" lang="en"/>
              <a:t>Simple Object Access Protocol</a:t>
            </a:r>
          </a:p>
          <a:p>
            <a:pPr rtl="0" lvl="0" indent="-342900" marL="457200">
              <a:spcBef>
                <a:spcPts val="0"/>
              </a:spcBef>
              <a:buClr>
                <a:schemeClr val="dk1"/>
              </a:buClr>
              <a:buSzPct val="100000"/>
              <a:buFont typeface="Arial"/>
              <a:buChar char="●"/>
            </a:pPr>
            <a:r>
              <a:rPr sz="1800" lang="en"/>
              <a:t>protocol specification for exchanging structured information in the implementation of Web Services</a:t>
            </a:r>
          </a:p>
          <a:p>
            <a:pPr rtl="0" lvl="0" indent="-342900" marL="457200">
              <a:spcBef>
                <a:spcPts val="0"/>
              </a:spcBef>
              <a:buClr>
                <a:schemeClr val="dk1"/>
              </a:buClr>
              <a:buSzPct val="100000"/>
              <a:buFont typeface="Arial"/>
              <a:buChar char="●"/>
            </a:pPr>
            <a:r>
              <a:rPr sz="1800" lang="en"/>
              <a:t>It relies on XML Information Set for its message format, and usually relies on other Application Layer protocols, most notably Hypertext Transfer Protocol (HTTP) or Simple Mail Transfer Protocol (SMTP) for message negotiation and transmission</a:t>
            </a:r>
          </a:p>
          <a:p>
            <a:pPr rtl="0" lvl="0" indent="-342900" marL="457200">
              <a:spcBef>
                <a:spcPts val="0"/>
              </a:spcBef>
              <a:buClr>
                <a:schemeClr val="dk1"/>
              </a:buClr>
              <a:buSzPct val="100000"/>
              <a:buFont typeface="Arial"/>
              <a:buChar char="●"/>
            </a:pPr>
            <a:r>
              <a:rPr sz="1800" lang="en"/>
              <a:t>Our implementation uses NuSOAP Library made</a:t>
            </a:r>
          </a:p>
          <a:p>
            <a:pPr rtl="0" lvl="0" indent="0" marL="457200">
              <a:spcBef>
                <a:spcPts val="0"/>
              </a:spcBef>
              <a:buNone/>
            </a:pPr>
            <a:r>
              <a:rPr sz="1800" lang="en"/>
              <a:t>for Php</a:t>
            </a:r>
          </a:p>
          <a:p>
            <a:pPr rtl="0" lvl="0" indent="0" marL="457200">
              <a:spcBef>
                <a:spcPts val="0"/>
              </a:spcBef>
              <a:buNone/>
            </a:pPr>
            <a:r>
              <a:t/>
            </a:r>
            <a:endParaRPr sz="1800"/>
          </a:p>
        </p:txBody>
      </p:sp>
      <p:pic>
        <p:nvPicPr>
          <p:cNvPr id="117" name="Shape 117"/>
          <p:cNvPicPr preferRelativeResize="0"/>
          <p:nvPr/>
        </p:nvPicPr>
        <p:blipFill>
          <a:blip r:embed="rId3">
            <a:alphaModFix/>
          </a:blip>
          <a:stretch>
            <a:fillRect/>
          </a:stretch>
        </p:blipFill>
        <p:spPr>
          <a:xfrm>
            <a:off y="3331925" x="6583325"/>
            <a:ext cy="1342274" cx="125659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y="0" x="0"/>
          <a:ext cy="0" cx="0"/>
          <a:chOff y="0" x="0"/>
          <a:chExt cy="0" cx="0"/>
        </a:xfrm>
      </p:grpSpPr>
      <p:sp>
        <p:nvSpPr>
          <p:cNvPr id="122" name="Shape 12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Sample Request</a:t>
            </a:r>
          </a:p>
        </p:txBody>
      </p:sp>
      <p:sp>
        <p:nvSpPr>
          <p:cNvPr id="123" name="Shape 123"/>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a:spcBef>
                <a:spcPts val="0"/>
              </a:spcBef>
              <a:buNone/>
            </a:pPr>
            <a:r>
              <a:rPr b="1" sz="1100" lang="en">
                <a:solidFill>
                  <a:srgbClr val="666666"/>
                </a:solidFill>
              </a:rPr>
              <a:t>POST /st/productlist.php HTTP/1.0</a:t>
            </a:r>
            <a:br>
              <a:rPr b="1" sz="1100" lang="en">
                <a:solidFill>
                  <a:srgbClr val="666666"/>
                </a:solidFill>
              </a:rPr>
            </a:br>
            <a:r>
              <a:rPr b="1" sz="1100" lang="en">
                <a:solidFill>
                  <a:srgbClr val="666666"/>
                </a:solidFill>
              </a:rPr>
              <a:t>Host: localhost</a:t>
            </a:r>
            <a:br>
              <a:rPr b="1" sz="1100" lang="en">
                <a:solidFill>
                  <a:srgbClr val="666666"/>
                </a:solidFill>
              </a:rPr>
            </a:br>
            <a:r>
              <a:rPr b="1" sz="1100" lang="en">
                <a:solidFill>
                  <a:srgbClr val="666666"/>
                </a:solidFill>
              </a:rPr>
              <a:t>User-Agent: NuSOAP/0.9.5 (1.123)</a:t>
            </a:r>
            <a:br>
              <a:rPr b="1" sz="1100" lang="en">
                <a:solidFill>
                  <a:srgbClr val="666666"/>
                </a:solidFill>
              </a:rPr>
            </a:br>
            <a:r>
              <a:rPr b="1" sz="1100" lang="en">
                <a:solidFill>
                  <a:srgbClr val="666666"/>
                </a:solidFill>
              </a:rPr>
              <a:t>Content-Type: text/xml; charset=ISO-8859-1</a:t>
            </a:r>
            <a:br>
              <a:rPr b="1" sz="1100" lang="en">
                <a:solidFill>
                  <a:srgbClr val="666666"/>
                </a:solidFill>
              </a:rPr>
            </a:br>
            <a:r>
              <a:rPr b="1" sz="1100" lang="en">
                <a:solidFill>
                  <a:srgbClr val="666666"/>
                </a:solidFill>
              </a:rPr>
              <a:t>SOAPAction: "urn:productlist#getProd"</a:t>
            </a:r>
            <a:br>
              <a:rPr b="1" sz="1100" lang="en">
                <a:solidFill>
                  <a:srgbClr val="666666"/>
                </a:solidFill>
              </a:rPr>
            </a:br>
            <a:r>
              <a:rPr b="1" sz="1100" lang="en">
                <a:solidFill>
                  <a:srgbClr val="666666"/>
                </a:solidFill>
              </a:rPr>
              <a:t>Content-Length: 656</a:t>
            </a:r>
            <a:br>
              <a:rPr b="1" sz="1100" lang="en">
                <a:solidFill>
                  <a:srgbClr val="666666"/>
                </a:solidFill>
              </a:rPr>
            </a:br>
            <a:br>
              <a:rPr b="1" sz="1100" lang="en">
                <a:solidFill>
                  <a:srgbClr val="666666"/>
                </a:solidFill>
              </a:rPr>
            </a:br>
            <a:r>
              <a:rPr b="1" sz="1100" lang="en">
                <a:solidFill>
                  <a:srgbClr val="666666"/>
                </a:solidFill>
              </a:rPr>
              <a:t>&lt;?xml version="1.0" encoding="ISO-8859-1"?&gt;&lt;SOAP-ENV:Envelope SOAP-ENV:encodingStyle="http://schemas.xmlsoap.org/soap/encoding/" xmlns:SOAP-ENV="http://schemas.xmlsoap.org/soap/envelope/" xmlns:xsd="http://www.w3.org/2001/XMLSchema" xmlns:xsi="http://www.w3.org/2001/XMLSchema-instance" xmlns:SOAP-ENC="http://schemas.xmlsoap.org/soap/encoding/" xmlns:tns="urn:productlist"&gt;&lt;SOAP-ENV:Body&gt;&lt;tns:getProd xmlns:tns="urn:productlist"&gt;</a:t>
            </a:r>
          </a:p>
          <a:p>
            <a:pPr rtl="0" lvl="0">
              <a:spcBef>
                <a:spcPts val="0"/>
              </a:spcBef>
              <a:buNone/>
            </a:pPr>
            <a:r>
              <a:rPr b="1" sz="1100" lang="en">
                <a:solidFill>
                  <a:srgbClr val="A61C00"/>
                </a:solidFill>
              </a:rPr>
              <a:t>&lt;category xsi:type="xsd:string"&gt;</a:t>
            </a:r>
            <a:r>
              <a:rPr b="1" sz="1100" lang="en">
                <a:solidFill>
                  <a:srgbClr val="6AA84F"/>
                </a:solidFill>
              </a:rPr>
              <a:t>books</a:t>
            </a:r>
            <a:r>
              <a:rPr b="1" sz="1100" lang="en">
                <a:solidFill>
                  <a:srgbClr val="A61C00"/>
                </a:solidFill>
              </a:rPr>
              <a:t>&lt;/category&gt;</a:t>
            </a:r>
          </a:p>
          <a:p>
            <a:pPr rtl="0" lvl="0">
              <a:spcBef>
                <a:spcPts val="0"/>
              </a:spcBef>
              <a:buNone/>
            </a:pPr>
            <a:r>
              <a:rPr b="1" sz="1100" lang="en">
                <a:solidFill>
                  <a:srgbClr val="A61C00"/>
                </a:solidFill>
              </a:rPr>
              <a:t>&lt;key xsi:type="xsd:string"&gt;</a:t>
            </a:r>
            <a:r>
              <a:rPr b="1" sz="1100" lang="en">
                <a:solidFill>
                  <a:srgbClr val="6AA84F"/>
                </a:solidFill>
              </a:rPr>
              <a:t>hji534r83hsdnf2avgvd2ev231fe</a:t>
            </a:r>
            <a:r>
              <a:rPr b="1" sz="1100" lang="en">
                <a:solidFill>
                  <a:srgbClr val="A61C00"/>
                </a:solidFill>
              </a:rPr>
              <a:t>&lt;/key&gt;</a:t>
            </a:r>
          </a:p>
          <a:p>
            <a:pPr rtl="0" lvl="0">
              <a:spcBef>
                <a:spcPts val="0"/>
              </a:spcBef>
              <a:buNone/>
            </a:pPr>
            <a:r>
              <a:rPr b="1" sz="1100" lang="en">
                <a:solidFill>
                  <a:srgbClr val="A61C00"/>
                </a:solidFill>
              </a:rPr>
              <a:t>&lt;timestamp xsi:type="xsd:string"&gt;</a:t>
            </a:r>
            <a:r>
              <a:rPr b="1" sz="1100" lang="en">
                <a:solidFill>
                  <a:srgbClr val="6AA84F"/>
                </a:solidFill>
              </a:rPr>
              <a:t>12/16/2013 08:06:26 pm</a:t>
            </a:r>
            <a:r>
              <a:rPr b="1" sz="1100" lang="en">
                <a:solidFill>
                  <a:srgbClr val="A61C00"/>
                </a:solidFill>
              </a:rPr>
              <a:t>&lt;/timestamp&gt;</a:t>
            </a:r>
          </a:p>
          <a:p>
            <a:pPr rtl="0" lvl="0">
              <a:spcBef>
                <a:spcPts val="0"/>
              </a:spcBef>
              <a:buNone/>
            </a:pPr>
            <a:r>
              <a:rPr b="1" sz="1100" lang="en">
                <a:solidFill>
                  <a:srgbClr val="666666"/>
                </a:solidFill>
              </a:rPr>
              <a:t>&lt;/tns:getProd&gt;&lt;/SOAP-ENV:Body&gt;</a:t>
            </a:r>
          </a:p>
          <a:p>
            <a:pPr rtl="0" lvl="0">
              <a:spcBef>
                <a:spcPts val="0"/>
              </a:spcBef>
              <a:buClr>
                <a:schemeClr val="dk1"/>
              </a:buClr>
              <a:buSzPct val="100000"/>
              <a:buFont typeface="Arial"/>
              <a:buNone/>
            </a:pPr>
            <a:r>
              <a:rPr b="1" sz="1100" lang="en">
                <a:solidFill>
                  <a:srgbClr val="666666"/>
                </a:solidFill>
              </a:rPr>
              <a:t>&lt;/SOAP-ENV:Envelope&gt;</a:t>
            </a:r>
          </a:p>
          <a:p>
            <a:pPr rtl="0" lvl="0">
              <a:spcBef>
                <a:spcPts val="0"/>
              </a:spcBef>
              <a:buClr>
                <a:schemeClr val="dk1"/>
              </a:buClr>
              <a:buFont typeface="Arial"/>
              <a:buNone/>
            </a:pPr>
            <a:r>
              <a:t/>
            </a:r>
            <a:endParaRPr b="1" sz="1100">
              <a:solidFill>
                <a:srgbClr val="666666"/>
              </a:solidFill>
            </a:endParaRPr>
          </a:p>
          <a:p>
            <a:pPr>
              <a:spcBef>
                <a:spcPts val="0"/>
              </a:spcBef>
              <a:buNone/>
            </a:pPr>
            <a:r>
              <a:t/>
            </a:r>
            <a:endParaRPr>
              <a:solidFill>
                <a:srgbClr val="666666"/>
              </a:solidFill>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y="0" x="0"/>
          <a:ext cy="0" cx="0"/>
          <a:chOff y="0" x="0"/>
          <a:chExt cy="0" cx="0"/>
        </a:xfrm>
      </p:grpSpPr>
      <p:sp>
        <p:nvSpPr>
          <p:cNvPr id="128" name="Shape 128"/>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Sample Request</a:t>
            </a:r>
          </a:p>
        </p:txBody>
      </p:sp>
      <p:sp>
        <p:nvSpPr>
          <p:cNvPr id="129" name="Shape 129"/>
          <p:cNvSpPr txBox="1"/>
          <p:nvPr>
            <p:ph idx="1" type="body"/>
          </p:nvPr>
        </p:nvSpPr>
        <p:spPr>
          <a:xfrm>
            <a:off y="999875" x="457200"/>
            <a:ext cy="3752099" cx="8229600"/>
          </a:xfrm>
          <a:prstGeom prst="rect">
            <a:avLst/>
          </a:prstGeom>
        </p:spPr>
        <p:txBody>
          <a:bodyPr bIns="91425" rIns="91425" lIns="91425" tIns="91425" anchor="t" anchorCtr="0">
            <a:noAutofit/>
          </a:bodyPr>
          <a:lstStyle/>
          <a:p>
            <a:pPr rtl="0" lvl="0">
              <a:spcBef>
                <a:spcPts val="0"/>
              </a:spcBef>
              <a:buNone/>
            </a:pPr>
            <a:r>
              <a:rPr b="1" sz="1100" lang="en"/>
              <a:t>HTTP/1.1 200 OK</a:t>
            </a:r>
            <a:br>
              <a:rPr b="1" sz="1100" lang="en"/>
            </a:br>
            <a:r>
              <a:rPr b="1" sz="1100" lang="en"/>
              <a:t>Date: Mon, 16 Dec 2013 19:06:26 GMT</a:t>
            </a:r>
            <a:br>
              <a:rPr b="1" sz="1100" lang="en"/>
            </a:br>
            <a:r>
              <a:rPr b="1" sz="1100" lang="en"/>
              <a:t>Server: Apache/2.4.4 (Win32) OpenSSL/0.9.8y PHP/5.4.19</a:t>
            </a:r>
            <a:br>
              <a:rPr b="1" sz="1100" lang="en"/>
            </a:br>
            <a:r>
              <a:rPr b="1" sz="1100" lang="en"/>
              <a:t>X-Powered-By: PHP/5.4.19</a:t>
            </a:r>
            <a:br>
              <a:rPr b="1" sz="1100" lang="en"/>
            </a:br>
            <a:r>
              <a:rPr b="1" sz="1100" lang="en"/>
              <a:t>X-SOAP-Server: NuSOAP/0.9.5 (1.123)</a:t>
            </a:r>
            <a:br>
              <a:rPr b="1" sz="1100" lang="en"/>
            </a:br>
            <a:r>
              <a:rPr b="1" sz="1100" lang="en"/>
              <a:t>Content-Length: 968</a:t>
            </a:r>
            <a:br>
              <a:rPr b="1" sz="1100" lang="en"/>
            </a:br>
            <a:r>
              <a:rPr b="1" sz="1100" lang="en"/>
              <a:t>Connection: close</a:t>
            </a:r>
            <a:br>
              <a:rPr b="1" sz="1100" lang="en"/>
            </a:br>
            <a:r>
              <a:rPr b="1" sz="1100" lang="en"/>
              <a:t>Content-Type: text/xml; charset=ISO-8859-1</a:t>
            </a:r>
            <a:br>
              <a:rPr b="1" sz="1100" lang="en"/>
            </a:br>
            <a:br>
              <a:rPr b="1" sz="1100" lang="en"/>
            </a:br>
            <a:r>
              <a:rPr b="1" sz="1100" lang="en"/>
              <a:t>&lt;?xml version="1.0" encoding="ISO-8859-1s"?&gt;&lt;SOAP-ENV:Envelope SOAP-ENV:encodingStyle="http://schemas.xmlsoap.org/soap/encoding/" xmlns:SOAP-ENV="http://schemas.xmlsoap.org/soap/envelope/" xmlns:xsd="http://www.w3.org/2001/XMLSchema" xmlns:xsi="http://www.w3.org/2001/XMLSchema-instance" xmlns:SOAP-ENC="http://schemas.xmlsoap.org/soap/encoding/"&gt;&lt;SOAP-ENV:Body&gt;&lt;ns1:getProdResponse xmlns:ns1="urn:productlist"&gt;</a:t>
            </a:r>
          </a:p>
          <a:p>
            <a:pPr rtl="0" lvl="0">
              <a:spcBef>
                <a:spcPts val="0"/>
              </a:spcBef>
              <a:buNone/>
            </a:pPr>
            <a:r>
              <a:rPr b="1" sz="1100" lang="en">
                <a:solidFill>
                  <a:srgbClr val="A61C00"/>
                </a:solidFill>
              </a:rPr>
              <a:t>&lt;return xsi:type="xsd:string"&gt;</a:t>
            </a:r>
            <a:r>
              <a:rPr b="1" sz="1100" lang="en">
                <a:solidFill>
                  <a:srgbClr val="6AA84F"/>
                </a:solidFill>
              </a:rPr>
              <a:t>1,Shantaram,Gregory David Roberts,13,2$$$2,Test1,author1,123,12$$$3,Harry Potter,Jk Rowling,29,15$$$4,Introduction to software Testing,Test1,92,12$$$5,Introduction to networking,TEst2,23,154$$$</a:t>
            </a:r>
            <a:r>
              <a:rPr b="1" sz="1100" lang="en">
                <a:solidFill>
                  <a:srgbClr val="A61C00"/>
                </a:solidFill>
              </a:rPr>
              <a:t>&lt;/return&gt;</a:t>
            </a:r>
          </a:p>
          <a:p>
            <a:pPr rtl="0" lvl="0">
              <a:spcBef>
                <a:spcPts val="0"/>
              </a:spcBef>
              <a:buNone/>
            </a:pPr>
            <a:r>
              <a:rPr b="1" sz="1100" lang="en"/>
              <a:t>&lt;/ns1:getProdResponse&gt;</a:t>
            </a:r>
          </a:p>
          <a:p>
            <a:pPr rtl="0" lvl="0">
              <a:spcBef>
                <a:spcPts val="0"/>
              </a:spcBef>
              <a:buClr>
                <a:schemeClr val="dk1"/>
              </a:buClr>
              <a:buSzPct val="100000"/>
              <a:buFont typeface="Arial"/>
              <a:buNone/>
            </a:pPr>
            <a:r>
              <a:rPr b="1" sz="1100" lang="en"/>
              <a:t>&lt;/SOAP-ENV:Body&gt;&lt;/SOAP-ENV:Envelope&gt;</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y="0" x="0"/>
          <a:ext cy="0" cx="0"/>
          <a:chOff y="0" x="0"/>
          <a:chExt cy="0" cx="0"/>
        </a:xfrm>
      </p:grpSpPr>
      <p:sp>
        <p:nvSpPr>
          <p:cNvPr id="134" name="Shape 13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Web Service Security</a:t>
            </a:r>
          </a:p>
        </p:txBody>
      </p:sp>
      <p:sp>
        <p:nvSpPr>
          <p:cNvPr id="135" name="Shape 135"/>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Char char="●"/>
            </a:pPr>
            <a:r>
              <a:rPr sz="1800" lang="en"/>
              <a:t>Very different than simply “web applications with a backend”</a:t>
            </a:r>
          </a:p>
          <a:p>
            <a:pPr rtl="0" lvl="0" indent="-342900" marL="457200">
              <a:spcBef>
                <a:spcPts val="0"/>
              </a:spcBef>
              <a:buClr>
                <a:schemeClr val="dk1"/>
              </a:buClr>
              <a:buSzPct val="100000"/>
              <a:buFont typeface="Arial"/>
              <a:buChar char="●"/>
            </a:pPr>
            <a:r>
              <a:rPr sz="1800" lang="en"/>
              <a:t>Standalone entity</a:t>
            </a:r>
          </a:p>
          <a:p>
            <a:pPr rtl="0" lvl="0" indent="-342900" marL="457200">
              <a:spcBef>
                <a:spcPts val="0"/>
              </a:spcBef>
              <a:buClr>
                <a:schemeClr val="dk1"/>
              </a:buClr>
              <a:buSzPct val="100000"/>
              <a:buFont typeface="Arial"/>
              <a:buChar char="●"/>
            </a:pPr>
            <a:r>
              <a:rPr sz="1800" lang="en"/>
              <a:t>Reusable code</a:t>
            </a:r>
          </a:p>
          <a:p>
            <a:pPr rtl="0" lvl="0" indent="-342900" marL="457200">
              <a:spcBef>
                <a:spcPts val="0"/>
              </a:spcBef>
              <a:buClr>
                <a:schemeClr val="dk1"/>
              </a:buClr>
              <a:buSzPct val="100000"/>
              <a:buFont typeface="Arial"/>
              <a:buChar char="●"/>
            </a:pPr>
            <a:r>
              <a:rPr sz="1800" lang="en"/>
              <a:t>Will reply to any client</a:t>
            </a:r>
          </a:p>
          <a:p>
            <a:pPr rtl="0" lvl="0" indent="-342900" marL="457200">
              <a:spcBef>
                <a:spcPts val="0"/>
              </a:spcBef>
              <a:buClr>
                <a:schemeClr val="dk1"/>
              </a:buClr>
              <a:buSzPct val="100000"/>
              <a:buFont typeface="Arial"/>
              <a:buChar char="●"/>
            </a:pPr>
            <a:r>
              <a:rPr sz="1800" lang="en"/>
              <a:t>Multiple applications , different languages and different platforms can communicate to it and get responses</a:t>
            </a:r>
          </a:p>
          <a:p>
            <a:pPr rtl="0" lvl="0" indent="-342900" marL="457200">
              <a:spcBef>
                <a:spcPts val="0"/>
              </a:spcBef>
              <a:buClr>
                <a:schemeClr val="dk1"/>
              </a:buClr>
              <a:buSzPct val="100000"/>
              <a:buFont typeface="Arial"/>
              <a:buChar char="●"/>
            </a:pPr>
            <a:r>
              <a:rPr sz="1800" lang="en"/>
              <a:t>Testing the web application does not test the web service</a:t>
            </a:r>
          </a:p>
          <a:p>
            <a:pPr rtl="0" lvl="0" indent="-342900" marL="457200">
              <a:spcBef>
                <a:spcPts val="0"/>
              </a:spcBef>
              <a:buClr>
                <a:schemeClr val="dk1"/>
              </a:buClr>
              <a:buSzPct val="100000"/>
              <a:buFont typeface="Arial"/>
              <a:buChar char="●"/>
            </a:pPr>
            <a:r>
              <a:rPr sz="1800" lang="en"/>
              <a:t>Raw requests have to be changed using some tools</a:t>
            </a:r>
          </a:p>
          <a:p>
            <a:pPr rtl="0" lvl="0" indent="-342900" marL="457200">
              <a:spcBef>
                <a:spcPts val="0"/>
              </a:spcBef>
              <a:buClr>
                <a:schemeClr val="dk1"/>
              </a:buClr>
              <a:buSzPct val="100000"/>
              <a:buFont typeface="Arial"/>
              <a:buChar char="●"/>
            </a:pPr>
            <a:r>
              <a:rPr sz="1800" lang="en"/>
              <a:t>Our application - key, timestamp</a:t>
            </a:r>
          </a:p>
          <a:p>
            <a:pPr rtl="0" lvl="0" indent="-342900" marL="457200">
              <a:spcBef>
                <a:spcPts val="0"/>
              </a:spcBef>
              <a:buClr>
                <a:schemeClr val="dk1"/>
              </a:buClr>
              <a:buSzPct val="100000"/>
              <a:buFont typeface="Arial"/>
              <a:buChar char="●"/>
            </a:pPr>
            <a:r>
              <a:rPr sz="1800" lang="en"/>
              <a:t>Other enhancements - XML encryption ( not recommended )</a:t>
            </a:r>
          </a:p>
          <a:p>
            <a:pPr rtl="0" lvl="0" indent="-342900" marL="457200">
              <a:spcBef>
                <a:spcPts val="0"/>
              </a:spcBef>
              <a:buClr>
                <a:schemeClr val="dk1"/>
              </a:buClr>
              <a:buSzPct val="100000"/>
              <a:buFont typeface="Arial"/>
              <a:buChar char="●"/>
            </a:pPr>
            <a:r>
              <a:rPr sz="1800" lang="en"/>
              <a:t>WS- Security: Username/ Password</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sp>
        <p:nvSpPr>
          <p:cNvPr id="29" name="Shape 29"/>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solidFill>
                  <a:srgbClr val="980000"/>
                </a:solidFill>
              </a:rPr>
              <a:t>Overview</a:t>
            </a:r>
            <a:r>
              <a:rPr lang="en"/>
              <a:t>	</a:t>
            </a:r>
          </a:p>
        </p:txBody>
      </p:sp>
      <p:sp>
        <p:nvSpPr>
          <p:cNvPr id="30" name="Shape 30"/>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Char char="●"/>
            </a:pPr>
            <a:r>
              <a:rPr sz="1800" lang="en"/>
              <a:t>Application Details</a:t>
            </a:r>
          </a:p>
          <a:p>
            <a:pPr rtl="0" lvl="0" indent="-342900" marL="457200">
              <a:spcBef>
                <a:spcPts val="0"/>
              </a:spcBef>
              <a:buClr>
                <a:schemeClr val="dk1"/>
              </a:buClr>
              <a:buSzPct val="100000"/>
              <a:buFont typeface="Arial"/>
              <a:buChar char="●"/>
            </a:pPr>
            <a:r>
              <a:rPr sz="1800" lang="en"/>
              <a:t>Implementation Details</a:t>
            </a:r>
          </a:p>
          <a:p>
            <a:pPr rtl="0" lvl="0" indent="-342900" marL="457200">
              <a:spcBef>
                <a:spcPts val="0"/>
              </a:spcBef>
              <a:buClr>
                <a:schemeClr val="dk1"/>
              </a:buClr>
              <a:buSzPct val="100000"/>
              <a:buFont typeface="Arial"/>
              <a:buChar char="●"/>
            </a:pPr>
            <a:r>
              <a:rPr sz="1800" lang="en"/>
              <a:t>Software Requirement Specification</a:t>
            </a:r>
          </a:p>
          <a:p>
            <a:pPr rtl="0" lvl="0" indent="-342900" marL="457200">
              <a:spcBef>
                <a:spcPts val="0"/>
              </a:spcBef>
              <a:buClr>
                <a:schemeClr val="dk1"/>
              </a:buClr>
              <a:buSzPct val="100000"/>
              <a:buFont typeface="Arial"/>
              <a:buChar char="●"/>
            </a:pPr>
            <a:r>
              <a:rPr sz="1800" lang="en"/>
              <a:t>Testing Overview</a:t>
            </a:r>
          </a:p>
          <a:p>
            <a:pPr rtl="0" lvl="0" indent="-342900" marL="457200">
              <a:spcBef>
                <a:spcPts val="0"/>
              </a:spcBef>
              <a:buClr>
                <a:schemeClr val="dk1"/>
              </a:buClr>
              <a:buSzPct val="100000"/>
              <a:buFont typeface="Arial"/>
              <a:buChar char="●"/>
            </a:pPr>
            <a:r>
              <a:rPr sz="1800" lang="en"/>
              <a:t>Unit Testing</a:t>
            </a:r>
          </a:p>
          <a:p>
            <a:pPr rtl="0" lvl="0" indent="-342900" marL="457200">
              <a:spcBef>
                <a:spcPts val="0"/>
              </a:spcBef>
              <a:buClr>
                <a:schemeClr val="dk1"/>
              </a:buClr>
              <a:buSzPct val="100000"/>
              <a:buFont typeface="Arial"/>
              <a:buChar char="●"/>
            </a:pPr>
            <a:r>
              <a:rPr sz="1800" lang="en"/>
              <a:t>Control Flow Testing </a:t>
            </a:r>
          </a:p>
          <a:p>
            <a:pPr rtl="0" lvl="0" indent="-342900" marL="457200">
              <a:spcBef>
                <a:spcPts val="0"/>
              </a:spcBef>
              <a:buClr>
                <a:schemeClr val="dk1"/>
              </a:buClr>
              <a:buSzPct val="100000"/>
              <a:buFont typeface="Arial"/>
              <a:buChar char="●"/>
            </a:pPr>
            <a:r>
              <a:rPr sz="1800" lang="en"/>
              <a:t>Web service Details</a:t>
            </a:r>
          </a:p>
          <a:p>
            <a:pPr rtl="0" lvl="0" indent="-342900" marL="457200">
              <a:spcBef>
                <a:spcPts val="0"/>
              </a:spcBef>
              <a:buClr>
                <a:schemeClr val="dk1"/>
              </a:buClr>
              <a:buSzPct val="100000"/>
              <a:buFont typeface="Arial"/>
              <a:buChar char="●"/>
            </a:pPr>
            <a:r>
              <a:rPr sz="1800" lang="en"/>
              <a:t>Web service Security Testing</a:t>
            </a:r>
          </a:p>
          <a:p>
            <a:pPr rtl="0" lvl="0" indent="-342900" marL="457200">
              <a:spcBef>
                <a:spcPts val="0"/>
              </a:spcBef>
              <a:buClr>
                <a:schemeClr val="dk1"/>
              </a:buClr>
              <a:buSzPct val="100000"/>
              <a:buFont typeface="Arial"/>
              <a:buChar char="●"/>
            </a:pPr>
            <a:r>
              <a:rPr sz="1800" lang="en"/>
              <a:t>Burp Suite, SoapUI introduction</a:t>
            </a:r>
          </a:p>
          <a:p>
            <a:pPr lvl="0" indent="-342900" marL="457200">
              <a:spcBef>
                <a:spcPts val="0"/>
              </a:spcBef>
              <a:buClr>
                <a:schemeClr val="dk1"/>
              </a:buClr>
              <a:buSzPct val="100000"/>
              <a:buFont typeface="Arial"/>
              <a:buChar char="●"/>
            </a:pPr>
            <a:r>
              <a:rPr sz="1800" lang="en"/>
              <a:t>Mutation Testing</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y="0" x="0"/>
          <a:ext cy="0" cx="0"/>
          <a:chOff y="0" x="0"/>
          <a:chExt cy="0" cx="0"/>
        </a:xfrm>
      </p:grpSpPr>
      <p:sp>
        <p:nvSpPr>
          <p:cNvPr id="140" name="Shape 14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WS Security</a:t>
            </a:r>
          </a:p>
        </p:txBody>
      </p:sp>
      <p:sp>
        <p:nvSpPr>
          <p:cNvPr id="141" name="Shape 141"/>
          <p:cNvSpPr txBox="1"/>
          <p:nvPr>
            <p:ph idx="1" type="body"/>
          </p:nvPr>
        </p:nvSpPr>
        <p:spPr>
          <a:xfrm>
            <a:off y="1025400" x="305750"/>
            <a:ext cy="3725699" cx="8229600"/>
          </a:xfrm>
          <a:prstGeom prst="rect">
            <a:avLst/>
          </a:prstGeom>
        </p:spPr>
        <p:txBody>
          <a:bodyPr bIns="91425" rIns="91425" lIns="91425" tIns="91425" anchor="t" anchorCtr="0">
            <a:noAutofit/>
          </a:bodyPr>
          <a:lstStyle/>
          <a:p>
            <a:pPr rtl="0" lvl="0" indent="-317500" marL="457200">
              <a:spcBef>
                <a:spcPts val="0"/>
              </a:spcBef>
              <a:buClr>
                <a:schemeClr val="dk1"/>
              </a:buClr>
              <a:buSzPct val="100000"/>
              <a:buFont typeface="Arial"/>
              <a:buChar char="●"/>
            </a:pPr>
            <a:r>
              <a:rPr sz="1400" lang="en"/>
              <a:t>WS-Security (Web Services Security, short WSS) is an extension to SOAP to apply security to  web services. It is a member of the WS-* family of web service specifications. </a:t>
            </a:r>
          </a:p>
          <a:p>
            <a:pPr rtl="0" lvl="0" indent="-317500" marL="457200">
              <a:spcBef>
                <a:spcPts val="0"/>
              </a:spcBef>
              <a:buClr>
                <a:schemeClr val="dk1"/>
              </a:buClr>
              <a:buSzPct val="100000"/>
              <a:buFont typeface="Arial"/>
              <a:buChar char="●"/>
            </a:pPr>
            <a:r>
              <a:rPr sz="1400" lang="en"/>
              <a:t>The protocol specifies how integrity and confidentiality can be enforced on messages and allows the communication of various security token formats, such as SAML, Kerberos,etc</a:t>
            </a:r>
          </a:p>
          <a:p>
            <a:pPr rtl="0" lvl="0" indent="-317500" marL="457200">
              <a:spcBef>
                <a:spcPts val="0"/>
              </a:spcBef>
              <a:buClr>
                <a:schemeClr val="dk1"/>
              </a:buClr>
              <a:buSzPct val="100000"/>
              <a:buFont typeface="Arial"/>
              <a:buChar char="●"/>
            </a:pPr>
            <a:r>
              <a:rPr b="1" sz="1400" lang="en"/>
              <a:t>User Cases </a:t>
            </a:r>
          </a:p>
          <a:p>
            <a:pPr rtl="0" lvl="0" indent="-317500" marL="457200">
              <a:spcBef>
                <a:spcPts val="0"/>
              </a:spcBef>
              <a:buClr>
                <a:schemeClr val="dk1"/>
              </a:buClr>
              <a:buSzPct val="100000"/>
              <a:buFont typeface="Arial"/>
              <a:buChar char="❏"/>
            </a:pPr>
            <a:r>
              <a:rPr sz="1400" lang="en"/>
              <a:t>End to End Security</a:t>
            </a:r>
          </a:p>
          <a:p>
            <a:pPr rtl="0" lvl="0" indent="-317500" marL="457200">
              <a:spcBef>
                <a:spcPts val="0"/>
              </a:spcBef>
              <a:buClr>
                <a:schemeClr val="dk1"/>
              </a:buClr>
              <a:buSzPct val="100000"/>
              <a:buFont typeface="Arial"/>
              <a:buChar char="❏"/>
            </a:pPr>
            <a:r>
              <a:rPr sz="1400" lang="en"/>
              <a:t>Non Repudiation</a:t>
            </a:r>
          </a:p>
          <a:p>
            <a:pPr rtl="0" lvl="0" indent="-317500" marL="457200">
              <a:spcBef>
                <a:spcPts val="0"/>
              </a:spcBef>
              <a:buClr>
                <a:schemeClr val="dk1"/>
              </a:buClr>
              <a:buSzPct val="100000"/>
              <a:buFont typeface="Arial"/>
              <a:buChar char="❏"/>
            </a:pPr>
            <a:r>
              <a:rPr sz="1400" lang="en"/>
              <a:t>Security Token</a:t>
            </a:r>
          </a:p>
          <a:p>
            <a:pPr rtl="0" lvl="0">
              <a:spcBef>
                <a:spcPts val="0"/>
              </a:spcBef>
              <a:buNone/>
            </a:pPr>
            <a:r>
              <a:t/>
            </a:r>
            <a:endParaRPr sz="1400"/>
          </a:p>
          <a:p>
            <a:pPr rtl="0" lvl="0" indent="0" marL="0">
              <a:spcBef>
                <a:spcPts val="0"/>
              </a:spcBef>
              <a:buNone/>
            </a:pPr>
            <a:r>
              <a:rPr b="1" sz="1400" lang="en"/>
              <a:t>Our Suggestion for easy implementation </a:t>
            </a:r>
          </a:p>
          <a:p>
            <a:pPr rtl="0" lvl="0" indent="-317500" marL="457200">
              <a:spcBef>
                <a:spcPts val="0"/>
              </a:spcBef>
              <a:buClr>
                <a:schemeClr val="dk1"/>
              </a:buClr>
              <a:buSzPct val="100000"/>
              <a:buFont typeface="Arial"/>
              <a:buAutoNum type="arabicPeriod"/>
            </a:pPr>
            <a:r>
              <a:rPr sz="1400" lang="en"/>
              <a:t>Key  or Username/password in header ( Server-Client Authentication)</a:t>
            </a:r>
          </a:p>
          <a:p>
            <a:pPr rtl="0" lvl="0" indent="-317500" marL="457200">
              <a:spcBef>
                <a:spcPts val="0"/>
              </a:spcBef>
              <a:buClr>
                <a:schemeClr val="dk1"/>
              </a:buClr>
              <a:buSzPct val="100000"/>
              <a:buFont typeface="Arial"/>
              <a:buAutoNum type="arabicPeriod"/>
            </a:pPr>
            <a:r>
              <a:rPr sz="1400" lang="en"/>
              <a:t>Time Stamp ( Protect Against general Replay attacks)</a:t>
            </a:r>
          </a:p>
          <a:p>
            <a:pPr rtl="0" lvl="0" indent="-317500" marL="457200">
              <a:spcBef>
                <a:spcPts val="0"/>
              </a:spcBef>
              <a:buClr>
                <a:schemeClr val="dk1"/>
              </a:buClr>
              <a:buSzPct val="100000"/>
              <a:buFont typeface="Arial"/>
              <a:buAutoNum type="arabicPeriod"/>
            </a:pPr>
            <a:r>
              <a:rPr sz="1400" lang="en"/>
              <a:t>Encryption ( can be implemented with the key already present, affects performance)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y="0" x="0"/>
          <a:ext cy="0" cx="0"/>
          <a:chOff y="0" x="0"/>
          <a:chExt cy="0" cx="0"/>
        </a:xfrm>
      </p:grpSpPr>
      <p:sp>
        <p:nvSpPr>
          <p:cNvPr id="146" name="Shape 14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SoapUI and Burp Suite Combination</a:t>
            </a:r>
          </a:p>
        </p:txBody>
      </p:sp>
      <p:sp>
        <p:nvSpPr>
          <p:cNvPr id="147" name="Shape 147"/>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81000" marL="457200">
              <a:spcBef>
                <a:spcPts val="0"/>
              </a:spcBef>
              <a:buClr>
                <a:schemeClr val="dk1"/>
              </a:buClr>
              <a:buSzPct val="100000"/>
              <a:buFont typeface="Arial"/>
              <a:buChar char="●"/>
            </a:pPr>
            <a:r>
              <a:rPr sz="2400" lang="en"/>
              <a:t>User SoapUI to get Web Service Methods from the WSDL file</a:t>
            </a:r>
          </a:p>
          <a:p>
            <a:pPr rtl="0" lvl="0" indent="-381000" marL="457200">
              <a:spcBef>
                <a:spcPts val="0"/>
              </a:spcBef>
              <a:buClr>
                <a:schemeClr val="dk1"/>
              </a:buClr>
              <a:buSzPct val="100000"/>
              <a:buFont typeface="Arial"/>
              <a:buChar char="●"/>
            </a:pPr>
            <a:r>
              <a:rPr sz="2400" lang="en"/>
              <a:t>User Burp Suite to catch Requests, Repeat and Intruder to Fuzz</a:t>
            </a:r>
          </a:p>
          <a:p>
            <a:pPr rtl="0" lvl="0" indent="-381000" marL="457200">
              <a:spcBef>
                <a:spcPts val="0"/>
              </a:spcBef>
              <a:buClr>
                <a:schemeClr val="dk1"/>
              </a:buClr>
              <a:buSzPct val="100000"/>
              <a:buFont typeface="Arial"/>
              <a:buChar char="●"/>
            </a:pPr>
            <a:r>
              <a:rPr sz="2400" lang="en"/>
              <a:t>Can also be used to do Brute Force on Login</a:t>
            </a:r>
          </a:p>
          <a:p>
            <a:pPr rtl="0" lvl="0">
              <a:spcBef>
                <a:spcPts val="0"/>
              </a:spcBef>
              <a:buNone/>
            </a:pPr>
            <a:r>
              <a:t/>
            </a:r>
            <a:endParaRPr sz="2400"/>
          </a:p>
          <a:p>
            <a:pPr>
              <a:spcBef>
                <a:spcPts val="0"/>
              </a:spcBef>
              <a:buNone/>
            </a:pPr>
            <a:r>
              <a:rPr b="1" sz="2400" lang="en"/>
              <a:t>DEMO TIME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y="0" x="0"/>
          <a:ext cy="0" cx="0"/>
          <a:chOff y="0" x="0"/>
          <a:chExt cy="0" cx="0"/>
        </a:xfrm>
      </p:grpSpPr>
      <p:sp>
        <p:nvSpPr>
          <p:cNvPr id="35" name="Shape 35"/>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Application Details</a:t>
            </a:r>
          </a:p>
        </p:txBody>
      </p:sp>
      <p:sp>
        <p:nvSpPr>
          <p:cNvPr id="36" name="Shape 36"/>
          <p:cNvSpPr txBox="1"/>
          <p:nvPr>
            <p:ph idx="1" type="body"/>
          </p:nvPr>
        </p:nvSpPr>
        <p:spPr>
          <a:xfrm>
            <a:off y="1200150" x="457200"/>
            <a:ext cy="3725699" cx="8229600"/>
          </a:xfrm>
          <a:prstGeom prst="rect">
            <a:avLst/>
          </a:prstGeom>
        </p:spPr>
        <p:txBody>
          <a:bodyPr bIns="91425" rIns="91425" lIns="91425" tIns="91425" anchor="t" anchorCtr="0">
            <a:noAutofit/>
          </a:bodyPr>
          <a:lstStyle/>
          <a:p>
            <a:pPr rtl="0" lvl="0" indent="-342900" marL="457200">
              <a:spcBef>
                <a:spcPts val="0"/>
              </a:spcBef>
              <a:buClr>
                <a:schemeClr val="dk1"/>
              </a:buClr>
              <a:buSzPct val="100000"/>
              <a:buFont typeface="Arial"/>
              <a:buChar char="●"/>
            </a:pPr>
            <a:r>
              <a:rPr sz="1800" lang="en"/>
              <a:t>Simple Inventory Management for Harrod’s</a:t>
            </a:r>
          </a:p>
          <a:p>
            <a:pPr rtl="0" lvl="0" indent="-342900" marL="457200">
              <a:spcBef>
                <a:spcPts val="0"/>
              </a:spcBef>
              <a:buClr>
                <a:schemeClr val="dk1"/>
              </a:buClr>
              <a:buSzPct val="100000"/>
              <a:buFont typeface="Arial"/>
              <a:buChar char="●"/>
            </a:pPr>
            <a:r>
              <a:rPr sz="1800" lang="en"/>
              <a:t>To track the current number of available items</a:t>
            </a:r>
          </a:p>
          <a:p>
            <a:pPr rtl="0" lvl="0" indent="-342900" marL="457200">
              <a:spcBef>
                <a:spcPts val="0"/>
              </a:spcBef>
              <a:buClr>
                <a:schemeClr val="dk1"/>
              </a:buClr>
              <a:buSzPct val="100000"/>
              <a:buFont typeface="Arial"/>
              <a:buChar char="●"/>
            </a:pPr>
            <a:r>
              <a:rPr sz="1800" lang="en"/>
              <a:t>Books, Appliances, Clothes</a:t>
            </a:r>
          </a:p>
          <a:p>
            <a:pPr rtl="0" lvl="0" indent="-342900" marL="457200">
              <a:spcBef>
                <a:spcPts val="0"/>
              </a:spcBef>
              <a:buClr>
                <a:schemeClr val="dk1"/>
              </a:buClr>
              <a:buSzPct val="100000"/>
              <a:buFont typeface="Arial"/>
              <a:buChar char="●"/>
            </a:pPr>
            <a:r>
              <a:rPr sz="1800" lang="en"/>
              <a:t>Users : Store Managers, Warehouse Staff, Inventory Admin </a:t>
            </a:r>
          </a:p>
        </p:txBody>
      </p:sp>
      <p:pic>
        <p:nvPicPr>
          <p:cNvPr id="37" name="Shape 37"/>
          <p:cNvPicPr preferRelativeResize="0"/>
          <p:nvPr/>
        </p:nvPicPr>
        <p:blipFill>
          <a:blip r:embed="rId3">
            <a:alphaModFix/>
          </a:blip>
          <a:stretch>
            <a:fillRect/>
          </a:stretch>
        </p:blipFill>
        <p:spPr>
          <a:xfrm>
            <a:off y="2596950" x="1431562"/>
            <a:ext cy="2152650" cx="5953125"/>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y="0" x="0"/>
          <a:ext cy="0" cx="0"/>
          <a:chOff y="0" x="0"/>
          <a:chExt cy="0" cx="0"/>
        </a:xfrm>
      </p:grpSpPr>
      <p:sp>
        <p:nvSpPr>
          <p:cNvPr id="42" name="Shape 42"/>
          <p:cNvSpPr txBox="1"/>
          <p:nvPr>
            <p:ph type="title"/>
          </p:nvPr>
        </p:nvSpPr>
        <p:spPr>
          <a:xfrm>
            <a:off y="205978" x="457200"/>
            <a:ext cy="857400" cx="8229600"/>
          </a:xfrm>
          <a:prstGeom prst="rect">
            <a:avLst/>
          </a:prstGeom>
        </p:spPr>
        <p:txBody>
          <a:bodyPr bIns="91425" rIns="91425" lIns="91425" tIns="91425" anchor="b" anchorCtr="0">
            <a:noAutofit/>
          </a:bodyPr>
          <a:lstStyle/>
          <a:p>
            <a:pPr rtl="0" lvl="0">
              <a:spcBef>
                <a:spcPts val="0"/>
              </a:spcBef>
              <a:buNone/>
            </a:pPr>
            <a:r>
              <a:rPr lang="en"/>
              <a:t>Application Details : Login</a:t>
            </a:r>
          </a:p>
        </p:txBody>
      </p:sp>
      <p:pic>
        <p:nvPicPr>
          <p:cNvPr id="43" name="Shape 43"/>
          <p:cNvPicPr preferRelativeResize="0"/>
          <p:nvPr/>
        </p:nvPicPr>
        <p:blipFill>
          <a:blip r:embed="rId3">
            <a:alphaModFix/>
          </a:blip>
          <a:stretch>
            <a:fillRect/>
          </a:stretch>
        </p:blipFill>
        <p:spPr>
          <a:xfrm>
            <a:off y="1546250" x="2239475"/>
            <a:ext cy="2864150" cx="4215649"/>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y="0" x="0"/>
          <a:ext cy="0" cx="0"/>
          <a:chOff y="0" x="0"/>
          <a:chExt cy="0" cx="0"/>
        </a:xfrm>
      </p:grpSpPr>
      <p:sp>
        <p:nvSpPr>
          <p:cNvPr id="48" name="Shape 48"/>
          <p:cNvSpPr txBox="1"/>
          <p:nvPr>
            <p:ph type="title"/>
          </p:nvPr>
        </p:nvSpPr>
        <p:spPr>
          <a:xfrm>
            <a:off y="87628" x="375275"/>
            <a:ext cy="857400" cx="8229600"/>
          </a:xfrm>
          <a:prstGeom prst="rect">
            <a:avLst/>
          </a:prstGeom>
        </p:spPr>
        <p:txBody>
          <a:bodyPr bIns="91425" rIns="91425" lIns="91425" tIns="91425" anchor="b" anchorCtr="0">
            <a:noAutofit/>
          </a:bodyPr>
          <a:lstStyle/>
          <a:p>
            <a:pPr>
              <a:spcBef>
                <a:spcPts val="0"/>
              </a:spcBef>
              <a:buNone/>
            </a:pPr>
            <a:r>
              <a:rPr sz="3000" lang="en"/>
              <a:t>Application Details : Category Selection</a:t>
            </a:r>
          </a:p>
        </p:txBody>
      </p:sp>
      <p:pic>
        <p:nvPicPr>
          <p:cNvPr id="49" name="Shape 49"/>
          <p:cNvPicPr preferRelativeResize="0"/>
          <p:nvPr/>
        </p:nvPicPr>
        <p:blipFill>
          <a:blip r:embed="rId3">
            <a:alphaModFix/>
          </a:blip>
          <a:stretch>
            <a:fillRect/>
          </a:stretch>
        </p:blipFill>
        <p:spPr>
          <a:xfrm>
            <a:off y="999675" x="1393812"/>
            <a:ext cy="4052875" cx="6447426"/>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Application Details : Inventory</a:t>
            </a:r>
          </a:p>
        </p:txBody>
      </p:sp>
      <p:pic>
        <p:nvPicPr>
          <p:cNvPr id="55" name="Shape 55"/>
          <p:cNvPicPr preferRelativeResize="0"/>
          <p:nvPr/>
        </p:nvPicPr>
        <p:blipFill>
          <a:blip r:embed="rId3">
            <a:alphaModFix/>
          </a:blip>
          <a:stretch>
            <a:fillRect/>
          </a:stretch>
        </p:blipFill>
        <p:spPr>
          <a:xfrm>
            <a:off y="1199925" x="778350"/>
            <a:ext cy="3540749" cx="7587300"/>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Implementation Details	</a:t>
            </a:r>
          </a:p>
        </p:txBody>
      </p:sp>
      <p:sp>
        <p:nvSpPr>
          <p:cNvPr id="61" name="Shape 61"/>
          <p:cNvSpPr txBox="1"/>
          <p:nvPr>
            <p:ph idx="1" type="body"/>
          </p:nvPr>
        </p:nvSpPr>
        <p:spPr>
          <a:xfrm>
            <a:off y="1200150" x="457200"/>
            <a:ext cy="3725699" cx="8229600"/>
          </a:xfrm>
          <a:prstGeom prst="rect">
            <a:avLst/>
          </a:prstGeom>
          <a:solidFill>
            <a:srgbClr val="FFFFFF"/>
          </a:solidFill>
        </p:spPr>
        <p:txBody>
          <a:bodyPr bIns="91425" rIns="91425" lIns="91425" tIns="91425" anchor="t" anchorCtr="0">
            <a:noAutofit/>
          </a:bodyPr>
          <a:lstStyle/>
          <a:p>
            <a:pPr rtl="0" lvl="0">
              <a:spcBef>
                <a:spcPts val="0"/>
              </a:spcBef>
              <a:buNone/>
            </a:pPr>
            <a:r>
              <a:rPr sz="1800" lang="en"/>
              <a:t>Front End</a:t>
            </a:r>
          </a:p>
          <a:p>
            <a:pPr rtl="0" lvl="0" indent="-342900" marL="457200">
              <a:spcBef>
                <a:spcPts val="0"/>
              </a:spcBef>
              <a:buClr>
                <a:schemeClr val="dk1"/>
              </a:buClr>
              <a:buSzPct val="100000"/>
              <a:buFont typeface="Arial"/>
              <a:buChar char="●"/>
            </a:pPr>
            <a:r>
              <a:rPr sz="1800" lang="en"/>
              <a:t>HTML5 ( + JavaScript + CSS3.0 )</a:t>
            </a:r>
          </a:p>
          <a:p>
            <a:pPr rtl="0" lvl="0">
              <a:spcBef>
                <a:spcPts val="0"/>
              </a:spcBef>
              <a:buNone/>
            </a:pPr>
            <a:r>
              <a:t/>
            </a:r>
            <a:endParaRPr sz="1800"/>
          </a:p>
          <a:p>
            <a:pPr rtl="0" lvl="0">
              <a:spcBef>
                <a:spcPts val="0"/>
              </a:spcBef>
              <a:buNone/>
            </a:pPr>
            <a:r>
              <a:rPr sz="1800" lang="en"/>
              <a:t>Bac</a:t>
            </a:r>
            <a:r>
              <a:rPr sz="1800" lang="en">
                <a:solidFill>
                  <a:srgbClr val="000000"/>
                </a:solidFill>
              </a:rPr>
              <a:t>kEnd </a:t>
            </a:r>
          </a:p>
          <a:p>
            <a:pPr rtl="0" lvl="0" indent="-342900" marL="457200">
              <a:spcBef>
                <a:spcPts val="0"/>
              </a:spcBef>
              <a:buClr>
                <a:srgbClr val="000000"/>
              </a:buClr>
              <a:buSzPct val="100000"/>
              <a:buFont typeface="Arial"/>
              <a:buChar char="●"/>
            </a:pPr>
            <a:r>
              <a:rPr sz="1800" lang="en">
                <a:solidFill>
                  <a:srgbClr val="000000"/>
                </a:solidFill>
              </a:rPr>
              <a:t>XAMPP</a:t>
            </a:r>
          </a:p>
          <a:p>
            <a:pPr rtl="0" lvl="0" indent="-342900" marL="457200">
              <a:spcBef>
                <a:spcPts val="0"/>
              </a:spcBef>
              <a:buClr>
                <a:srgbClr val="000000"/>
              </a:buClr>
              <a:buSzPct val="100000"/>
              <a:buFont typeface="Arial"/>
              <a:buChar char="●"/>
            </a:pPr>
            <a:r>
              <a:rPr sz="1800" lang="en">
                <a:solidFill>
                  <a:srgbClr val="000000"/>
                </a:solidFill>
              </a:rPr>
              <a:t>PHP5.0</a:t>
            </a:r>
          </a:p>
          <a:p>
            <a:pPr rtl="0" lvl="0" indent="-342900" marL="457200">
              <a:spcBef>
                <a:spcPts val="0"/>
              </a:spcBef>
              <a:buClr>
                <a:srgbClr val="000000"/>
              </a:buClr>
              <a:buSzPct val="100000"/>
              <a:buFont typeface="Arial"/>
              <a:buChar char="●"/>
            </a:pPr>
            <a:r>
              <a:rPr sz="1800" lang="en">
                <a:solidFill>
                  <a:srgbClr val="000000"/>
                </a:solidFill>
              </a:rPr>
              <a:t>MySQL</a:t>
            </a:r>
          </a:p>
          <a:p>
            <a:pPr rtl="0" lvl="0" indent="-342900" marL="457200">
              <a:spcBef>
                <a:spcPts val="0"/>
              </a:spcBef>
              <a:buClr>
                <a:srgbClr val="000000"/>
              </a:buClr>
              <a:buSzPct val="100000"/>
              <a:buFont typeface="Arial"/>
              <a:buChar char="●"/>
            </a:pPr>
            <a:r>
              <a:rPr sz="1800" lang="en">
                <a:solidFill>
                  <a:srgbClr val="000000"/>
                </a:solidFill>
              </a:rPr>
              <a:t>SOAP Protocol using NuSOAP</a:t>
            </a:r>
          </a:p>
          <a:p>
            <a:pPr rtl="0" lvl="0" indent="-342900" marL="457200">
              <a:spcBef>
                <a:spcPts val="0"/>
              </a:spcBef>
              <a:buClr>
                <a:srgbClr val="000000"/>
              </a:buClr>
              <a:buSzPct val="100000"/>
              <a:buFont typeface="Arial"/>
              <a:buChar char="●"/>
            </a:pPr>
            <a:r>
              <a:rPr sz="1800" lang="en">
                <a:solidFill>
                  <a:srgbClr val="000000"/>
                </a:solidFill>
              </a:rPr>
              <a:t>Web service WSDL</a:t>
            </a:r>
          </a:p>
          <a:p>
            <a:pPr rtl="0" lvl="0">
              <a:spcBef>
                <a:spcPts val="0"/>
              </a:spcBef>
              <a:buNone/>
            </a:pPr>
            <a:r>
              <a:t/>
            </a:r>
            <a:endParaRPr sz="1800">
              <a:solidFill>
                <a:srgbClr val="000000"/>
              </a:solidFill>
            </a:endParaRPr>
          </a:p>
          <a:p>
            <a:pPr rtl="0" lvl="0">
              <a:spcBef>
                <a:spcPts val="0"/>
              </a:spcBef>
              <a:buNone/>
            </a:pPr>
            <a:r>
              <a:t/>
            </a:r>
            <a:endParaRPr sz="1800"/>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System Architecture</a:t>
            </a:r>
          </a:p>
        </p:txBody>
      </p:sp>
      <p:pic>
        <p:nvPicPr>
          <p:cNvPr id="67" name="Shape 67"/>
          <p:cNvPicPr preferRelativeResize="0"/>
          <p:nvPr/>
        </p:nvPicPr>
        <p:blipFill>
          <a:blip r:embed="rId3">
            <a:alphaModFix/>
          </a:blip>
          <a:stretch>
            <a:fillRect/>
          </a:stretch>
        </p:blipFill>
        <p:spPr>
          <a:xfrm>
            <a:off y="938150" x="1165250"/>
            <a:ext cy="4123399" cx="6966251"/>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y="0" x="0"/>
          <a:ext cy="0" cx="0"/>
          <a:chOff y="0" x="0"/>
          <a:chExt cy="0" cx="0"/>
        </a:xfrm>
      </p:grpSpPr>
      <p:sp>
        <p:nvSpPr>
          <p:cNvPr id="72" name="Shape 72"/>
          <p:cNvSpPr txBox="1"/>
          <p:nvPr>
            <p:ph type="title"/>
          </p:nvPr>
        </p:nvSpPr>
        <p:spPr>
          <a:xfrm>
            <a:off y="205978" x="457200"/>
            <a:ext cy="857400" cx="8229600"/>
          </a:xfrm>
          <a:prstGeom prst="rect">
            <a:avLst/>
          </a:prstGeom>
        </p:spPr>
        <p:txBody>
          <a:bodyPr bIns="91425" rIns="91425" lIns="91425" tIns="91425" anchor="b" anchorCtr="0">
            <a:noAutofit/>
          </a:bodyPr>
          <a:lstStyle/>
          <a:p>
            <a:pPr>
              <a:spcBef>
                <a:spcPts val="0"/>
              </a:spcBef>
              <a:buNone/>
            </a:pPr>
            <a:r>
              <a:rPr lang="en"/>
              <a:t>Database</a:t>
            </a:r>
          </a:p>
        </p:txBody>
      </p:sp>
      <p:pic>
        <p:nvPicPr>
          <p:cNvPr id="73" name="Shape 73"/>
          <p:cNvPicPr preferRelativeResize="0"/>
          <p:nvPr/>
        </p:nvPicPr>
        <p:blipFill>
          <a:blip r:embed="rId3">
            <a:alphaModFix/>
          </a:blip>
          <a:stretch>
            <a:fillRect/>
          </a:stretch>
        </p:blipFill>
        <p:spPr>
          <a:xfrm>
            <a:off y="1354250" x="423850"/>
            <a:ext cy="1695450" cx="82962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