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2007-E8DF-C368-326B-C21D39CEB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functional programming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557E4-04A3-28DF-4422-D8C751FA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</a:t>
            </a:r>
            <a:r>
              <a:rPr lang="en-US" dirty="0" err="1"/>
              <a:t>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1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E5DF-4E27-DFCD-D609-28D6340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application: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D71-A9D1-440D-B68E-F8C6ED2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formula for differentiation is </a:t>
            </a:r>
          </a:p>
          <a:p>
            <a:pPr lvl="1"/>
            <a:r>
              <a:rPr lang="en-US" sz="1800" dirty="0" err="1">
                <a:latin typeface="CMTI10"/>
              </a:rPr>
              <a:t>e</a:t>
            </a:r>
            <a:r>
              <a:rPr lang="en-US" sz="1800" dirty="0" err="1">
                <a:effectLst/>
                <a:latin typeface="CMTI10"/>
              </a:rPr>
              <a:t>asydiff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x h</a:t>
            </a:r>
            <a:r>
              <a:rPr lang="en-US" sz="1800" dirty="0">
                <a:effectLst/>
                <a:latin typeface="CMR10"/>
              </a:rPr>
              <a:t>= ( </a:t>
            </a:r>
            <a:r>
              <a:rPr lang="en-US" sz="1800" dirty="0">
                <a:effectLst/>
                <a:latin typeface="CMMI10"/>
              </a:rPr>
              <a:t>f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MI10"/>
              </a:rPr>
              <a:t>x</a:t>
            </a:r>
            <a:r>
              <a:rPr lang="en-US" sz="1800" dirty="0" err="1">
                <a:effectLst/>
                <a:latin typeface="CMR10"/>
              </a:rPr>
              <a:t>+</a:t>
            </a:r>
            <a:r>
              <a:rPr lang="en-US" sz="1800" dirty="0" err="1">
                <a:effectLst/>
                <a:latin typeface="CMMI10"/>
              </a:rPr>
              <a:t>h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SY10"/>
              </a:rPr>
              <a:t>− </a:t>
            </a:r>
            <a:r>
              <a:rPr lang="en-US" sz="1800" dirty="0">
                <a:effectLst/>
                <a:latin typeface="CMMI10"/>
              </a:rPr>
              <a:t>f x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MI10"/>
              </a:rPr>
              <a:t>/ h</a:t>
            </a:r>
          </a:p>
          <a:p>
            <a:r>
              <a:rPr lang="en-US" sz="1800" dirty="0">
                <a:effectLst/>
                <a:latin typeface="CMR10"/>
              </a:rPr>
              <a:t>Here </a:t>
            </a:r>
            <a:r>
              <a:rPr lang="en-US" sz="1800" dirty="0">
                <a:effectLst/>
                <a:latin typeface="CMMI10"/>
              </a:rPr>
              <a:t>h</a:t>
            </a:r>
            <a:r>
              <a:rPr lang="en-US" sz="1800" dirty="0">
                <a:effectLst/>
                <a:latin typeface="CMR10"/>
              </a:rPr>
              <a:t>0 is the initial value of </a:t>
            </a:r>
            <a:r>
              <a:rPr lang="en-US" sz="1800" dirty="0">
                <a:effectLst/>
                <a:latin typeface="CMMI10"/>
              </a:rPr>
              <a:t>h</a:t>
            </a:r>
            <a:r>
              <a:rPr lang="en-US" sz="1800" dirty="0">
                <a:effectLst/>
                <a:latin typeface="CMR10"/>
              </a:rPr>
              <a:t>, and successive values are obtained by repeated halving. Given this function, the derivative at any point can be computed by </a:t>
            </a:r>
            <a:endParaRPr lang="en-US" sz="1600" dirty="0"/>
          </a:p>
          <a:p>
            <a:pPr lvl="1"/>
            <a:r>
              <a:rPr lang="en-US" sz="1800" dirty="0">
                <a:effectLst/>
                <a:latin typeface="CMTI10"/>
              </a:rPr>
              <a:t>differentiate </a:t>
            </a:r>
            <a:r>
              <a:rPr lang="en-US" sz="1800" dirty="0">
                <a:effectLst/>
                <a:latin typeface="CMMI10"/>
              </a:rPr>
              <a:t>h</a:t>
            </a:r>
            <a:r>
              <a:rPr lang="en-US" sz="1800" dirty="0">
                <a:effectLst/>
                <a:latin typeface="CMR10"/>
              </a:rPr>
              <a:t>0 </a:t>
            </a:r>
            <a:r>
              <a:rPr lang="en-US" sz="1800" dirty="0">
                <a:effectLst/>
                <a:latin typeface="CMMI10"/>
              </a:rPr>
              <a:t>f x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map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TI10"/>
              </a:rPr>
              <a:t>easydiff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x</a:t>
            </a:r>
            <a:r>
              <a:rPr lang="en-US" sz="1800" dirty="0">
                <a:effectLst/>
                <a:latin typeface="CMR10"/>
              </a:rPr>
              <a:t>) (</a:t>
            </a:r>
            <a:r>
              <a:rPr lang="en-US" sz="1800" dirty="0">
                <a:effectLst/>
                <a:latin typeface="CMMI10"/>
              </a:rPr>
              <a:t>repeat halve h</a:t>
            </a:r>
            <a:r>
              <a:rPr lang="en-US" sz="1800" dirty="0">
                <a:effectLst/>
                <a:latin typeface="CMR10"/>
              </a:rPr>
              <a:t>0) </a:t>
            </a:r>
            <a:endParaRPr lang="en-US" sz="1400" dirty="0">
              <a:effectLst/>
              <a:latin typeface="CMMI10"/>
            </a:endParaRPr>
          </a:p>
          <a:p>
            <a:pPr lvl="1"/>
            <a:r>
              <a:rPr lang="en-US" sz="1400" dirty="0">
                <a:effectLst/>
                <a:latin typeface="CMMI10"/>
              </a:rPr>
              <a:t>within eps 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TI10"/>
              </a:rPr>
              <a:t>differentiate </a:t>
            </a:r>
            <a:r>
              <a:rPr lang="en-US" sz="1400" dirty="0">
                <a:effectLst/>
                <a:latin typeface="CMMI10"/>
              </a:rPr>
              <a:t>h</a:t>
            </a:r>
            <a:r>
              <a:rPr lang="en-US" sz="1400" dirty="0">
                <a:effectLst/>
                <a:latin typeface="CMR10"/>
              </a:rPr>
              <a:t>0 </a:t>
            </a:r>
            <a:r>
              <a:rPr lang="en-US" sz="1400" dirty="0">
                <a:effectLst/>
                <a:latin typeface="CMMI10"/>
              </a:rPr>
              <a:t>f x</a:t>
            </a:r>
            <a:r>
              <a:rPr lang="en-US" sz="1400" dirty="0">
                <a:effectLst/>
                <a:latin typeface="CMR10"/>
              </a:rPr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7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A677-9FD5-8D7B-0200-C3A9F3DA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FD1B-7D75-DA2E-8224-763BEE3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3" y="1915174"/>
            <a:ext cx="10429573" cy="432430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CMR10"/>
              </a:rPr>
              <a:t>The easiest way to estimate the area is to assume that </a:t>
            </a:r>
            <a:r>
              <a:rPr lang="en-US" sz="1800" dirty="0">
                <a:effectLst/>
                <a:latin typeface="CMMI10"/>
              </a:rPr>
              <a:t>f </a:t>
            </a:r>
            <a:r>
              <a:rPr lang="en-US" sz="1800" dirty="0">
                <a:effectLst/>
                <a:latin typeface="CMR10"/>
              </a:rPr>
              <a:t>is nearly a straight line, in which case the area would be </a:t>
            </a:r>
            <a:endParaRPr lang="en-US" dirty="0"/>
          </a:p>
          <a:p>
            <a:pPr lvl="1"/>
            <a:r>
              <a:rPr lang="en-US" sz="1400" dirty="0" err="1">
                <a:latin typeface="CMMI10"/>
              </a:rPr>
              <a:t>e</a:t>
            </a:r>
            <a:r>
              <a:rPr lang="en-US" sz="1400" dirty="0" err="1">
                <a:effectLst/>
                <a:latin typeface="CMMI10"/>
              </a:rPr>
              <a:t>asyintegrate</a:t>
            </a:r>
            <a:r>
              <a:rPr lang="en-US" sz="1400" dirty="0">
                <a:effectLst/>
                <a:latin typeface="CMMI10"/>
              </a:rPr>
              <a:t> f a b</a:t>
            </a:r>
            <a:r>
              <a:rPr lang="en-US" sz="1400" dirty="0">
                <a:effectLst/>
                <a:latin typeface="CMR10"/>
              </a:rPr>
              <a:t>= (</a:t>
            </a:r>
            <a:r>
              <a:rPr lang="en-US" sz="1400" dirty="0">
                <a:effectLst/>
                <a:latin typeface="CMMI10"/>
              </a:rPr>
              <a:t>f a </a:t>
            </a:r>
            <a:r>
              <a:rPr lang="en-US" sz="1400" dirty="0">
                <a:effectLst/>
                <a:latin typeface="CMR10"/>
              </a:rPr>
              <a:t>+ </a:t>
            </a:r>
            <a:r>
              <a:rPr lang="en-US" sz="1400" dirty="0">
                <a:effectLst/>
                <a:latin typeface="CMMI10"/>
              </a:rPr>
              <a:t>f b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SY10"/>
              </a:rPr>
              <a:t>∗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b</a:t>
            </a:r>
            <a:r>
              <a:rPr lang="en-US" sz="1400" dirty="0">
                <a:effectLst/>
                <a:latin typeface="CMSY10"/>
              </a:rPr>
              <a:t>−</a:t>
            </a:r>
            <a:r>
              <a:rPr lang="en-US" sz="1400" dirty="0">
                <a:effectLst/>
                <a:latin typeface="CMMI10"/>
              </a:rPr>
              <a:t>a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MI10"/>
              </a:rPr>
              <a:t>/</a:t>
            </a:r>
            <a:r>
              <a:rPr lang="en-US" sz="1400" dirty="0">
                <a:effectLst/>
                <a:latin typeface="CMR10"/>
              </a:rPr>
              <a:t>2 </a:t>
            </a:r>
          </a:p>
          <a:p>
            <a:r>
              <a:rPr lang="en-US" sz="1800" dirty="0">
                <a:effectLst/>
                <a:latin typeface="CMR10"/>
              </a:rPr>
              <a:t>This sequence is computed by the function </a:t>
            </a:r>
            <a:endParaRPr lang="en-US" dirty="0"/>
          </a:p>
          <a:p>
            <a:pPr lvl="1"/>
            <a:r>
              <a:rPr lang="en-US" sz="1400" dirty="0">
                <a:effectLst/>
                <a:latin typeface="CMMI10"/>
              </a:rPr>
              <a:t>integrate f a b </a:t>
            </a:r>
            <a:r>
              <a:rPr lang="en-US" sz="1400" dirty="0">
                <a:effectLst/>
                <a:latin typeface="CMR10"/>
              </a:rPr>
              <a:t>= </a:t>
            </a:r>
            <a:r>
              <a:rPr lang="en-US" sz="1400" dirty="0">
                <a:effectLst/>
                <a:latin typeface="CMTI10"/>
              </a:rPr>
              <a:t>Cons 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 err="1">
                <a:effectLst/>
                <a:latin typeface="CMMI10"/>
              </a:rPr>
              <a:t>easyintegrate</a:t>
            </a:r>
            <a:r>
              <a:rPr lang="en-US" sz="1400" dirty="0">
                <a:effectLst/>
                <a:latin typeface="CMMI10"/>
              </a:rPr>
              <a:t> f a b</a:t>
            </a:r>
            <a:r>
              <a:rPr lang="en-US" sz="1400" dirty="0">
                <a:effectLst/>
                <a:latin typeface="CMR10"/>
              </a:rPr>
              <a:t>)</a:t>
            </a:r>
            <a:br>
              <a:rPr lang="en-US" sz="1400" dirty="0">
                <a:effectLst/>
                <a:latin typeface="CMR10"/>
              </a:rPr>
            </a:br>
            <a:r>
              <a:rPr lang="en-US" sz="1400" dirty="0">
                <a:effectLst/>
                <a:latin typeface="CMR10"/>
              </a:rPr>
              <a:t>		(</a:t>
            </a:r>
            <a:r>
              <a:rPr lang="en-US" sz="1400" dirty="0">
                <a:effectLst/>
                <a:latin typeface="CMMI10"/>
              </a:rPr>
              <a:t>map </a:t>
            </a:r>
            <a:r>
              <a:rPr lang="en-US" sz="1400" dirty="0" err="1">
                <a:effectLst/>
                <a:latin typeface="CMMI10"/>
              </a:rPr>
              <a:t>addpair</a:t>
            </a:r>
            <a:r>
              <a:rPr lang="en-US" sz="1400" dirty="0">
                <a:effectLst/>
                <a:latin typeface="CMMI10"/>
              </a:rPr>
              <a:t> 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zip</a:t>
            </a:r>
            <a:r>
              <a:rPr lang="en-US" sz="1400" dirty="0">
                <a:effectLst/>
                <a:latin typeface="CMR10"/>
              </a:rPr>
              <a:t>2 (</a:t>
            </a:r>
            <a:r>
              <a:rPr lang="en-US" sz="1400" dirty="0">
                <a:effectLst/>
                <a:latin typeface="CMMI10"/>
              </a:rPr>
              <a:t>integrate f a mid </a:t>
            </a:r>
            <a:r>
              <a:rPr lang="en-US" sz="1400" dirty="0">
                <a:effectLst/>
                <a:latin typeface="CMR10"/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latin typeface="CMR10"/>
              </a:rPr>
              <a:t>			             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integrate f mid b</a:t>
            </a:r>
            <a:r>
              <a:rPr lang="en-US" sz="1400" dirty="0">
                <a:effectLst/>
                <a:latin typeface="CMR10"/>
              </a:rPr>
              <a:t>))) </a:t>
            </a:r>
            <a:endParaRPr lang="en-US" sz="4400" dirty="0"/>
          </a:p>
          <a:p>
            <a:pPr marL="457200" lvl="1" indent="0">
              <a:buNone/>
            </a:pPr>
            <a:r>
              <a:rPr lang="en-US" sz="1400" dirty="0">
                <a:effectLst/>
                <a:latin typeface="CMBX10"/>
              </a:rPr>
              <a:t>			             where </a:t>
            </a:r>
            <a:r>
              <a:rPr lang="en-US" sz="1400" dirty="0">
                <a:effectLst/>
                <a:latin typeface="CMMI10"/>
              </a:rPr>
              <a:t>mid </a:t>
            </a:r>
            <a:r>
              <a:rPr lang="en-US" sz="1400" dirty="0">
                <a:effectLst/>
                <a:latin typeface="CMR10"/>
              </a:rPr>
              <a:t>= (</a:t>
            </a:r>
            <a:r>
              <a:rPr lang="en-US" sz="1400" dirty="0">
                <a:effectLst/>
                <a:latin typeface="CMMI10"/>
              </a:rPr>
              <a:t>a </a:t>
            </a:r>
            <a:r>
              <a:rPr lang="en-US" sz="1400" dirty="0">
                <a:effectLst/>
                <a:latin typeface="CMR10"/>
              </a:rPr>
              <a:t>+ </a:t>
            </a:r>
            <a:r>
              <a:rPr lang="en-US" sz="1400" dirty="0">
                <a:effectLst/>
                <a:latin typeface="CMMI10"/>
              </a:rPr>
              <a:t>b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MI10"/>
              </a:rPr>
              <a:t>/</a:t>
            </a:r>
            <a:r>
              <a:rPr lang="en-US" sz="1400" dirty="0">
                <a:effectLst/>
                <a:latin typeface="CMR10"/>
              </a:rPr>
              <a:t>2 </a:t>
            </a:r>
            <a:endParaRPr lang="en-US" dirty="0"/>
          </a:p>
          <a:p>
            <a:r>
              <a:rPr lang="en-US" sz="1800" dirty="0">
                <a:effectLst/>
                <a:latin typeface="CMR10"/>
              </a:rPr>
              <a:t>As written, </a:t>
            </a:r>
            <a:r>
              <a:rPr lang="en-US" sz="1800" dirty="0" err="1">
                <a:effectLst/>
                <a:latin typeface="CMMI10"/>
              </a:rPr>
              <a:t>easyintegrate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CMR10"/>
              </a:rPr>
              <a:t>evaluates </a:t>
            </a:r>
            <a:r>
              <a:rPr lang="en-US" sz="1800" dirty="0">
                <a:effectLst/>
                <a:latin typeface="CMMI10"/>
              </a:rPr>
              <a:t>f </a:t>
            </a:r>
            <a:r>
              <a:rPr lang="en-US" sz="1800" dirty="0">
                <a:effectLst/>
                <a:latin typeface="CMR10"/>
              </a:rPr>
              <a:t>at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R10"/>
              </a:rPr>
              <a:t>and at </a:t>
            </a:r>
            <a:r>
              <a:rPr lang="en-US" sz="1800" dirty="0">
                <a:effectLst/>
                <a:latin typeface="CMMI10"/>
              </a:rPr>
              <a:t>b</a:t>
            </a:r>
            <a:r>
              <a:rPr lang="en-US" sz="1800" dirty="0">
                <a:effectLst/>
                <a:latin typeface="CMR10"/>
              </a:rPr>
              <a:t>, and then the recursive calls of </a:t>
            </a:r>
            <a:r>
              <a:rPr lang="en-US" sz="1800" dirty="0">
                <a:effectLst/>
                <a:latin typeface="CMMI10"/>
              </a:rPr>
              <a:t>integrate </a:t>
            </a:r>
            <a:r>
              <a:rPr lang="en-US" sz="1800" dirty="0">
                <a:effectLst/>
                <a:latin typeface="CMR10"/>
              </a:rPr>
              <a:t>re-evaluate each of these. Also, (</a:t>
            </a:r>
            <a:r>
              <a:rPr lang="en-US" sz="1800" dirty="0">
                <a:effectLst/>
                <a:latin typeface="CMMI10"/>
              </a:rPr>
              <a:t>f mid</a:t>
            </a:r>
            <a:r>
              <a:rPr lang="en-US" sz="1800" dirty="0">
                <a:effectLst/>
                <a:latin typeface="CMR10"/>
              </a:rPr>
              <a:t>) is evaluated in each recursive call. It is therefore preferable to use the following version, which never recomputes a value of </a:t>
            </a:r>
            <a:r>
              <a:rPr lang="en-US" sz="1800" dirty="0">
                <a:effectLst/>
                <a:latin typeface="CMMI10"/>
              </a:rPr>
              <a:t>f</a:t>
            </a:r>
            <a:r>
              <a:rPr lang="en-US" sz="1800" dirty="0">
                <a:effectLst/>
                <a:latin typeface="CMR10"/>
              </a:rPr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err="1">
                <a:effectLst/>
                <a:latin typeface="CMMI10"/>
              </a:rPr>
              <a:t>integratef</a:t>
            </a:r>
            <a:r>
              <a:rPr lang="en-US" sz="1400" dirty="0">
                <a:effectLst/>
                <a:latin typeface="CMMI10"/>
              </a:rPr>
              <a:t> ab</a:t>
            </a:r>
            <a:r>
              <a:rPr lang="en-US" sz="1400" dirty="0">
                <a:effectLst/>
                <a:latin typeface="CMR10"/>
              </a:rPr>
              <a:t>= </a:t>
            </a:r>
            <a:r>
              <a:rPr lang="en-US" sz="1400" dirty="0" err="1">
                <a:effectLst/>
                <a:latin typeface="CMMI10"/>
              </a:rPr>
              <a:t>integf</a:t>
            </a:r>
            <a:r>
              <a:rPr lang="en-US" sz="1400" dirty="0">
                <a:effectLst/>
                <a:latin typeface="CMMI10"/>
              </a:rPr>
              <a:t> ab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f a</a:t>
            </a:r>
            <a:r>
              <a:rPr lang="en-US" sz="1400" dirty="0">
                <a:effectLst/>
                <a:latin typeface="CMR10"/>
              </a:rPr>
              <a:t>)(</a:t>
            </a:r>
            <a:r>
              <a:rPr lang="en-US" sz="1400" dirty="0">
                <a:effectLst/>
                <a:latin typeface="CMMI10"/>
              </a:rPr>
              <a:t>f b</a:t>
            </a:r>
            <a:r>
              <a:rPr lang="en-US" sz="1400" dirty="0">
                <a:effectLst/>
                <a:latin typeface="CMR10"/>
              </a:rPr>
              <a:t>)</a:t>
            </a:r>
            <a:br>
              <a:rPr lang="en-US" sz="1400" dirty="0">
                <a:effectLst/>
                <a:latin typeface="CMR10"/>
              </a:rPr>
            </a:br>
            <a:r>
              <a:rPr lang="en-US" sz="1400" dirty="0" err="1">
                <a:effectLst/>
                <a:latin typeface="CMMI10"/>
              </a:rPr>
              <a:t>integf</a:t>
            </a:r>
            <a:r>
              <a:rPr lang="en-US" sz="1400" dirty="0">
                <a:effectLst/>
                <a:latin typeface="CMMI10"/>
              </a:rPr>
              <a:t> </a:t>
            </a:r>
            <a:r>
              <a:rPr lang="en-US" sz="1400" dirty="0" err="1">
                <a:effectLst/>
                <a:latin typeface="CMMI10"/>
              </a:rPr>
              <a:t>abfafb</a:t>
            </a:r>
            <a:r>
              <a:rPr lang="en-US" sz="1400" dirty="0">
                <a:effectLst/>
                <a:latin typeface="CMMI10"/>
              </a:rPr>
              <a:t> </a:t>
            </a:r>
            <a:r>
              <a:rPr lang="en-US" sz="1400" dirty="0">
                <a:effectLst/>
                <a:latin typeface="CMR10"/>
              </a:rPr>
              <a:t>= </a:t>
            </a:r>
            <a:r>
              <a:rPr lang="en-US" sz="1400" dirty="0">
                <a:effectLst/>
                <a:latin typeface="CMTI10"/>
              </a:rPr>
              <a:t>Cons </a:t>
            </a:r>
            <a:r>
              <a:rPr lang="en-US" sz="1400" dirty="0">
                <a:effectLst/>
                <a:latin typeface="CMR10"/>
              </a:rPr>
              <a:t>((</a:t>
            </a:r>
            <a:r>
              <a:rPr lang="en-US" sz="1400" dirty="0" err="1">
                <a:effectLst/>
                <a:latin typeface="CMMI10"/>
              </a:rPr>
              <a:t>fa</a:t>
            </a:r>
            <a:r>
              <a:rPr lang="en-US" sz="1400" dirty="0" err="1">
                <a:effectLst/>
                <a:latin typeface="CMR10"/>
              </a:rPr>
              <a:t>+</a:t>
            </a:r>
            <a:r>
              <a:rPr lang="en-US" sz="1400" dirty="0" err="1">
                <a:effectLst/>
                <a:latin typeface="CMMI10"/>
              </a:rPr>
              <a:t>fb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SY10"/>
              </a:rPr>
              <a:t>∗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b</a:t>
            </a:r>
            <a:r>
              <a:rPr lang="en-US" sz="1400" dirty="0">
                <a:effectLst/>
                <a:latin typeface="CMSY10"/>
              </a:rPr>
              <a:t>−</a:t>
            </a:r>
            <a:r>
              <a:rPr lang="en-US" sz="1400" dirty="0">
                <a:effectLst/>
                <a:latin typeface="CMMI10"/>
              </a:rPr>
              <a:t>a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MI10"/>
              </a:rPr>
              <a:t>/</a:t>
            </a:r>
            <a:r>
              <a:rPr lang="en-US" sz="1400" dirty="0">
                <a:effectLst/>
                <a:latin typeface="CMR10"/>
              </a:rPr>
              <a:t>2)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effectLst/>
                <a:latin typeface="CMMI10"/>
              </a:rPr>
              <a:t>map </a:t>
            </a:r>
            <a:r>
              <a:rPr lang="en-US" sz="1400" dirty="0" err="1">
                <a:effectLst/>
                <a:latin typeface="CMMI10"/>
              </a:rPr>
              <a:t>addpair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zip</a:t>
            </a:r>
            <a:r>
              <a:rPr lang="en-US" sz="1400" dirty="0">
                <a:effectLst/>
                <a:latin typeface="CMR10"/>
              </a:rPr>
              <a:t>2 (</a:t>
            </a:r>
            <a:r>
              <a:rPr lang="en-US" sz="1400" dirty="0" err="1">
                <a:effectLst/>
                <a:latin typeface="CMMI10"/>
              </a:rPr>
              <a:t>integ</a:t>
            </a:r>
            <a:r>
              <a:rPr lang="en-US" sz="1400" dirty="0">
                <a:effectLst/>
                <a:latin typeface="CMMI10"/>
              </a:rPr>
              <a:t> f a m fa </a:t>
            </a:r>
            <a:r>
              <a:rPr lang="en-US" sz="1400" dirty="0" err="1">
                <a:effectLst/>
                <a:latin typeface="CMMI10"/>
              </a:rPr>
              <a:t>fm</a:t>
            </a:r>
            <a:r>
              <a:rPr lang="en-US" sz="1400" dirty="0">
                <a:effectLst/>
                <a:latin typeface="CMR10"/>
              </a:rPr>
              <a:t>) (</a:t>
            </a:r>
            <a:r>
              <a:rPr lang="en-US" sz="1400" dirty="0" err="1">
                <a:effectLst/>
                <a:latin typeface="CMMI10"/>
              </a:rPr>
              <a:t>integ</a:t>
            </a:r>
            <a:r>
              <a:rPr lang="en-US" sz="1400" dirty="0">
                <a:effectLst/>
                <a:latin typeface="CMMI10"/>
              </a:rPr>
              <a:t> f m b </a:t>
            </a:r>
            <a:r>
              <a:rPr lang="en-US" sz="1400" dirty="0" err="1">
                <a:effectLst/>
                <a:latin typeface="CMMI10"/>
              </a:rPr>
              <a:t>fm</a:t>
            </a:r>
            <a:r>
              <a:rPr lang="en-US" sz="1400" dirty="0">
                <a:effectLst/>
                <a:latin typeface="CMMI10"/>
              </a:rPr>
              <a:t> fb</a:t>
            </a:r>
            <a:r>
              <a:rPr lang="en-US" sz="1400" dirty="0">
                <a:effectLst/>
                <a:latin typeface="CMR10"/>
              </a:rPr>
              <a:t>)))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effectLst/>
                <a:latin typeface="CMBX10"/>
              </a:rPr>
              <a:t>where </a:t>
            </a:r>
            <a:r>
              <a:rPr lang="en-US" sz="1400" dirty="0">
                <a:effectLst/>
                <a:latin typeface="CMMI10"/>
              </a:rPr>
              <a:t>m </a:t>
            </a:r>
            <a:r>
              <a:rPr lang="en-US" sz="1400" dirty="0">
                <a:effectLst/>
                <a:latin typeface="CMR10"/>
              </a:rPr>
              <a:t>= (</a:t>
            </a:r>
            <a:r>
              <a:rPr lang="en-US" sz="1400" dirty="0">
                <a:effectLst/>
                <a:latin typeface="CMMI10"/>
              </a:rPr>
              <a:t>a </a:t>
            </a:r>
            <a:r>
              <a:rPr lang="en-US" sz="1400" dirty="0">
                <a:effectLst/>
                <a:latin typeface="CMR10"/>
              </a:rPr>
              <a:t>+ </a:t>
            </a:r>
            <a:r>
              <a:rPr lang="en-US" sz="1400" dirty="0">
                <a:effectLst/>
                <a:latin typeface="CMMI10"/>
              </a:rPr>
              <a:t>b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MI10"/>
              </a:rPr>
              <a:t>/</a:t>
            </a:r>
            <a:r>
              <a:rPr lang="en-US" sz="1400" dirty="0">
                <a:effectLst/>
                <a:latin typeface="CMR10"/>
              </a:rPr>
              <a:t>2 </a:t>
            </a:r>
            <a:r>
              <a:rPr lang="en-US" sz="1400" dirty="0" err="1">
                <a:effectLst/>
                <a:latin typeface="CMMI10"/>
              </a:rPr>
              <a:t>fm</a:t>
            </a:r>
            <a:r>
              <a:rPr lang="en-US" sz="1400" dirty="0">
                <a:effectLst/>
                <a:latin typeface="CMMI10"/>
              </a:rPr>
              <a:t> </a:t>
            </a:r>
            <a:r>
              <a:rPr lang="en-US" sz="1400" dirty="0">
                <a:effectLst/>
                <a:latin typeface="CMR10"/>
              </a:rPr>
              <a:t>= </a:t>
            </a:r>
            <a:r>
              <a:rPr lang="en-US" sz="1400" dirty="0">
                <a:effectLst/>
                <a:latin typeface="CMMI10"/>
              </a:rPr>
              <a:t>f m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9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8440-22D4-518C-6396-3F59AE38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application: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DD3D-1FAF-66E9-AC36-4BB46144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016"/>
            <a:ext cx="10288588" cy="423836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CMMI10"/>
              </a:rPr>
              <a:t>Premise here is that a computer (based on AI) is playing against a human opponent and every move the computer makes it </a:t>
            </a:r>
            <a:r>
              <a:rPr lang="en-US" sz="1800" dirty="0" err="1">
                <a:effectLst/>
                <a:latin typeface="CMMI10"/>
              </a:rPr>
              <a:t>recomputers</a:t>
            </a:r>
            <a:r>
              <a:rPr lang="en-US" sz="1800" dirty="0">
                <a:effectLst/>
                <a:latin typeface="CMMI10"/>
              </a:rPr>
              <a:t> the ”winningest” likelihood scenarios using matrix + tree parsing by evaluation every option of moves it could take and which tree traversal path is mos</a:t>
            </a:r>
            <a:r>
              <a:rPr lang="en-US" sz="1800" dirty="0">
                <a:latin typeface="CMMI10"/>
              </a:rPr>
              <a:t>t likely to result in a win for the computer opponent. </a:t>
            </a:r>
            <a:endParaRPr lang="en-US" sz="1800" dirty="0">
              <a:effectLst/>
              <a:latin typeface="CMMI10"/>
            </a:endParaRPr>
          </a:p>
          <a:p>
            <a:r>
              <a:rPr lang="en-US" sz="1800" dirty="0">
                <a:effectLst/>
                <a:latin typeface="CMMI10"/>
              </a:rPr>
              <a:t>moves </a:t>
            </a:r>
            <a:r>
              <a:rPr lang="en-US" sz="1800" dirty="0">
                <a:effectLst/>
                <a:latin typeface="CMR10"/>
              </a:rPr>
              <a:t>:: </a:t>
            </a:r>
            <a:r>
              <a:rPr lang="en-US" sz="1800" dirty="0">
                <a:effectLst/>
                <a:latin typeface="CMMI10"/>
              </a:rPr>
              <a:t>position </a:t>
            </a:r>
            <a:r>
              <a:rPr lang="en-US" sz="1800" dirty="0">
                <a:effectLst/>
                <a:latin typeface="CMSY10"/>
              </a:rPr>
              <a:t>→ </a:t>
            </a:r>
            <a:r>
              <a:rPr lang="en-US" sz="1800" dirty="0" err="1">
                <a:effectLst/>
                <a:latin typeface="CMMI10"/>
              </a:rPr>
              <a:t>listof</a:t>
            </a:r>
            <a:r>
              <a:rPr lang="en-US" sz="1800" dirty="0">
                <a:effectLst/>
                <a:latin typeface="CMMI10"/>
              </a:rPr>
              <a:t> position </a:t>
            </a:r>
            <a:br>
              <a:rPr lang="en-US" sz="1800" dirty="0">
                <a:effectLst/>
                <a:latin typeface="CMMI10"/>
              </a:rPr>
            </a:br>
            <a:r>
              <a:rPr lang="en-US" sz="1800" dirty="0" err="1">
                <a:effectLst/>
                <a:latin typeface="CMMI10"/>
              </a:rPr>
              <a:t>reptree</a:t>
            </a:r>
            <a:r>
              <a:rPr lang="en-US" sz="1800" dirty="0">
                <a:effectLst/>
                <a:latin typeface="CMMI10"/>
              </a:rPr>
              <a:t> f a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map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MI10"/>
              </a:rPr>
              <a:t>reptree</a:t>
            </a:r>
            <a:r>
              <a:rPr lang="en-US" sz="1800" dirty="0">
                <a:effectLst/>
                <a:latin typeface="CMMI10"/>
              </a:rPr>
              <a:t> f </a:t>
            </a:r>
            <a:r>
              <a:rPr lang="en-US" sz="1800" dirty="0">
                <a:effectLst/>
                <a:latin typeface="CMR10"/>
              </a:rPr>
              <a:t>) (</a:t>
            </a:r>
            <a:r>
              <a:rPr lang="en-US" sz="1800" dirty="0">
                <a:effectLst/>
                <a:latin typeface="CMMI10"/>
              </a:rPr>
              <a:t>f a</a:t>
            </a:r>
            <a:r>
              <a:rPr lang="en-US" sz="1800" dirty="0">
                <a:effectLst/>
                <a:latin typeface="CMR10"/>
              </a:rPr>
              <a:t>))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 err="1">
                <a:effectLst/>
                <a:latin typeface="CMMI10"/>
              </a:rPr>
              <a:t>gametree</a:t>
            </a:r>
            <a:r>
              <a:rPr lang="en-US" sz="1800" dirty="0">
                <a:effectLst/>
                <a:latin typeface="CMMI10"/>
              </a:rPr>
              <a:t> p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 err="1">
                <a:effectLst/>
                <a:latin typeface="CMMI10"/>
              </a:rPr>
              <a:t>reptree</a:t>
            </a:r>
            <a:r>
              <a:rPr lang="en-US" sz="1800" dirty="0">
                <a:effectLst/>
                <a:latin typeface="CMMI10"/>
              </a:rPr>
              <a:t> moves p </a:t>
            </a:r>
            <a:br>
              <a:rPr lang="en-US" sz="1800" dirty="0">
                <a:effectLst/>
                <a:latin typeface="CMMI10"/>
              </a:rPr>
            </a:br>
            <a:r>
              <a:rPr lang="en-US" sz="1800" dirty="0">
                <a:effectLst/>
                <a:latin typeface="CMMI10"/>
              </a:rPr>
              <a:t>maximize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n sub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MI10"/>
              </a:rPr>
              <a:t>max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map minimize sub</a:t>
            </a:r>
            <a:r>
              <a:rPr lang="en-US" sz="1800" dirty="0">
                <a:effectLst/>
                <a:latin typeface="CMR10"/>
              </a:rPr>
              <a:t>) 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MI10"/>
              </a:rPr>
              <a:t>minimize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n sub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MI10"/>
              </a:rPr>
              <a:t>min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map maximize sub</a:t>
            </a:r>
            <a:r>
              <a:rPr lang="en-US" sz="1800" dirty="0">
                <a:effectLst/>
                <a:latin typeface="CMR10"/>
              </a:rPr>
              <a:t>) </a:t>
            </a:r>
            <a:br>
              <a:rPr lang="en-US" sz="1800" dirty="0">
                <a:effectLst/>
                <a:latin typeface="CMR10"/>
              </a:rPr>
            </a:br>
            <a:r>
              <a:rPr lang="en-US" sz="1800" dirty="0">
                <a:effectLst/>
                <a:latin typeface="CMMI10"/>
              </a:rPr>
              <a:t>evaluate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maximize . </a:t>
            </a:r>
            <a:r>
              <a:rPr lang="en-US" sz="1800" dirty="0" err="1">
                <a:effectLst/>
                <a:latin typeface="CMMI10"/>
              </a:rPr>
              <a:t>maptree</a:t>
            </a:r>
            <a:r>
              <a:rPr lang="en-US" sz="1800" dirty="0">
                <a:effectLst/>
                <a:latin typeface="CMMI10"/>
              </a:rPr>
              <a:t> static . </a:t>
            </a:r>
            <a:r>
              <a:rPr lang="en-US" sz="1800" dirty="0" err="1">
                <a:effectLst/>
                <a:latin typeface="CMMI10"/>
              </a:rPr>
              <a:t>gametree</a:t>
            </a:r>
            <a:r>
              <a:rPr lang="en-US" sz="1800" dirty="0">
                <a:effectLst/>
                <a:latin typeface="CMMI10"/>
              </a:rPr>
              <a:t> </a:t>
            </a:r>
          </a:p>
          <a:p>
            <a:r>
              <a:rPr lang="en-US" sz="1800" dirty="0">
                <a:effectLst/>
                <a:latin typeface="CMMI10"/>
              </a:rPr>
              <a:t>evaluate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maximize . </a:t>
            </a:r>
            <a:r>
              <a:rPr lang="en-US" sz="1800" dirty="0" err="1">
                <a:effectLst/>
                <a:latin typeface="CMMI10"/>
              </a:rPr>
              <a:t>maptree</a:t>
            </a:r>
            <a:r>
              <a:rPr lang="en-US" sz="1800" dirty="0">
                <a:effectLst/>
                <a:latin typeface="CMMI10"/>
              </a:rPr>
              <a:t> static . prune </a:t>
            </a:r>
            <a:r>
              <a:rPr lang="en-US" sz="1800" dirty="0">
                <a:effectLst/>
                <a:latin typeface="CMR10"/>
              </a:rPr>
              <a:t>5 </a:t>
            </a:r>
            <a:r>
              <a:rPr lang="en-US" sz="1800" dirty="0">
                <a:effectLst/>
                <a:latin typeface="CMMI10"/>
              </a:rPr>
              <a:t>. </a:t>
            </a:r>
            <a:r>
              <a:rPr lang="en-US" sz="1800" dirty="0" err="1">
                <a:effectLst/>
                <a:latin typeface="CMMI10"/>
              </a:rPr>
              <a:t>Gametree</a:t>
            </a:r>
            <a:endParaRPr lang="en-US" sz="1800" dirty="0">
              <a:latin typeface="CMMI10"/>
            </a:endParaRPr>
          </a:p>
          <a:p>
            <a:r>
              <a:rPr lang="en-US" sz="1800" dirty="0">
                <a:latin typeface="CMMI10"/>
              </a:rPr>
              <a:t>Where prune turns the infinite into finite</a:t>
            </a:r>
          </a:p>
          <a:p>
            <a:pPr lvl="1"/>
            <a:r>
              <a:rPr lang="en-US" sz="1800" dirty="0">
                <a:effectLst/>
                <a:latin typeface="CMMI10"/>
              </a:rPr>
              <a:t>prune </a:t>
            </a:r>
            <a:r>
              <a:rPr lang="en-US" sz="1800" dirty="0">
                <a:effectLst/>
                <a:latin typeface="CMR10"/>
              </a:rPr>
              <a:t>0 (</a:t>
            </a:r>
            <a:r>
              <a:rPr lang="en-US" sz="1800" dirty="0" err="1">
                <a:effectLst/>
                <a:latin typeface="CMTI10"/>
              </a:rPr>
              <a:t>Node</a:t>
            </a:r>
            <a:r>
              <a:rPr lang="en-US" sz="1800" dirty="0" err="1">
                <a:effectLst/>
                <a:latin typeface="CMMI10"/>
              </a:rPr>
              <a:t>ax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TI10"/>
              </a:rPr>
              <a:t>Nil</a:t>
            </a:r>
          </a:p>
          <a:p>
            <a:pPr lvl="1"/>
            <a:r>
              <a:rPr lang="en-US" sz="1800" dirty="0">
                <a:effectLst/>
                <a:latin typeface="CMMI10"/>
              </a:rPr>
              <a:t>Prune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n</a:t>
            </a:r>
            <a:r>
              <a:rPr lang="en-US" sz="1800" dirty="0">
                <a:effectLst/>
                <a:latin typeface="CMR10"/>
              </a:rPr>
              <a:t>+1) (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a x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a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map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prune n 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MI10"/>
              </a:rPr>
              <a:t>x </a:t>
            </a:r>
            <a:r>
              <a:rPr lang="en-US" sz="1800" dirty="0">
                <a:effectLst/>
                <a:latin typeface="CMR1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82F1-A716-E4EF-D2CA-D59AD4B8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why do we want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F689-1A3C-E8B2-5A67-5C77EB5D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Developer Efficiency – easy to expand on code base</a:t>
            </a:r>
          </a:p>
          <a:p>
            <a:pPr lvl="1"/>
            <a:r>
              <a:rPr lang="en-US" dirty="0"/>
              <a:t>Smaller code base</a:t>
            </a:r>
          </a:p>
          <a:p>
            <a:pPr lvl="1"/>
            <a:r>
              <a:rPr lang="en-US" dirty="0"/>
              <a:t>Modular code</a:t>
            </a:r>
          </a:p>
          <a:p>
            <a:r>
              <a:rPr lang="en-US" dirty="0"/>
              <a:t>Less buggy </a:t>
            </a:r>
          </a:p>
          <a:p>
            <a:pPr lvl="1"/>
            <a:r>
              <a:rPr lang="en-US" dirty="0"/>
              <a:t>No side effects</a:t>
            </a:r>
          </a:p>
          <a:p>
            <a:pPr lvl="1"/>
            <a:r>
              <a:rPr lang="en-US" dirty="0"/>
              <a:t>No assignment operators</a:t>
            </a:r>
          </a:p>
          <a:p>
            <a:pPr lvl="1"/>
            <a:r>
              <a:rPr lang="en-US" dirty="0"/>
              <a:t>No flow control</a:t>
            </a:r>
          </a:p>
          <a:p>
            <a:r>
              <a:rPr lang="en-US" dirty="0"/>
              <a:t>Extensibility </a:t>
            </a:r>
          </a:p>
          <a:p>
            <a:pPr lvl="1"/>
            <a:r>
              <a:rPr lang="en-US" dirty="0"/>
              <a:t>Easy to scale to any data types</a:t>
            </a:r>
          </a:p>
          <a:p>
            <a:pPr lvl="1"/>
            <a:r>
              <a:rPr lang="en-US" dirty="0"/>
              <a:t>“glue”</a:t>
            </a:r>
          </a:p>
        </p:txBody>
      </p:sp>
    </p:spTree>
    <p:extLst>
      <p:ext uri="{BB962C8B-B14F-4D97-AF65-F5344CB8AC3E}">
        <p14:creationId xmlns:p14="http://schemas.microsoft.com/office/powerpoint/2010/main" val="19402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8248-269A-6429-DCB1-742CBFEC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what is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590A-EFC7-CCCA-DEBE-53CE7086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Composing and executing functions as code</a:t>
            </a:r>
          </a:p>
          <a:p>
            <a:r>
              <a:rPr lang="en-US" dirty="0"/>
              <a:t>Programs are executed as a tree of function expressions</a:t>
            </a:r>
          </a:p>
          <a:p>
            <a:pPr lvl="1"/>
            <a:r>
              <a:rPr lang="en-US" dirty="0"/>
              <a:t>Not run as sequence of statements updating running state of program</a:t>
            </a:r>
          </a:p>
          <a:p>
            <a:r>
              <a:rPr lang="en-US" dirty="0"/>
              <a:t>Modular </a:t>
            </a:r>
            <a:r>
              <a:rPr lang="en-US" dirty="0">
                <a:sym typeface="Wingdings" pitchFamily="2" charset="2"/>
              </a:rPr>
              <a:t> we’ll talk more about what this means later</a:t>
            </a:r>
          </a:p>
          <a:p>
            <a:r>
              <a:rPr lang="en-US" dirty="0">
                <a:sym typeface="Wingdings" pitchFamily="2" charset="2"/>
              </a:rPr>
              <a:t>No side effects</a:t>
            </a:r>
          </a:p>
          <a:p>
            <a:pPr lvl="1"/>
            <a:r>
              <a:rPr lang="en-US" dirty="0">
                <a:sym typeface="Wingdings" pitchFamily="2" charset="2"/>
              </a:rPr>
              <a:t>Can’t modify state or take input from user</a:t>
            </a:r>
          </a:p>
          <a:p>
            <a:r>
              <a:rPr lang="en-US" dirty="0">
                <a:sym typeface="Wingdings" pitchFamily="2" charset="2"/>
              </a:rPr>
              <a:t>Examples: Lisp, Scheme, Haskell, and more…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CF09-CEED-5D64-8855-70CE0BAD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functional and imperative programming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421EA1-D206-60AA-F4F0-947D9839A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9774"/>
              </p:ext>
            </p:extLst>
          </p:nvPr>
        </p:nvGraphicFramePr>
        <p:xfrm>
          <a:off x="1460938" y="2212886"/>
          <a:ext cx="9259614" cy="3572213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538">
                  <a:extLst>
                    <a:ext uri="{9D8B030D-6E8A-4147-A177-3AD203B41FA5}">
                      <a16:colId xmlns:a16="http://schemas.microsoft.com/office/drawing/2014/main" val="3297446382"/>
                    </a:ext>
                  </a:extLst>
                </a:gridCol>
                <a:gridCol w="3086538">
                  <a:extLst>
                    <a:ext uri="{9D8B030D-6E8A-4147-A177-3AD203B41FA5}">
                      <a16:colId xmlns:a16="http://schemas.microsoft.com/office/drawing/2014/main" val="4123020850"/>
                    </a:ext>
                  </a:extLst>
                </a:gridCol>
                <a:gridCol w="3086538">
                  <a:extLst>
                    <a:ext uri="{9D8B030D-6E8A-4147-A177-3AD203B41FA5}">
                      <a16:colId xmlns:a16="http://schemas.microsoft.com/office/drawing/2014/main" val="537227805"/>
                    </a:ext>
                  </a:extLst>
                </a:gridCol>
              </a:tblGrid>
              <a:tr h="337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Characteristic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Imperative Languages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Functional Languages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1991170809"/>
                  </a:ext>
                </a:extLst>
              </a:tr>
              <a:tr h="10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Programmer focus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How to perform tasks (algorithms) and how to track changes in state.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What information is desired and what transformations are required.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1994965315"/>
                  </a:ext>
                </a:extLst>
              </a:tr>
              <a:tr h="337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State changes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Important.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Non-existent.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4214913084"/>
                  </a:ext>
                </a:extLst>
              </a:tr>
              <a:tr h="337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Order of execution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Important.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Low importance.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3239690897"/>
                  </a:ext>
                </a:extLst>
              </a:tr>
              <a:tr h="59028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Primary flow control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Loops, conditionals, and function (method) calls.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Function calls, including recursion.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258728320"/>
                  </a:ext>
                </a:extLst>
              </a:tr>
              <a:tr h="84326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Primary manipulation unit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Instances of structures or classes.</a:t>
                      </a:r>
                    </a:p>
                  </a:txBody>
                  <a:tcPr marL="84326" marR="84326" marT="42163" marB="421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Functions as first-class objects and data collections.</a:t>
                      </a:r>
                    </a:p>
                  </a:txBody>
                  <a:tcPr marL="84326" marR="84326" marT="42163" marB="42163"/>
                </a:tc>
                <a:extLst>
                  <a:ext uri="{0D108BD9-81ED-4DB2-BD59-A6C34878D82A}">
                    <a16:rowId xmlns:a16="http://schemas.microsoft.com/office/drawing/2014/main" val="234863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ED80-9D88-E696-7564-9180B76B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benefits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8245-370E-0B9F-037D-91879D652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Order Functions</a:t>
            </a:r>
          </a:p>
          <a:p>
            <a:pPr lvl="1"/>
            <a:r>
              <a:rPr lang="en-US" dirty="0"/>
              <a:t>A function that takes another function as an argument</a:t>
            </a:r>
          </a:p>
          <a:p>
            <a:pPr lvl="1"/>
            <a:r>
              <a:rPr lang="en-US" dirty="0"/>
              <a:t>Key to modularity</a:t>
            </a:r>
          </a:p>
          <a:p>
            <a:pPr lvl="1"/>
            <a:r>
              <a:rPr lang="en-US" dirty="0"/>
              <a:t>Promote code reuse</a:t>
            </a:r>
          </a:p>
          <a:p>
            <a:pPr lvl="1"/>
            <a:r>
              <a:rPr lang="en-US" dirty="0"/>
              <a:t>Examples (</a:t>
            </a:r>
            <a:r>
              <a:rPr lang="en-US" dirty="0" err="1"/>
              <a:t>foldr</a:t>
            </a:r>
            <a:r>
              <a:rPr lang="en-US" dirty="0"/>
              <a:t>, map)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3A617-BBA6-5293-6D66-FBCE34601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Evaluation</a:t>
            </a:r>
          </a:p>
          <a:p>
            <a:pPr lvl="1"/>
            <a:r>
              <a:rPr lang="en-US" dirty="0"/>
              <a:t>Strict synchronization</a:t>
            </a:r>
          </a:p>
          <a:p>
            <a:pPr lvl="1"/>
            <a:r>
              <a:rPr lang="en-US" dirty="0"/>
              <a:t>Control flow as abstraction instead of primitives</a:t>
            </a:r>
          </a:p>
          <a:p>
            <a:pPr lvl="1"/>
            <a:r>
              <a:rPr lang="en-US" dirty="0"/>
              <a:t>Infinite data structures </a:t>
            </a:r>
          </a:p>
          <a:p>
            <a:pPr lvl="1"/>
            <a:r>
              <a:rPr lang="en-US" dirty="0"/>
              <a:t>Also known as “call by need”</a:t>
            </a:r>
          </a:p>
        </p:txBody>
      </p:sp>
    </p:spTree>
    <p:extLst>
      <p:ext uri="{BB962C8B-B14F-4D97-AF65-F5344CB8AC3E}">
        <p14:creationId xmlns:p14="http://schemas.microsoft.com/office/powerpoint/2010/main" val="277984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A5E-F360-0DE0-95F3-F67F06B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example -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D3D3-62B1-E8A3-D96B-2D628EF4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sum example</a:t>
            </a:r>
          </a:p>
          <a:p>
            <a:r>
              <a:rPr lang="en-US" dirty="0"/>
              <a:t>without using higher order function:</a:t>
            </a:r>
          </a:p>
          <a:p>
            <a:pPr marL="0" indent="0">
              <a:buNone/>
            </a:pPr>
            <a:r>
              <a:rPr lang="en-US" dirty="0"/>
              <a:t>	sum Nil = 0</a:t>
            </a:r>
          </a:p>
          <a:p>
            <a:pPr marL="0" indent="0">
              <a:buNone/>
            </a:pPr>
            <a:r>
              <a:rPr lang="en-US" dirty="0"/>
              <a:t>	sum (Cons n list) = n + sum list</a:t>
            </a:r>
          </a:p>
          <a:p>
            <a:r>
              <a:rPr lang="en-US" dirty="0"/>
              <a:t>using higher order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TI10"/>
              </a:rPr>
              <a:t>foldr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x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TI10"/>
              </a:rPr>
              <a:t>Nil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x</a:t>
            </a:r>
            <a:br>
              <a:rPr lang="en-US" sz="1800" dirty="0">
                <a:effectLst/>
                <a:latin typeface="CMMI10"/>
              </a:rPr>
            </a:br>
            <a:r>
              <a:rPr lang="en-US" sz="1800" dirty="0">
                <a:effectLst/>
                <a:latin typeface="CMMI10"/>
              </a:rPr>
              <a:t>	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TI10"/>
              </a:rPr>
              <a:t>foldr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x</a:t>
            </a:r>
            <a:r>
              <a:rPr lang="en-US" sz="1800" dirty="0">
                <a:effectLst/>
                <a:latin typeface="CMR10"/>
              </a:rPr>
              <a:t>)(</a:t>
            </a:r>
            <a:r>
              <a:rPr lang="en-US" sz="1800" dirty="0">
                <a:effectLst/>
                <a:latin typeface="CMTI10"/>
              </a:rPr>
              <a:t>Cons </a:t>
            </a:r>
            <a:r>
              <a:rPr lang="en-US" sz="1800" dirty="0">
                <a:effectLst/>
                <a:latin typeface="CMMI10"/>
              </a:rPr>
              <a:t>a l</a:t>
            </a:r>
            <a:r>
              <a:rPr lang="en-US" sz="1800" dirty="0">
                <a:effectLst/>
                <a:latin typeface="CMR10"/>
              </a:rPr>
              <a:t>)=</a:t>
            </a:r>
            <a:r>
              <a:rPr lang="en-US" sz="1800" dirty="0">
                <a:effectLst/>
                <a:latin typeface="CMMI10"/>
              </a:rPr>
              <a:t>f a </a:t>
            </a:r>
            <a:r>
              <a:rPr lang="en-US" sz="1800" dirty="0">
                <a:effectLst/>
                <a:latin typeface="CMR10"/>
              </a:rPr>
              <a:t>((</a:t>
            </a:r>
            <a:r>
              <a:rPr lang="en-US" sz="1800" dirty="0" err="1">
                <a:effectLst/>
                <a:latin typeface="CMTI10"/>
              </a:rPr>
              <a:t>foldr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x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MI10"/>
              </a:rPr>
              <a:t>l</a:t>
            </a:r>
            <a:r>
              <a:rPr lang="en-US" sz="1800" dirty="0">
                <a:effectLst/>
                <a:latin typeface="CMR10"/>
              </a:rPr>
              <a:t>) </a:t>
            </a:r>
          </a:p>
          <a:p>
            <a:r>
              <a:rPr lang="en-US" dirty="0"/>
              <a:t>we can now call any function on a Haskell linked list without having to write specific subroutines for each ‘f’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A5E-F360-0DE0-95F3-F67F06B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example -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D3D3-62B1-E8A3-D96B-2D628EF4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concept applies to the tree data structure where we can </a:t>
            </a:r>
            <a:r>
              <a:rPr lang="en-US" dirty="0" err="1"/>
              <a:t>genercize</a:t>
            </a:r>
            <a:r>
              <a:rPr lang="en-US" dirty="0"/>
              <a:t> function application</a:t>
            </a:r>
          </a:p>
          <a:p>
            <a:r>
              <a:rPr lang="en-US" dirty="0"/>
              <a:t>using higher order function: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MTI10"/>
              </a:rPr>
              <a:t>	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TI10"/>
              </a:rPr>
              <a:t>Node </a:t>
            </a:r>
            <a:r>
              <a:rPr lang="en-US" sz="1800" dirty="0">
                <a:effectLst/>
                <a:latin typeface="CMMI10"/>
              </a:rPr>
              <a:t>label subtrees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MI10"/>
              </a:rPr>
              <a:t>f label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subtrees</a:t>
            </a:r>
            <a:r>
              <a:rPr lang="en-US" sz="1800" dirty="0">
                <a:effectLst/>
                <a:latin typeface="CMR10"/>
              </a:rPr>
              <a:t>) 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ffectLst/>
                <a:latin typeface="CMTI10"/>
              </a:rPr>
              <a:t>	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TI10"/>
              </a:rPr>
              <a:t>Cons </a:t>
            </a:r>
            <a:r>
              <a:rPr lang="en-US" sz="1800" dirty="0">
                <a:effectLst/>
                <a:latin typeface="CMMI10"/>
              </a:rPr>
              <a:t>subtree rest</a:t>
            </a:r>
            <a:r>
              <a:rPr lang="en-US" sz="1800" dirty="0">
                <a:effectLst/>
                <a:latin typeface="CMR10"/>
              </a:rPr>
              <a:t>) = </a:t>
            </a:r>
            <a:r>
              <a:rPr lang="en-US" sz="1800" dirty="0">
                <a:effectLst/>
                <a:latin typeface="CMMI10"/>
              </a:rPr>
              <a:t>g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subtree</a:t>
            </a:r>
            <a:r>
              <a:rPr lang="en-US" sz="1800" dirty="0">
                <a:effectLst/>
                <a:latin typeface="CMR10"/>
              </a:rPr>
              <a:t>) (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rest</a:t>
            </a:r>
            <a:r>
              <a:rPr lang="en-US" sz="1800" dirty="0">
                <a:effectLst/>
                <a:latin typeface="CMR1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MTI10"/>
              </a:rPr>
              <a:t>	</a:t>
            </a:r>
            <a:r>
              <a:rPr lang="en-US" sz="1800" dirty="0" err="1">
                <a:effectLst/>
                <a:latin typeface="CMTI10"/>
              </a:rPr>
              <a:t>foldtree</a:t>
            </a:r>
            <a:r>
              <a:rPr lang="en-US" sz="1800" dirty="0">
                <a:effectLst/>
                <a:latin typeface="CMTI10"/>
              </a:rPr>
              <a:t> </a:t>
            </a:r>
            <a:r>
              <a:rPr lang="en-US" sz="1800" dirty="0">
                <a:effectLst/>
                <a:latin typeface="CMMI10"/>
              </a:rPr>
              <a:t>f g a </a:t>
            </a:r>
            <a:r>
              <a:rPr lang="en-US" sz="1800" dirty="0">
                <a:effectLst/>
                <a:latin typeface="CMTI10"/>
              </a:rPr>
              <a:t>Nil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a  </a:t>
            </a:r>
            <a:endParaRPr lang="en-US" sz="1400" dirty="0"/>
          </a:p>
          <a:p>
            <a:r>
              <a:rPr lang="en-US" dirty="0"/>
              <a:t>we can now call any function on a Haskell tree structure without having to write specific subroutines for each ‘f’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9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2C6C-810A-E418-247C-7976E0F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5AF5-5FC4-4B66-2BD5-BABC75BC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take a look at the example of how g (f (input)) where f and g are programs (functions)</a:t>
            </a:r>
          </a:p>
          <a:p>
            <a:r>
              <a:rPr lang="en-US" dirty="0"/>
              <a:t>f computes it output which is used as input to program g</a:t>
            </a:r>
          </a:p>
          <a:p>
            <a:r>
              <a:rPr lang="en-US" dirty="0"/>
              <a:t>Program f is only started when g tries to read input and only runs long enough to deliver input to g</a:t>
            </a:r>
          </a:p>
          <a:p>
            <a:r>
              <a:rPr lang="en-US" dirty="0"/>
              <a:t>Program f can be non-terminating but this strict synchronization mechanism in functional programming starts/suspends f on demand </a:t>
            </a:r>
          </a:p>
          <a:p>
            <a:r>
              <a:rPr lang="en-US" dirty="0"/>
              <a:t>This method of evaluation is “lazy evaluation” because program f is run as little as possible</a:t>
            </a:r>
          </a:p>
          <a:p>
            <a:r>
              <a:rPr lang="en-US" dirty="0"/>
              <a:t>This method also allows for termination conditions to be separate from loop bodies which is a huge modularization tool </a:t>
            </a:r>
          </a:p>
        </p:txBody>
      </p:sp>
    </p:spTree>
    <p:extLst>
      <p:ext uri="{BB962C8B-B14F-4D97-AF65-F5344CB8AC3E}">
        <p14:creationId xmlns:p14="http://schemas.microsoft.com/office/powerpoint/2010/main" val="2701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2C6C-810A-E418-247C-7976E0F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5AF5-5FC4-4B66-2BD5-BABC75BC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::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-&gt;</a:t>
            </a:r>
            <a:r>
              <a:rPr lang="en-US" dirty="0"/>
              <a:t> [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]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first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  <a:effectLst/>
              </a:rPr>
              <a:t>_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[]</a:t>
            </a:r>
            <a:r>
              <a:rPr lang="en-US" dirty="0"/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first</a:t>
            </a:r>
            <a:r>
              <a:rPr lang="en-US" dirty="0"/>
              <a:t> m n </a:t>
            </a:r>
            <a:r>
              <a:rPr lang="en-US" b="1" dirty="0">
                <a:solidFill>
                  <a:srgbClr val="AA22FF"/>
                </a:solidFill>
                <a:effectLst/>
              </a:rPr>
              <a:t>=</a:t>
            </a:r>
            <a:r>
              <a:rPr lang="en-US" dirty="0"/>
              <a:t> m </a:t>
            </a:r>
            <a:r>
              <a:rPr lang="en-US" dirty="0">
                <a:solidFill>
                  <a:srgbClr val="B00040"/>
                </a:solidFill>
                <a:effectLst/>
              </a:rPr>
              <a:t>:</a:t>
            </a:r>
            <a:r>
              <a:rPr lang="en-US" dirty="0"/>
              <a:t> (first n (</a:t>
            </a:r>
            <a:r>
              <a:rPr lang="en-US" dirty="0" err="1"/>
              <a:t>m</a:t>
            </a:r>
            <a:r>
              <a:rPr lang="en-US" dirty="0" err="1">
                <a:solidFill>
                  <a:srgbClr val="666666"/>
                </a:solidFill>
                <a:effectLst/>
              </a:rPr>
              <a:t>+</a:t>
            </a:r>
            <a:r>
              <a:rPr lang="en-US" dirty="0" err="1"/>
              <a:t>n</a:t>
            </a:r>
            <a:r>
              <a:rPr lang="en-US" dirty="0"/>
              <a:t>))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second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::</a:t>
            </a:r>
            <a:r>
              <a:rPr lang="en-US" dirty="0"/>
              <a:t> [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] </a:t>
            </a:r>
            <a:r>
              <a:rPr lang="en-US" b="1" dirty="0">
                <a:solidFill>
                  <a:srgbClr val="AA22FF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Int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second</a:t>
            </a:r>
            <a:r>
              <a:rPr lang="en-US" dirty="0"/>
              <a:t> </a:t>
            </a:r>
            <a:r>
              <a:rPr lang="en-US" dirty="0">
                <a:solidFill>
                  <a:srgbClr val="B00040"/>
                </a:solidFill>
                <a:effectLst/>
              </a:rPr>
              <a:t>[]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  <a:effectLst/>
              </a:rPr>
              <a:t>_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=</a:t>
            </a:r>
            <a:r>
              <a:rPr lang="en-US" dirty="0"/>
              <a:t> undefined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second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B00040"/>
                </a:solidFill>
                <a:effectLst/>
              </a:rPr>
              <a:t>:</a:t>
            </a:r>
            <a:r>
              <a:rPr lang="en-US" dirty="0" err="1"/>
              <a:t>xs</a:t>
            </a:r>
            <a:r>
              <a:rPr lang="en-US" dirty="0"/>
              <a:t>) </a:t>
            </a:r>
            <a:r>
              <a:rPr lang="en-US" dirty="0">
                <a:solidFill>
                  <a:srgbClr val="666666"/>
                </a:solidFill>
                <a:effectLst/>
              </a:rPr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AA22FF"/>
                </a:solidFill>
                <a:effectLst/>
              </a:rPr>
              <a:t>=</a:t>
            </a:r>
            <a:r>
              <a:rPr lang="en-US" dirty="0"/>
              <a:t> 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second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dirty="0" err="1">
                <a:solidFill>
                  <a:srgbClr val="B00040"/>
                </a:solidFill>
                <a:effectLst/>
              </a:rPr>
              <a:t>:</a:t>
            </a:r>
            <a:r>
              <a:rPr lang="en-US" dirty="0" err="1"/>
              <a:t>xs</a:t>
            </a:r>
            <a:r>
              <a:rPr lang="en-US" dirty="0"/>
              <a:t>) n </a:t>
            </a:r>
            <a:r>
              <a:rPr lang="en-US" b="1" dirty="0">
                <a:solidFill>
                  <a:srgbClr val="AA22FF"/>
                </a:solidFill>
                <a:effectLst/>
              </a:rPr>
              <a:t>=</a:t>
            </a:r>
            <a:r>
              <a:rPr lang="en-US" dirty="0"/>
              <a:t> second </a:t>
            </a:r>
            <a:r>
              <a:rPr lang="en-US" dirty="0" err="1"/>
              <a:t>xs</a:t>
            </a:r>
            <a:r>
              <a:rPr lang="en-US" dirty="0"/>
              <a:t> (n</a:t>
            </a:r>
            <a:r>
              <a:rPr lang="en-US" dirty="0">
                <a:effectLst/>
              </a:rPr>
              <a:t>-1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second (first 1 1) 3 will result in 2! Even though first is an non-terminating function</a:t>
            </a:r>
          </a:p>
        </p:txBody>
      </p:sp>
    </p:spTree>
    <p:extLst>
      <p:ext uri="{BB962C8B-B14F-4D97-AF65-F5344CB8AC3E}">
        <p14:creationId xmlns:p14="http://schemas.microsoft.com/office/powerpoint/2010/main" val="89542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E5DF-4E27-DFCD-D609-28D6340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application: Square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1D71-A9D1-440D-B68E-F8C6ED22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MMI10"/>
              </a:rPr>
              <a:t>We know that the formula for approximating the square root of a random </a:t>
            </a:r>
            <a:r>
              <a:rPr lang="en-US" sz="1800" dirty="0">
                <a:latin typeface="CMMI10"/>
              </a:rPr>
              <a:t>number n is: </a:t>
            </a:r>
          </a:p>
          <a:p>
            <a:pPr lvl="1"/>
            <a:r>
              <a:rPr lang="en-US" sz="1800" dirty="0">
                <a:effectLst/>
                <a:latin typeface="CMMI10"/>
              </a:rPr>
              <a:t>a</a:t>
            </a:r>
            <a:r>
              <a:rPr lang="en-US" sz="1800" dirty="0">
                <a:effectLst/>
                <a:latin typeface="CMMI7"/>
              </a:rPr>
              <a:t>i</a:t>
            </a:r>
            <a:r>
              <a:rPr lang="en-US" sz="1800" dirty="0">
                <a:effectLst/>
                <a:latin typeface="CMR7"/>
              </a:rPr>
              <a:t>+1 </a:t>
            </a:r>
            <a:r>
              <a:rPr lang="en-US" sz="1800" dirty="0">
                <a:effectLst/>
                <a:latin typeface="CMR10"/>
              </a:rPr>
              <a:t>= (</a:t>
            </a:r>
            <a:r>
              <a:rPr lang="en-US" sz="1800" dirty="0">
                <a:effectLst/>
                <a:latin typeface="CMMI10"/>
              </a:rPr>
              <a:t>a</a:t>
            </a:r>
            <a:r>
              <a:rPr lang="en-US" sz="1800" dirty="0">
                <a:effectLst/>
                <a:latin typeface="CMMI7"/>
              </a:rPr>
              <a:t>i </a:t>
            </a:r>
            <a:r>
              <a:rPr lang="en-US" sz="1800" dirty="0">
                <a:effectLst/>
                <a:latin typeface="CMR10"/>
              </a:rPr>
              <a:t>+ </a:t>
            </a:r>
            <a:r>
              <a:rPr lang="en-US" sz="1800" dirty="0">
                <a:effectLst/>
                <a:latin typeface="CMMI10"/>
              </a:rPr>
              <a:t>n/a</a:t>
            </a:r>
            <a:r>
              <a:rPr lang="en-US" sz="1800" dirty="0">
                <a:effectLst/>
                <a:latin typeface="CMMI7"/>
              </a:rPr>
              <a:t>i</a:t>
            </a:r>
            <a:r>
              <a:rPr lang="en-US" sz="1800" dirty="0">
                <a:effectLst/>
                <a:latin typeface="CMR10"/>
              </a:rPr>
              <a:t>)</a:t>
            </a:r>
            <a:r>
              <a:rPr lang="en-US" sz="1800" dirty="0">
                <a:effectLst/>
                <a:latin typeface="CMMI10"/>
              </a:rPr>
              <a:t>/</a:t>
            </a:r>
            <a:r>
              <a:rPr lang="en-US" sz="1800" dirty="0">
                <a:effectLst/>
                <a:latin typeface="CMR10"/>
              </a:rPr>
              <a:t>2</a:t>
            </a:r>
          </a:p>
          <a:p>
            <a:r>
              <a:rPr lang="en-US" sz="1800" dirty="0">
                <a:effectLst/>
                <a:latin typeface="CMR10"/>
              </a:rPr>
              <a:t>Each approximation is derived from the previous one by the function </a:t>
            </a:r>
            <a:endParaRPr lang="en-US" sz="1400" dirty="0"/>
          </a:p>
          <a:p>
            <a:pPr lvl="1"/>
            <a:r>
              <a:rPr lang="en-US" sz="1400" dirty="0">
                <a:effectLst/>
                <a:latin typeface="CMMI10"/>
              </a:rPr>
              <a:t>next n x </a:t>
            </a:r>
            <a:r>
              <a:rPr lang="en-US" sz="1400" dirty="0">
                <a:effectLst/>
                <a:latin typeface="CMR10"/>
              </a:rPr>
              <a:t>= (</a:t>
            </a:r>
            <a:r>
              <a:rPr lang="en-US" sz="1400" dirty="0">
                <a:effectLst/>
                <a:latin typeface="CMMI10"/>
              </a:rPr>
              <a:t>x </a:t>
            </a:r>
            <a:r>
              <a:rPr lang="en-US" sz="1400" dirty="0">
                <a:effectLst/>
                <a:latin typeface="CMR10"/>
              </a:rPr>
              <a:t>+ </a:t>
            </a:r>
            <a:r>
              <a:rPr lang="en-US" sz="1400" dirty="0">
                <a:effectLst/>
                <a:latin typeface="CMMI10"/>
              </a:rPr>
              <a:t>n/x</a:t>
            </a:r>
            <a:r>
              <a:rPr lang="en-US" sz="1400" dirty="0">
                <a:effectLst/>
                <a:latin typeface="CMR10"/>
              </a:rPr>
              <a:t>)</a:t>
            </a:r>
            <a:r>
              <a:rPr lang="en-US" sz="1400" dirty="0">
                <a:effectLst/>
                <a:latin typeface="CMMI10"/>
              </a:rPr>
              <a:t>/</a:t>
            </a:r>
            <a:r>
              <a:rPr lang="en-US" sz="1400" dirty="0">
                <a:effectLst/>
                <a:latin typeface="CMR10"/>
              </a:rPr>
              <a:t>2</a:t>
            </a:r>
            <a:br>
              <a:rPr lang="en-US" sz="1400" dirty="0">
                <a:effectLst/>
                <a:latin typeface="CMR10"/>
              </a:rPr>
            </a:br>
            <a:endParaRPr lang="en-US" sz="1000" dirty="0"/>
          </a:p>
          <a:p>
            <a:r>
              <a:rPr lang="en-US" sz="1800" dirty="0">
                <a:effectLst/>
                <a:latin typeface="CMR10"/>
              </a:rPr>
              <a:t>so that the list of approximations can be computed by </a:t>
            </a:r>
          </a:p>
          <a:p>
            <a:pPr lvl="1"/>
            <a:r>
              <a:rPr lang="en-US" sz="1400" dirty="0">
                <a:effectLst/>
                <a:latin typeface="CMMI10"/>
              </a:rPr>
              <a:t>repeat </a:t>
            </a:r>
            <a:r>
              <a:rPr lang="en-US" sz="1400" dirty="0">
                <a:effectLst/>
                <a:latin typeface="CMR10"/>
              </a:rPr>
              <a:t>(</a:t>
            </a:r>
            <a:r>
              <a:rPr lang="en-US" sz="1400" dirty="0">
                <a:effectLst/>
                <a:latin typeface="CMMI10"/>
              </a:rPr>
              <a:t>next n</a:t>
            </a:r>
            <a:r>
              <a:rPr lang="en-US" sz="1400" dirty="0">
                <a:effectLst/>
                <a:latin typeface="CMR10"/>
              </a:rPr>
              <a:t>) </a:t>
            </a:r>
            <a:r>
              <a:rPr lang="en-US" sz="1400" dirty="0">
                <a:effectLst/>
                <a:latin typeface="CMMI10"/>
              </a:rPr>
              <a:t>a</a:t>
            </a:r>
            <a:r>
              <a:rPr lang="en-US" sz="1400" dirty="0">
                <a:effectLst/>
                <a:latin typeface="CMR10"/>
              </a:rPr>
              <a:t>0 </a:t>
            </a:r>
            <a:endParaRPr lang="en-US" sz="1800" dirty="0">
              <a:effectLst/>
              <a:latin typeface="CMMI10"/>
            </a:endParaRPr>
          </a:p>
          <a:p>
            <a:r>
              <a:rPr lang="en-US" sz="1800" dirty="0">
                <a:latin typeface="CMMI10"/>
              </a:rPr>
              <a:t>r</a:t>
            </a:r>
            <a:r>
              <a:rPr lang="en-US" sz="1800" dirty="0">
                <a:effectLst/>
                <a:latin typeface="CMMI10"/>
              </a:rPr>
              <a:t>elative sqrt a</a:t>
            </a:r>
            <a:r>
              <a:rPr lang="en-US" sz="1800" dirty="0">
                <a:effectLst/>
                <a:latin typeface="CMR10"/>
              </a:rPr>
              <a:t>0 </a:t>
            </a:r>
            <a:r>
              <a:rPr lang="en-US" sz="1800" dirty="0">
                <a:effectLst/>
                <a:latin typeface="CMMI10"/>
              </a:rPr>
              <a:t>eps n </a:t>
            </a:r>
            <a:r>
              <a:rPr lang="en-US" sz="1800" dirty="0">
                <a:effectLst/>
                <a:latin typeface="CMR10"/>
              </a:rPr>
              <a:t>= </a:t>
            </a:r>
            <a:r>
              <a:rPr lang="en-US" sz="1800" dirty="0">
                <a:effectLst/>
                <a:latin typeface="CMMI10"/>
              </a:rPr>
              <a:t>relative eps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repeat </a:t>
            </a:r>
            <a:r>
              <a:rPr lang="en-US" sz="1800" dirty="0">
                <a:effectLst/>
                <a:latin typeface="CMR10"/>
              </a:rPr>
              <a:t>(</a:t>
            </a:r>
            <a:r>
              <a:rPr lang="en-US" sz="1800" dirty="0">
                <a:effectLst/>
                <a:latin typeface="CMMI10"/>
              </a:rPr>
              <a:t>next n</a:t>
            </a:r>
            <a:r>
              <a:rPr lang="en-US" sz="1800" dirty="0">
                <a:effectLst/>
                <a:latin typeface="CMR10"/>
              </a:rPr>
              <a:t>) </a:t>
            </a:r>
            <a:r>
              <a:rPr lang="en-US" sz="1800" dirty="0">
                <a:effectLst/>
                <a:latin typeface="CMMI10"/>
              </a:rPr>
              <a:t>a</a:t>
            </a:r>
            <a:r>
              <a:rPr lang="en-US" sz="1800" dirty="0">
                <a:effectLst/>
                <a:latin typeface="CMR10"/>
              </a:rPr>
              <a:t>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151</TotalTime>
  <Words>1227</Words>
  <Application>Microsoft Macintosh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CMBX10</vt:lpstr>
      <vt:lpstr>CMMI10</vt:lpstr>
      <vt:lpstr>CMMI7</vt:lpstr>
      <vt:lpstr>CMR10</vt:lpstr>
      <vt:lpstr>CMR7</vt:lpstr>
      <vt:lpstr>CMSY10</vt:lpstr>
      <vt:lpstr>CMTI10</vt:lpstr>
      <vt:lpstr>Tw Cen MT</vt:lpstr>
      <vt:lpstr>Wingdings</vt:lpstr>
      <vt:lpstr>Circuit</vt:lpstr>
      <vt:lpstr>Why functional programming matters</vt:lpstr>
      <vt:lpstr>first what is functional programming</vt:lpstr>
      <vt:lpstr>Differences between functional and imperative programming</vt:lpstr>
      <vt:lpstr>Two primary benefits of functional programming</vt:lpstr>
      <vt:lpstr>Higher order functions example - linked list</vt:lpstr>
      <vt:lpstr>Higher order functions example - trees</vt:lpstr>
      <vt:lpstr>Lazy evaluation explanation</vt:lpstr>
      <vt:lpstr>Lazy evaluation Example</vt:lpstr>
      <vt:lpstr>Real world application: Square root</vt:lpstr>
      <vt:lpstr>Real world application: derivation</vt:lpstr>
      <vt:lpstr>Real world application: integration</vt:lpstr>
      <vt:lpstr>Real world application: AI </vt:lpstr>
      <vt:lpstr>Conclusion – why do we want functional programming?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Desai, Karan Sanjay</dc:creator>
  <cp:lastModifiedBy>Karan Desai</cp:lastModifiedBy>
  <cp:revision>10</cp:revision>
  <dcterms:created xsi:type="dcterms:W3CDTF">2024-07-25T23:29:14Z</dcterms:created>
  <dcterms:modified xsi:type="dcterms:W3CDTF">2024-07-26T02:00:29Z</dcterms:modified>
</cp:coreProperties>
</file>