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1" r:id="rId6"/>
    <p:sldId id="260" r:id="rId7"/>
    <p:sldId id="262" r:id="rId8"/>
    <p:sldId id="263" r:id="rId9"/>
    <p:sldId id="264" r:id="rId10"/>
    <p:sldId id="268" r:id="rId11"/>
    <p:sldId id="269" r:id="rId12"/>
    <p:sldId id="270" r:id="rId13"/>
    <p:sldId id="271"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F6BB634-91BF-4F4F-832B-68099C4FA3E1}" type="datetimeFigureOut">
              <a:rPr lang="en-US" smtClean="0"/>
              <a:t>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1B745F-0E42-49E5-9AF4-20499F321F41}" type="slidenum">
              <a:rPr lang="en-US" smtClean="0"/>
              <a:t>‹#›</a:t>
            </a:fld>
            <a:endParaRPr lang="en-US"/>
          </a:p>
        </p:txBody>
      </p:sp>
    </p:spTree>
    <p:extLst>
      <p:ext uri="{BB962C8B-B14F-4D97-AF65-F5344CB8AC3E}">
        <p14:creationId xmlns:p14="http://schemas.microsoft.com/office/powerpoint/2010/main" val="2052747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6BB634-91BF-4F4F-832B-68099C4FA3E1}"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1B745F-0E42-49E5-9AF4-20499F321F41}" type="slidenum">
              <a:rPr lang="en-US" smtClean="0"/>
              <a:t>‹#›</a:t>
            </a:fld>
            <a:endParaRPr lang="en-US"/>
          </a:p>
        </p:txBody>
      </p:sp>
    </p:spTree>
    <p:extLst>
      <p:ext uri="{BB962C8B-B14F-4D97-AF65-F5344CB8AC3E}">
        <p14:creationId xmlns:p14="http://schemas.microsoft.com/office/powerpoint/2010/main" val="604439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6BB634-91BF-4F4F-832B-68099C4FA3E1}"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1B745F-0E42-49E5-9AF4-20499F321F41}" type="slidenum">
              <a:rPr lang="en-US" smtClean="0"/>
              <a:t>‹#›</a:t>
            </a:fld>
            <a:endParaRPr lang="en-US"/>
          </a:p>
        </p:txBody>
      </p:sp>
    </p:spTree>
    <p:extLst>
      <p:ext uri="{BB962C8B-B14F-4D97-AF65-F5344CB8AC3E}">
        <p14:creationId xmlns:p14="http://schemas.microsoft.com/office/powerpoint/2010/main" val="112028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6BB634-91BF-4F4F-832B-68099C4FA3E1}"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1B745F-0E42-49E5-9AF4-20499F321F41}"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46359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6BB634-91BF-4F4F-832B-68099C4FA3E1}"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1B745F-0E42-49E5-9AF4-20499F321F41}" type="slidenum">
              <a:rPr lang="en-US" smtClean="0"/>
              <a:t>‹#›</a:t>
            </a:fld>
            <a:endParaRPr lang="en-US"/>
          </a:p>
        </p:txBody>
      </p:sp>
    </p:spTree>
    <p:extLst>
      <p:ext uri="{BB962C8B-B14F-4D97-AF65-F5344CB8AC3E}">
        <p14:creationId xmlns:p14="http://schemas.microsoft.com/office/powerpoint/2010/main" val="4008089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F6BB634-91BF-4F4F-832B-68099C4FA3E1}" type="datetimeFigureOut">
              <a:rPr lang="en-US" smtClean="0"/>
              <a:t>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1B745F-0E42-49E5-9AF4-20499F321F41}" type="slidenum">
              <a:rPr lang="en-US" smtClean="0"/>
              <a:t>‹#›</a:t>
            </a:fld>
            <a:endParaRPr lang="en-US"/>
          </a:p>
        </p:txBody>
      </p:sp>
    </p:spTree>
    <p:extLst>
      <p:ext uri="{BB962C8B-B14F-4D97-AF65-F5344CB8AC3E}">
        <p14:creationId xmlns:p14="http://schemas.microsoft.com/office/powerpoint/2010/main" val="605201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F6BB634-91BF-4F4F-832B-68099C4FA3E1}" type="datetimeFigureOut">
              <a:rPr lang="en-US" smtClean="0"/>
              <a:t>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1B745F-0E42-49E5-9AF4-20499F321F41}" type="slidenum">
              <a:rPr lang="en-US" smtClean="0"/>
              <a:t>‹#›</a:t>
            </a:fld>
            <a:endParaRPr lang="en-US"/>
          </a:p>
        </p:txBody>
      </p:sp>
    </p:spTree>
    <p:extLst>
      <p:ext uri="{BB962C8B-B14F-4D97-AF65-F5344CB8AC3E}">
        <p14:creationId xmlns:p14="http://schemas.microsoft.com/office/powerpoint/2010/main" val="1703034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BB634-91BF-4F4F-832B-68099C4FA3E1}"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1B745F-0E42-49E5-9AF4-20499F321F41}" type="slidenum">
              <a:rPr lang="en-US" smtClean="0"/>
              <a:t>‹#›</a:t>
            </a:fld>
            <a:endParaRPr lang="en-US"/>
          </a:p>
        </p:txBody>
      </p:sp>
    </p:spTree>
    <p:extLst>
      <p:ext uri="{BB962C8B-B14F-4D97-AF65-F5344CB8AC3E}">
        <p14:creationId xmlns:p14="http://schemas.microsoft.com/office/powerpoint/2010/main" val="36290267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BB634-91BF-4F4F-832B-68099C4FA3E1}"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1B745F-0E42-49E5-9AF4-20499F321F41}" type="slidenum">
              <a:rPr lang="en-US" smtClean="0"/>
              <a:t>‹#›</a:t>
            </a:fld>
            <a:endParaRPr lang="en-US"/>
          </a:p>
        </p:txBody>
      </p:sp>
    </p:spTree>
    <p:extLst>
      <p:ext uri="{BB962C8B-B14F-4D97-AF65-F5344CB8AC3E}">
        <p14:creationId xmlns:p14="http://schemas.microsoft.com/office/powerpoint/2010/main" val="675460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BB634-91BF-4F4F-832B-68099C4FA3E1}"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1B745F-0E42-49E5-9AF4-20499F321F41}" type="slidenum">
              <a:rPr lang="en-US" smtClean="0"/>
              <a:t>‹#›</a:t>
            </a:fld>
            <a:endParaRPr lang="en-US"/>
          </a:p>
        </p:txBody>
      </p:sp>
    </p:spTree>
    <p:extLst>
      <p:ext uri="{BB962C8B-B14F-4D97-AF65-F5344CB8AC3E}">
        <p14:creationId xmlns:p14="http://schemas.microsoft.com/office/powerpoint/2010/main" val="296121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6BB634-91BF-4F4F-832B-68099C4FA3E1}"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1B745F-0E42-49E5-9AF4-20499F321F41}" type="slidenum">
              <a:rPr lang="en-US" smtClean="0"/>
              <a:t>‹#›</a:t>
            </a:fld>
            <a:endParaRPr lang="en-US"/>
          </a:p>
        </p:txBody>
      </p:sp>
    </p:spTree>
    <p:extLst>
      <p:ext uri="{BB962C8B-B14F-4D97-AF65-F5344CB8AC3E}">
        <p14:creationId xmlns:p14="http://schemas.microsoft.com/office/powerpoint/2010/main" val="3277814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6BB634-91BF-4F4F-832B-68099C4FA3E1}"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1B745F-0E42-49E5-9AF4-20499F321F41}" type="slidenum">
              <a:rPr lang="en-US" smtClean="0"/>
              <a:t>‹#›</a:t>
            </a:fld>
            <a:endParaRPr lang="en-US"/>
          </a:p>
        </p:txBody>
      </p:sp>
    </p:spTree>
    <p:extLst>
      <p:ext uri="{BB962C8B-B14F-4D97-AF65-F5344CB8AC3E}">
        <p14:creationId xmlns:p14="http://schemas.microsoft.com/office/powerpoint/2010/main" val="1019597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6BB634-91BF-4F4F-832B-68099C4FA3E1}" type="datetimeFigureOut">
              <a:rPr lang="en-US" smtClean="0"/>
              <a:t>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1B745F-0E42-49E5-9AF4-20499F321F41}" type="slidenum">
              <a:rPr lang="en-US" smtClean="0"/>
              <a:t>‹#›</a:t>
            </a:fld>
            <a:endParaRPr lang="en-US"/>
          </a:p>
        </p:txBody>
      </p:sp>
    </p:spTree>
    <p:extLst>
      <p:ext uri="{BB962C8B-B14F-4D97-AF65-F5344CB8AC3E}">
        <p14:creationId xmlns:p14="http://schemas.microsoft.com/office/powerpoint/2010/main" val="977100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6BB634-91BF-4F4F-832B-68099C4FA3E1}" type="datetimeFigureOut">
              <a:rPr lang="en-US" smtClean="0"/>
              <a:t>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1B745F-0E42-49E5-9AF4-20499F321F41}" type="slidenum">
              <a:rPr lang="en-US" smtClean="0"/>
              <a:t>‹#›</a:t>
            </a:fld>
            <a:endParaRPr lang="en-US"/>
          </a:p>
        </p:txBody>
      </p:sp>
    </p:spTree>
    <p:extLst>
      <p:ext uri="{BB962C8B-B14F-4D97-AF65-F5344CB8AC3E}">
        <p14:creationId xmlns:p14="http://schemas.microsoft.com/office/powerpoint/2010/main" val="1361488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BB634-91BF-4F4F-832B-68099C4FA3E1}" type="datetimeFigureOut">
              <a:rPr lang="en-US" smtClean="0"/>
              <a:t>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1B745F-0E42-49E5-9AF4-20499F321F41}" type="slidenum">
              <a:rPr lang="en-US" smtClean="0"/>
              <a:t>‹#›</a:t>
            </a:fld>
            <a:endParaRPr lang="en-US"/>
          </a:p>
        </p:txBody>
      </p:sp>
    </p:spTree>
    <p:extLst>
      <p:ext uri="{BB962C8B-B14F-4D97-AF65-F5344CB8AC3E}">
        <p14:creationId xmlns:p14="http://schemas.microsoft.com/office/powerpoint/2010/main" val="2103253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6BB634-91BF-4F4F-832B-68099C4FA3E1}"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1B745F-0E42-49E5-9AF4-20499F321F41}" type="slidenum">
              <a:rPr lang="en-US" smtClean="0"/>
              <a:t>‹#›</a:t>
            </a:fld>
            <a:endParaRPr lang="en-US"/>
          </a:p>
        </p:txBody>
      </p:sp>
    </p:spTree>
    <p:extLst>
      <p:ext uri="{BB962C8B-B14F-4D97-AF65-F5344CB8AC3E}">
        <p14:creationId xmlns:p14="http://schemas.microsoft.com/office/powerpoint/2010/main" val="3257851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6BB634-91BF-4F4F-832B-68099C4FA3E1}"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1B745F-0E42-49E5-9AF4-20499F321F41}" type="slidenum">
              <a:rPr lang="en-US" smtClean="0"/>
              <a:t>‹#›</a:t>
            </a:fld>
            <a:endParaRPr lang="en-US"/>
          </a:p>
        </p:txBody>
      </p:sp>
    </p:spTree>
    <p:extLst>
      <p:ext uri="{BB962C8B-B14F-4D97-AF65-F5344CB8AC3E}">
        <p14:creationId xmlns:p14="http://schemas.microsoft.com/office/powerpoint/2010/main" val="2999315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EF6BB634-91BF-4F4F-832B-68099C4FA3E1}" type="datetimeFigureOut">
              <a:rPr lang="en-US" smtClean="0"/>
              <a:t>1/10/2022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11B745F-0E42-49E5-9AF4-20499F321F41}" type="slidenum">
              <a:rPr lang="en-US" smtClean="0"/>
              <a:t>‹#›</a:t>
            </a:fld>
            <a:endParaRPr lang="en-US"/>
          </a:p>
        </p:txBody>
      </p:sp>
    </p:spTree>
    <p:extLst>
      <p:ext uri="{BB962C8B-B14F-4D97-AF65-F5344CB8AC3E}">
        <p14:creationId xmlns:p14="http://schemas.microsoft.com/office/powerpoint/2010/main" val="1655880406"/>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CA139-DE06-4661-84B3-35D5AA5075A9}"/>
              </a:ext>
            </a:extLst>
          </p:cNvPr>
          <p:cNvSpPr>
            <a:spLocks noGrp="1"/>
          </p:cNvSpPr>
          <p:nvPr>
            <p:ph type="ctrTitle"/>
          </p:nvPr>
        </p:nvSpPr>
        <p:spPr/>
        <p:txBody>
          <a:bodyPr/>
          <a:lstStyle/>
          <a:p>
            <a:r>
              <a:rPr lang="en-US" dirty="0"/>
              <a:t>NYC 311 project</a:t>
            </a:r>
          </a:p>
        </p:txBody>
      </p:sp>
    </p:spTree>
    <p:extLst>
      <p:ext uri="{BB962C8B-B14F-4D97-AF65-F5344CB8AC3E}">
        <p14:creationId xmlns:p14="http://schemas.microsoft.com/office/powerpoint/2010/main" val="2592275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8E567-FD68-4FC2-AEAE-8141507623CB}"/>
              </a:ext>
            </a:extLst>
          </p:cNvPr>
          <p:cNvSpPr>
            <a:spLocks noGrp="1"/>
          </p:cNvSpPr>
          <p:nvPr>
            <p:ph type="title"/>
          </p:nvPr>
        </p:nvSpPr>
        <p:spPr/>
        <p:txBody>
          <a:bodyPr>
            <a:normAutofit fontScale="90000"/>
          </a:bodyPr>
          <a:lstStyle/>
          <a:p>
            <a:r>
              <a:rPr lang="en-US" dirty="0"/>
              <a:t>Analysis of complaints</a:t>
            </a:r>
            <a:br>
              <a:rPr lang="en-US" dirty="0"/>
            </a:br>
            <a:r>
              <a:rPr lang="en-US" sz="3000" i="1" dirty="0"/>
              <a:t>Hiring workers and Inventory management by analyzing frequency of complaints and their yearly trend</a:t>
            </a:r>
            <a:endParaRPr lang="en-US" dirty="0"/>
          </a:p>
        </p:txBody>
      </p:sp>
      <p:sp>
        <p:nvSpPr>
          <p:cNvPr id="3" name="Content Placeholder 2">
            <a:extLst>
              <a:ext uri="{FF2B5EF4-FFF2-40B4-BE49-F238E27FC236}">
                <a16:creationId xmlns:a16="http://schemas.microsoft.com/office/drawing/2014/main" id="{AB0A9AC1-F2D4-4605-914A-1DC8CA459E99}"/>
              </a:ext>
            </a:extLst>
          </p:cNvPr>
          <p:cNvSpPr>
            <a:spLocks noGrp="1"/>
          </p:cNvSpPr>
          <p:nvPr>
            <p:ph idx="1"/>
          </p:nvPr>
        </p:nvSpPr>
        <p:spPr/>
        <p:txBody>
          <a:bodyPr/>
          <a:lstStyle/>
          <a:p>
            <a:r>
              <a:rPr lang="en-US" dirty="0"/>
              <a:t>Enter a complaint type to analyze the total number of various complaints over the years.</a:t>
            </a:r>
          </a:p>
          <a:p>
            <a:r>
              <a:rPr lang="en-US" dirty="0"/>
              <a:t>Inventory is ordered based on specific complaints, not the complaint types. So, we analyze at a complaint level.</a:t>
            </a:r>
          </a:p>
          <a:p>
            <a:r>
              <a:rPr lang="en-US" dirty="0"/>
              <a:t>For each complaint, we see the trend over the years and using the past occurrences we can order inventory.</a:t>
            </a:r>
          </a:p>
          <a:p>
            <a:r>
              <a:rPr lang="en-US" dirty="0"/>
              <a:t>Usually, the minimum required inventory can be purchased initially and then more can be bought as the year ends.</a:t>
            </a:r>
          </a:p>
          <a:p>
            <a:endParaRPr lang="en-US" dirty="0"/>
          </a:p>
          <a:p>
            <a:endParaRPr lang="en-US" dirty="0"/>
          </a:p>
        </p:txBody>
      </p:sp>
    </p:spTree>
    <p:extLst>
      <p:ext uri="{BB962C8B-B14F-4D97-AF65-F5344CB8AC3E}">
        <p14:creationId xmlns:p14="http://schemas.microsoft.com/office/powerpoint/2010/main" val="884861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E3ABE-6790-4BCB-BBF0-842A9190048A}"/>
              </a:ext>
            </a:extLst>
          </p:cNvPr>
          <p:cNvSpPr>
            <a:spLocks noGrp="1"/>
          </p:cNvSpPr>
          <p:nvPr>
            <p:ph type="title"/>
          </p:nvPr>
        </p:nvSpPr>
        <p:spPr/>
        <p:txBody>
          <a:bodyPr>
            <a:normAutofit/>
          </a:bodyPr>
          <a:lstStyle/>
          <a:p>
            <a:r>
              <a:rPr lang="en-US" dirty="0"/>
              <a:t>Analysis of Complaint Types</a:t>
            </a:r>
            <a:br>
              <a:rPr lang="en-US" dirty="0"/>
            </a:br>
            <a:r>
              <a:rPr lang="en-US" sz="3000" i="1" dirty="0"/>
              <a:t>For efficient hiring and training of workers using yearly trend</a:t>
            </a:r>
          </a:p>
        </p:txBody>
      </p:sp>
      <p:pic>
        <p:nvPicPr>
          <p:cNvPr id="5" name="Picture 4" descr="Chart, line chart&#10;&#10;Description automatically generated">
            <a:extLst>
              <a:ext uri="{FF2B5EF4-FFF2-40B4-BE49-F238E27FC236}">
                <a16:creationId xmlns:a16="http://schemas.microsoft.com/office/drawing/2014/main" id="{8EFBF48F-20A1-4FC8-A638-E0C0077ED4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2827" y="1690688"/>
            <a:ext cx="6886345" cy="4840896"/>
          </a:xfrm>
          <a:prstGeom prst="rect">
            <a:avLst/>
          </a:prstGeom>
        </p:spPr>
      </p:pic>
    </p:spTree>
    <p:extLst>
      <p:ext uri="{BB962C8B-B14F-4D97-AF65-F5344CB8AC3E}">
        <p14:creationId xmlns:p14="http://schemas.microsoft.com/office/powerpoint/2010/main" val="2807838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7CB83-BD27-472E-A27E-9584550587F2}"/>
              </a:ext>
            </a:extLst>
          </p:cNvPr>
          <p:cNvSpPr>
            <a:spLocks noGrp="1"/>
          </p:cNvSpPr>
          <p:nvPr>
            <p:ph type="title"/>
          </p:nvPr>
        </p:nvSpPr>
        <p:spPr/>
        <p:txBody>
          <a:bodyPr>
            <a:normAutofit/>
          </a:bodyPr>
          <a:lstStyle/>
          <a:p>
            <a:r>
              <a:rPr lang="en-US" dirty="0"/>
              <a:t>Hourly trends</a:t>
            </a:r>
            <a:br>
              <a:rPr lang="en-US" dirty="0"/>
            </a:br>
            <a:r>
              <a:rPr lang="en-US" sz="3300" i="1" dirty="0"/>
              <a:t>For planning shift timings for workers</a:t>
            </a:r>
          </a:p>
        </p:txBody>
      </p:sp>
      <p:pic>
        <p:nvPicPr>
          <p:cNvPr id="5" name="Picture 4" descr="Chart, line chart, histogram&#10;&#10;Description automatically generated">
            <a:extLst>
              <a:ext uri="{FF2B5EF4-FFF2-40B4-BE49-F238E27FC236}">
                <a16:creationId xmlns:a16="http://schemas.microsoft.com/office/drawing/2014/main" id="{A0E55E9A-F49C-4A95-9FB5-3C3358359D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4324" y="1690688"/>
            <a:ext cx="6961698" cy="4893867"/>
          </a:xfrm>
          <a:prstGeom prst="rect">
            <a:avLst/>
          </a:prstGeom>
        </p:spPr>
      </p:pic>
    </p:spTree>
    <p:extLst>
      <p:ext uri="{BB962C8B-B14F-4D97-AF65-F5344CB8AC3E}">
        <p14:creationId xmlns:p14="http://schemas.microsoft.com/office/powerpoint/2010/main" val="1751952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8A87-27B6-4B0E-81B0-28CEEF165BB8}"/>
              </a:ext>
            </a:extLst>
          </p:cNvPr>
          <p:cNvSpPr>
            <a:spLocks noGrp="1"/>
          </p:cNvSpPr>
          <p:nvPr>
            <p:ph type="title"/>
          </p:nvPr>
        </p:nvSpPr>
        <p:spPr/>
        <p:txBody>
          <a:bodyPr>
            <a:normAutofit/>
          </a:bodyPr>
          <a:lstStyle/>
          <a:p>
            <a:r>
              <a:rPr lang="en-US" dirty="0"/>
              <a:t>Analyzing at day level</a:t>
            </a:r>
            <a:br>
              <a:rPr lang="en-US" dirty="0"/>
            </a:br>
            <a:r>
              <a:rPr lang="en-US" sz="3000" i="1" dirty="0"/>
              <a:t>For analyzing important days such as Christmas, Halloween etc.</a:t>
            </a:r>
            <a:endParaRPr lang="en-US" dirty="0"/>
          </a:p>
        </p:txBody>
      </p:sp>
      <p:pic>
        <p:nvPicPr>
          <p:cNvPr id="5" name="Picture 4" descr="Chart, line chart&#10;&#10;Description automatically generated">
            <a:extLst>
              <a:ext uri="{FF2B5EF4-FFF2-40B4-BE49-F238E27FC236}">
                <a16:creationId xmlns:a16="http://schemas.microsoft.com/office/drawing/2014/main" id="{D18E9E77-780B-4A2D-A38C-2DA5C54B1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4696" y="1690687"/>
            <a:ext cx="6482607" cy="4983067"/>
          </a:xfrm>
          <a:prstGeom prst="rect">
            <a:avLst/>
          </a:prstGeom>
        </p:spPr>
      </p:pic>
    </p:spTree>
    <p:extLst>
      <p:ext uri="{BB962C8B-B14F-4D97-AF65-F5344CB8AC3E}">
        <p14:creationId xmlns:p14="http://schemas.microsoft.com/office/powerpoint/2010/main" val="21683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55393-9BDC-40B3-A67E-37A3A34EE734}"/>
              </a:ext>
            </a:extLst>
          </p:cNvPr>
          <p:cNvSpPr>
            <a:spLocks noGrp="1"/>
          </p:cNvSpPr>
          <p:nvPr>
            <p:ph type="title"/>
          </p:nvPr>
        </p:nvSpPr>
        <p:spPr/>
        <p:txBody>
          <a:bodyPr>
            <a:normAutofit/>
          </a:bodyPr>
          <a:lstStyle/>
          <a:p>
            <a:r>
              <a:rPr lang="en-US" sz="4000" dirty="0"/>
              <a:t>Correlation of complaint types at week level</a:t>
            </a:r>
            <a:br>
              <a:rPr lang="en-US" sz="4000" dirty="0"/>
            </a:br>
            <a:endParaRPr lang="en-US" sz="4000" dirty="0"/>
          </a:p>
        </p:txBody>
      </p:sp>
      <p:sp>
        <p:nvSpPr>
          <p:cNvPr id="3" name="Content Placeholder 2">
            <a:extLst>
              <a:ext uri="{FF2B5EF4-FFF2-40B4-BE49-F238E27FC236}">
                <a16:creationId xmlns:a16="http://schemas.microsoft.com/office/drawing/2014/main" id="{033A4BFD-8D1E-4FB8-9D59-61C2C48D2322}"/>
              </a:ext>
            </a:extLst>
          </p:cNvPr>
          <p:cNvSpPr>
            <a:spLocks noGrp="1"/>
          </p:cNvSpPr>
          <p:nvPr>
            <p:ph idx="1"/>
          </p:nvPr>
        </p:nvSpPr>
        <p:spPr>
          <a:xfrm>
            <a:off x="1120000" y="1525369"/>
            <a:ext cx="10233800" cy="4351338"/>
          </a:xfrm>
        </p:spPr>
        <p:txBody>
          <a:bodyPr>
            <a:normAutofit fontScale="92500" lnSpcReduction="10000"/>
          </a:bodyPr>
          <a:lstStyle/>
          <a:p>
            <a:r>
              <a:rPr lang="en-US" dirty="0"/>
              <a:t>Issues of paint-plaster, general construction and plumbing occur in the same period. </a:t>
            </a:r>
          </a:p>
          <a:p>
            <a:r>
              <a:rPr lang="en-US" dirty="0"/>
              <a:t>Issues of building/use, unsanitary conditions and rodent occur in the same period.</a:t>
            </a:r>
          </a:p>
          <a:p>
            <a:r>
              <a:rPr lang="en-US" dirty="0"/>
              <a:t>Issues of noise, rodent and unsanitary conditions also occur in the same period.</a:t>
            </a:r>
          </a:p>
          <a:p>
            <a:r>
              <a:rPr lang="en-US" dirty="0"/>
              <a:t>Street Light Condition, Building/Use, General construction, Illegal parking occur in the same period.</a:t>
            </a:r>
          </a:p>
          <a:p>
            <a:r>
              <a:rPr lang="en-US" dirty="0"/>
              <a:t>Traffic signal and plumbing occur in the same period.</a:t>
            </a:r>
          </a:p>
          <a:p>
            <a:r>
              <a:rPr lang="en-US" dirty="0"/>
              <a:t>Electric issues, Illegal parking and General construction occur in same period.</a:t>
            </a:r>
          </a:p>
          <a:p>
            <a:endParaRPr lang="en-US" dirty="0"/>
          </a:p>
        </p:txBody>
      </p:sp>
    </p:spTree>
    <p:extLst>
      <p:ext uri="{BB962C8B-B14F-4D97-AF65-F5344CB8AC3E}">
        <p14:creationId xmlns:p14="http://schemas.microsoft.com/office/powerpoint/2010/main" val="3358426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54719-19C0-4F38-B861-8A7474BBB250}"/>
              </a:ext>
            </a:extLst>
          </p:cNvPr>
          <p:cNvSpPr>
            <a:spLocks noGrp="1"/>
          </p:cNvSpPr>
          <p:nvPr>
            <p:ph type="title"/>
          </p:nvPr>
        </p:nvSpPr>
        <p:spPr/>
        <p:txBody>
          <a:bodyPr>
            <a:normAutofit/>
          </a:bodyPr>
          <a:lstStyle/>
          <a:p>
            <a:r>
              <a:rPr lang="en-US" sz="3500" dirty="0"/>
              <a:t>Correlation of complaint types at community board level</a:t>
            </a:r>
            <a:br>
              <a:rPr lang="en-US" sz="3500" dirty="0"/>
            </a:br>
            <a:endParaRPr lang="en-US" sz="3500" dirty="0"/>
          </a:p>
        </p:txBody>
      </p:sp>
      <p:sp>
        <p:nvSpPr>
          <p:cNvPr id="3" name="Content Placeholder 2">
            <a:extLst>
              <a:ext uri="{FF2B5EF4-FFF2-40B4-BE49-F238E27FC236}">
                <a16:creationId xmlns:a16="http://schemas.microsoft.com/office/drawing/2014/main" id="{E8DF8318-1A89-40A3-98D5-94FE166E1381}"/>
              </a:ext>
            </a:extLst>
          </p:cNvPr>
          <p:cNvSpPr>
            <a:spLocks noGrp="1"/>
          </p:cNvSpPr>
          <p:nvPr>
            <p:ph idx="1"/>
          </p:nvPr>
        </p:nvSpPr>
        <p:spPr>
          <a:xfrm>
            <a:off x="1120000" y="1525371"/>
            <a:ext cx="10233800" cy="4351338"/>
          </a:xfrm>
        </p:spPr>
        <p:txBody>
          <a:bodyPr/>
          <a:lstStyle/>
          <a:p>
            <a:r>
              <a:rPr lang="en-US" dirty="0"/>
              <a:t>Electric, Paint/Plaster, Plumbing and Door/Window issues occur in the same areas.</a:t>
            </a:r>
          </a:p>
          <a:p>
            <a:r>
              <a:rPr lang="en-US" dirty="0"/>
              <a:t>General Construction, NONCONST, Paint/Plaster and Plumbing occur in same areas.</a:t>
            </a:r>
          </a:p>
          <a:p>
            <a:r>
              <a:rPr lang="en-US" dirty="0"/>
              <a:t>Sewer, Missed Collection and Damaged Tree issues occur in the same areas.</a:t>
            </a:r>
          </a:p>
          <a:p>
            <a:r>
              <a:rPr lang="en-US" dirty="0"/>
              <a:t>Heat/Hot water, Paint/Plaster, Plumbing and NONCONST occur in the same areas.</a:t>
            </a:r>
          </a:p>
        </p:txBody>
      </p:sp>
    </p:spTree>
    <p:extLst>
      <p:ext uri="{BB962C8B-B14F-4D97-AF65-F5344CB8AC3E}">
        <p14:creationId xmlns:p14="http://schemas.microsoft.com/office/powerpoint/2010/main" val="2659923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45DDD-B010-4FD1-837B-68E15714A6C7}"/>
              </a:ext>
            </a:extLst>
          </p:cNvPr>
          <p:cNvSpPr>
            <a:spLocks noGrp="1"/>
          </p:cNvSpPr>
          <p:nvPr>
            <p:ph type="title"/>
          </p:nvPr>
        </p:nvSpPr>
        <p:spPr/>
        <p:txBody>
          <a:bodyPr>
            <a:normAutofit fontScale="90000"/>
          </a:bodyPr>
          <a:lstStyle/>
          <a:p>
            <a:r>
              <a:rPr lang="en-US" dirty="0"/>
              <a:t>Feature Engineering - Methodology	</a:t>
            </a:r>
          </a:p>
        </p:txBody>
      </p:sp>
      <p:sp>
        <p:nvSpPr>
          <p:cNvPr id="3" name="Content Placeholder 2">
            <a:extLst>
              <a:ext uri="{FF2B5EF4-FFF2-40B4-BE49-F238E27FC236}">
                <a16:creationId xmlns:a16="http://schemas.microsoft.com/office/drawing/2014/main" id="{CEF16677-0566-4A02-991B-DA9D55FB0143}"/>
              </a:ext>
            </a:extLst>
          </p:cNvPr>
          <p:cNvSpPr>
            <a:spLocks noGrp="1"/>
          </p:cNvSpPr>
          <p:nvPr>
            <p:ph idx="1"/>
          </p:nvPr>
        </p:nvSpPr>
        <p:spPr/>
        <p:txBody>
          <a:bodyPr>
            <a:normAutofit/>
          </a:bodyPr>
          <a:lstStyle/>
          <a:p>
            <a:r>
              <a:rPr lang="en-US" dirty="0"/>
              <a:t>First, I picked each feature in the dataset and thought if any new feature could be or should be created through that feature.</a:t>
            </a:r>
          </a:p>
          <a:p>
            <a:r>
              <a:rPr lang="en-US" dirty="0"/>
              <a:t>Second, I understood and analyzed various 311 complaint types using description of complaints and through online research. Then for each complaint type, I tried to brainstorm features which can help the model differentiate it from other complaints.</a:t>
            </a:r>
          </a:p>
          <a:p>
            <a:r>
              <a:rPr lang="en-US" dirty="0"/>
              <a:t>Brainstorming through logic and intuition.</a:t>
            </a:r>
          </a:p>
          <a:p>
            <a:endParaRPr lang="en-US" dirty="0"/>
          </a:p>
          <a:p>
            <a:pPr marL="0" indent="0">
              <a:buNone/>
            </a:pPr>
            <a:r>
              <a:rPr lang="en-US" sz="2000" dirty="0"/>
              <a:t>* A feature which I missed out on creating was using external data to gauge the average income of each neighborhood.</a:t>
            </a:r>
          </a:p>
          <a:p>
            <a:endParaRPr lang="en-US" dirty="0"/>
          </a:p>
        </p:txBody>
      </p:sp>
    </p:spTree>
    <p:extLst>
      <p:ext uri="{BB962C8B-B14F-4D97-AF65-F5344CB8AC3E}">
        <p14:creationId xmlns:p14="http://schemas.microsoft.com/office/powerpoint/2010/main" val="958634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CF2B5-8FCF-435C-BB44-07AADDF39597}"/>
              </a:ext>
            </a:extLst>
          </p:cNvPr>
          <p:cNvSpPr>
            <a:spLocks noGrp="1"/>
          </p:cNvSpPr>
          <p:nvPr>
            <p:ph type="title"/>
          </p:nvPr>
        </p:nvSpPr>
        <p:spPr/>
        <p:txBody>
          <a:bodyPr/>
          <a:lstStyle/>
          <a:p>
            <a:r>
              <a:rPr lang="en-US" dirty="0"/>
              <a:t>Target Feature</a:t>
            </a:r>
          </a:p>
        </p:txBody>
      </p:sp>
      <p:sp>
        <p:nvSpPr>
          <p:cNvPr id="3" name="Content Placeholder 2">
            <a:extLst>
              <a:ext uri="{FF2B5EF4-FFF2-40B4-BE49-F238E27FC236}">
                <a16:creationId xmlns:a16="http://schemas.microsoft.com/office/drawing/2014/main" id="{5C6E99FF-32BC-45E5-9C7E-3505B5372C7E}"/>
              </a:ext>
            </a:extLst>
          </p:cNvPr>
          <p:cNvSpPr>
            <a:spLocks noGrp="1"/>
          </p:cNvSpPr>
          <p:nvPr>
            <p:ph idx="1"/>
          </p:nvPr>
        </p:nvSpPr>
        <p:spPr/>
        <p:txBody>
          <a:bodyPr/>
          <a:lstStyle/>
          <a:p>
            <a:r>
              <a:rPr lang="en-US" dirty="0"/>
              <a:t>Top 21 complaints: 80% records</a:t>
            </a:r>
          </a:p>
          <a:p>
            <a:r>
              <a:rPr lang="en-US" dirty="0"/>
              <a:t>Top 42 complaints: 90% records</a:t>
            </a:r>
          </a:p>
        </p:txBody>
      </p:sp>
    </p:spTree>
    <p:extLst>
      <p:ext uri="{BB962C8B-B14F-4D97-AF65-F5344CB8AC3E}">
        <p14:creationId xmlns:p14="http://schemas.microsoft.com/office/powerpoint/2010/main" val="155741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1A3D-3FC8-4623-AF24-64BB15C61381}"/>
              </a:ext>
            </a:extLst>
          </p:cNvPr>
          <p:cNvSpPr>
            <a:spLocks noGrp="1"/>
          </p:cNvSpPr>
          <p:nvPr>
            <p:ph type="title"/>
          </p:nvPr>
        </p:nvSpPr>
        <p:spPr/>
        <p:txBody>
          <a:bodyPr/>
          <a:lstStyle/>
          <a:p>
            <a:r>
              <a:rPr lang="en-US" dirty="0"/>
              <a:t>LightGBM - Hyperparameter tuning</a:t>
            </a:r>
          </a:p>
        </p:txBody>
      </p:sp>
      <p:sp>
        <p:nvSpPr>
          <p:cNvPr id="3" name="Content Placeholder 2">
            <a:extLst>
              <a:ext uri="{FF2B5EF4-FFF2-40B4-BE49-F238E27FC236}">
                <a16:creationId xmlns:a16="http://schemas.microsoft.com/office/drawing/2014/main" id="{D2613829-5DB8-4E0F-950B-063F15EE357F}"/>
              </a:ext>
            </a:extLst>
          </p:cNvPr>
          <p:cNvSpPr>
            <a:spLocks noGrp="1"/>
          </p:cNvSpPr>
          <p:nvPr>
            <p:ph idx="1"/>
          </p:nvPr>
        </p:nvSpPr>
        <p:spPr/>
        <p:txBody>
          <a:bodyPr/>
          <a:lstStyle/>
          <a:p>
            <a:r>
              <a:rPr lang="en-US" dirty="0"/>
              <a:t>Best max_depth: 22</a:t>
            </a:r>
          </a:p>
          <a:p>
            <a:r>
              <a:rPr lang="en-US" dirty="0"/>
              <a:t>Best number of trees: 49</a:t>
            </a:r>
          </a:p>
          <a:p>
            <a:r>
              <a:rPr lang="en-US" dirty="0"/>
              <a:t>Should have used max_depth instead as 22 is high an may lead to overfitting.</a:t>
            </a:r>
          </a:p>
          <a:p>
            <a:r>
              <a:rPr lang="en-US" dirty="0"/>
              <a:t>There is still scope for parameter tuning.</a:t>
            </a:r>
          </a:p>
        </p:txBody>
      </p:sp>
    </p:spTree>
    <p:extLst>
      <p:ext uri="{BB962C8B-B14F-4D97-AF65-F5344CB8AC3E}">
        <p14:creationId xmlns:p14="http://schemas.microsoft.com/office/powerpoint/2010/main" val="4262277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39056-DF83-46D8-A788-1F6072EF8D89}"/>
              </a:ext>
            </a:extLst>
          </p:cNvPr>
          <p:cNvSpPr>
            <a:spLocks noGrp="1"/>
          </p:cNvSpPr>
          <p:nvPr>
            <p:ph type="title"/>
          </p:nvPr>
        </p:nvSpPr>
        <p:spPr/>
        <p:txBody>
          <a:bodyPr/>
          <a:lstStyle/>
          <a:p>
            <a:r>
              <a:rPr lang="en-US" dirty="0"/>
              <a:t>Model Results and Usage</a:t>
            </a:r>
          </a:p>
        </p:txBody>
      </p:sp>
      <p:sp>
        <p:nvSpPr>
          <p:cNvPr id="3" name="Content Placeholder 2">
            <a:extLst>
              <a:ext uri="{FF2B5EF4-FFF2-40B4-BE49-F238E27FC236}">
                <a16:creationId xmlns:a16="http://schemas.microsoft.com/office/drawing/2014/main" id="{06FA9566-BDFC-4A8F-A774-7600B25470D7}"/>
              </a:ext>
            </a:extLst>
          </p:cNvPr>
          <p:cNvSpPr>
            <a:spLocks noGrp="1"/>
          </p:cNvSpPr>
          <p:nvPr>
            <p:ph idx="1"/>
          </p:nvPr>
        </p:nvSpPr>
        <p:spPr/>
        <p:txBody>
          <a:bodyPr/>
          <a:lstStyle/>
          <a:p>
            <a:r>
              <a:rPr lang="en-US" dirty="0"/>
              <a:t>Weighted Average Precision: 69%</a:t>
            </a:r>
          </a:p>
          <a:p>
            <a:r>
              <a:rPr lang="en-US" dirty="0"/>
              <a:t>Weighted Average Recall: 69%</a:t>
            </a:r>
          </a:p>
          <a:p>
            <a:r>
              <a:rPr lang="en-US" dirty="0"/>
              <a:t>For optimizing resource allocation so that incidents can be resolved in less time and overall costs are reduced.</a:t>
            </a:r>
          </a:p>
          <a:p>
            <a:r>
              <a:rPr lang="en-US" dirty="0"/>
              <a:t>Model is trained for 80% complaints. Thus, 69%*80%=</a:t>
            </a:r>
            <a:r>
              <a:rPr lang="en-US" b="1" dirty="0"/>
              <a:t>55% correct predictions.</a:t>
            </a:r>
          </a:p>
          <a:p>
            <a:endParaRPr lang="en-US" dirty="0"/>
          </a:p>
          <a:p>
            <a:endParaRPr lang="en-US" dirty="0"/>
          </a:p>
        </p:txBody>
      </p:sp>
    </p:spTree>
    <p:extLst>
      <p:ext uri="{BB962C8B-B14F-4D97-AF65-F5344CB8AC3E}">
        <p14:creationId xmlns:p14="http://schemas.microsoft.com/office/powerpoint/2010/main" val="2723344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19F75-1C78-4EED-82C1-8F6B59F2F090}"/>
              </a:ext>
            </a:extLst>
          </p:cNvPr>
          <p:cNvSpPr>
            <a:spLocks noGrp="1"/>
          </p:cNvSpPr>
          <p:nvPr>
            <p:ph type="title"/>
          </p:nvPr>
        </p:nvSpPr>
        <p:spPr/>
        <p:txBody>
          <a:bodyPr/>
          <a:lstStyle/>
          <a:p>
            <a:r>
              <a:rPr lang="en-US" dirty="0"/>
              <a:t>Using the model</a:t>
            </a:r>
          </a:p>
        </p:txBody>
      </p:sp>
      <p:sp>
        <p:nvSpPr>
          <p:cNvPr id="3" name="Content Placeholder 2">
            <a:extLst>
              <a:ext uri="{FF2B5EF4-FFF2-40B4-BE49-F238E27FC236}">
                <a16:creationId xmlns:a16="http://schemas.microsoft.com/office/drawing/2014/main" id="{566F2453-8D08-4BCA-92D0-71C3E3ACEC52}"/>
              </a:ext>
            </a:extLst>
          </p:cNvPr>
          <p:cNvSpPr>
            <a:spLocks noGrp="1"/>
          </p:cNvSpPr>
          <p:nvPr>
            <p:ph idx="1"/>
          </p:nvPr>
        </p:nvSpPr>
        <p:spPr/>
        <p:txBody>
          <a:bodyPr/>
          <a:lstStyle/>
          <a:p>
            <a:endParaRPr lang="en-US" dirty="0"/>
          </a:p>
          <a:p>
            <a:endParaRPr lang="en-US" dirty="0"/>
          </a:p>
          <a:p>
            <a:endParaRPr lang="en-US" dirty="0"/>
          </a:p>
        </p:txBody>
      </p:sp>
      <p:sp>
        <p:nvSpPr>
          <p:cNvPr id="4" name="Content Placeholder 2">
            <a:extLst>
              <a:ext uri="{FF2B5EF4-FFF2-40B4-BE49-F238E27FC236}">
                <a16:creationId xmlns:a16="http://schemas.microsoft.com/office/drawing/2014/main" id="{777D41B4-0CFF-478B-82C6-B6A8C5DC1FF6}"/>
              </a:ext>
            </a:extLst>
          </p:cNvPr>
          <p:cNvSpPr txBox="1">
            <a:spLocks/>
          </p:cNvSpPr>
          <p:nvPr/>
        </p:nvSpPr>
        <p:spPr>
          <a:xfrm>
            <a:off x="1135920" y="1705067"/>
            <a:ext cx="1023380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 optimizing resource allocation so that incidents can be resolved in less time and overall costs are reduced.</a:t>
            </a:r>
          </a:p>
          <a:p>
            <a:r>
              <a:rPr lang="en-US" dirty="0"/>
              <a:t>Model is trained for 80% complaints. Thus, 69%*80%=</a:t>
            </a:r>
            <a:r>
              <a:rPr lang="en-US" b="1" dirty="0"/>
              <a:t>55% correct predictions.</a:t>
            </a:r>
          </a:p>
          <a:p>
            <a:r>
              <a:rPr lang="en-US" dirty="0"/>
              <a:t>Set optimal probability threshold for each class (complaint type) so that we can know whether a complaint type will actually occur at a location or not.</a:t>
            </a:r>
          </a:p>
          <a:p>
            <a:r>
              <a:rPr lang="en-US" dirty="0"/>
              <a:t>Predict what incidents will happen at which location at what hour (time) and allocate resources accordingly.</a:t>
            </a:r>
          </a:p>
          <a:p>
            <a:pPr marL="0" indent="0">
              <a:buNone/>
            </a:pPr>
            <a:endParaRPr lang="en-US" dirty="0"/>
          </a:p>
          <a:p>
            <a:pPr marL="0" indent="0">
              <a:buNone/>
            </a:pPr>
            <a:r>
              <a:rPr lang="en-US" dirty="0"/>
              <a:t>*More optimization can be achieved by using top 3 predictions. </a:t>
            </a:r>
          </a:p>
          <a:p>
            <a:pPr marL="0" indent="0">
              <a:buNone/>
            </a:pPr>
            <a:endParaRPr lang="en-US" dirty="0"/>
          </a:p>
          <a:p>
            <a:endParaRPr lang="en-US" dirty="0"/>
          </a:p>
        </p:txBody>
      </p:sp>
    </p:spTree>
    <p:extLst>
      <p:ext uri="{BB962C8B-B14F-4D97-AF65-F5344CB8AC3E}">
        <p14:creationId xmlns:p14="http://schemas.microsoft.com/office/powerpoint/2010/main" val="1815889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FA828-5567-4522-815D-E70AA30A3916}"/>
              </a:ext>
            </a:extLst>
          </p:cNvPr>
          <p:cNvSpPr>
            <a:spLocks noGrp="1"/>
          </p:cNvSpPr>
          <p:nvPr>
            <p:ph type="title"/>
          </p:nvPr>
        </p:nvSpPr>
        <p:spPr/>
        <p:txBody>
          <a:bodyPr/>
          <a:lstStyle/>
          <a:p>
            <a:r>
              <a:rPr lang="en-US" dirty="0"/>
              <a:t>Analytics</a:t>
            </a:r>
          </a:p>
        </p:txBody>
      </p:sp>
      <p:sp>
        <p:nvSpPr>
          <p:cNvPr id="3" name="Content Placeholder 2">
            <a:extLst>
              <a:ext uri="{FF2B5EF4-FFF2-40B4-BE49-F238E27FC236}">
                <a16:creationId xmlns:a16="http://schemas.microsoft.com/office/drawing/2014/main" id="{B407E623-88AC-4D41-A112-9DAA98531274}"/>
              </a:ext>
            </a:extLst>
          </p:cNvPr>
          <p:cNvSpPr>
            <a:spLocks noGrp="1"/>
          </p:cNvSpPr>
          <p:nvPr>
            <p:ph idx="1"/>
          </p:nvPr>
        </p:nvSpPr>
        <p:spPr/>
        <p:txBody>
          <a:bodyPr/>
          <a:lstStyle/>
          <a:p>
            <a:r>
              <a:rPr lang="en-US" dirty="0"/>
              <a:t>Why Analytics?</a:t>
            </a:r>
          </a:p>
          <a:p>
            <a:pPr lvl="1"/>
            <a:r>
              <a:rPr lang="en-US" dirty="0"/>
              <a:t>Analytics can be used to cover the complaints not predicted correctly by the model and the remaining 20% records for further enhancing resource allocation.</a:t>
            </a:r>
          </a:p>
          <a:p>
            <a:pPr lvl="1"/>
            <a:r>
              <a:rPr lang="en-US" dirty="0"/>
              <a:t>Both ML model and analytics based decisions can be used to test which approach works better using A/B testing.</a:t>
            </a:r>
          </a:p>
          <a:p>
            <a:pPr lvl="1"/>
            <a:r>
              <a:rPr lang="en-US" dirty="0"/>
              <a:t>To verify whether decisions based on the ML model make sense.</a:t>
            </a:r>
          </a:p>
          <a:p>
            <a:pPr marL="457200" lvl="1" indent="0">
              <a:buNone/>
            </a:pPr>
            <a:endParaRPr lang="en-US" dirty="0"/>
          </a:p>
        </p:txBody>
      </p:sp>
    </p:spTree>
    <p:extLst>
      <p:ext uri="{BB962C8B-B14F-4D97-AF65-F5344CB8AC3E}">
        <p14:creationId xmlns:p14="http://schemas.microsoft.com/office/powerpoint/2010/main" val="2475454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91DFA-AB3D-4202-9A66-9081A6A91858}"/>
              </a:ext>
            </a:extLst>
          </p:cNvPr>
          <p:cNvSpPr>
            <a:spLocks noGrp="1"/>
          </p:cNvSpPr>
          <p:nvPr>
            <p:ph type="title"/>
          </p:nvPr>
        </p:nvSpPr>
        <p:spPr/>
        <p:txBody>
          <a:bodyPr/>
          <a:lstStyle/>
          <a:p>
            <a:r>
              <a:rPr lang="en-US" dirty="0"/>
              <a:t>Why Geospatial?</a:t>
            </a:r>
          </a:p>
        </p:txBody>
      </p:sp>
      <p:sp>
        <p:nvSpPr>
          <p:cNvPr id="3" name="Content Placeholder 2">
            <a:extLst>
              <a:ext uri="{FF2B5EF4-FFF2-40B4-BE49-F238E27FC236}">
                <a16:creationId xmlns:a16="http://schemas.microsoft.com/office/drawing/2014/main" id="{5E9C96E3-6281-4A06-89D6-5D1978E75964}"/>
              </a:ext>
            </a:extLst>
          </p:cNvPr>
          <p:cNvSpPr>
            <a:spLocks noGrp="1"/>
          </p:cNvSpPr>
          <p:nvPr>
            <p:ph idx="1"/>
          </p:nvPr>
        </p:nvSpPr>
        <p:spPr/>
        <p:txBody>
          <a:bodyPr/>
          <a:lstStyle/>
          <a:p>
            <a:r>
              <a:rPr lang="en-US" dirty="0"/>
              <a:t>For more intuitive visualization.</a:t>
            </a:r>
          </a:p>
          <a:p>
            <a:r>
              <a:rPr lang="en-US" dirty="0"/>
              <a:t>To analyze distance of incident locations (zip codes) with precinct locations so that better resource allocation and efficient issue resolution can be done.</a:t>
            </a:r>
          </a:p>
          <a:p>
            <a:r>
              <a:rPr lang="en-US" dirty="0"/>
              <a:t>To use with google maps API to visualize estimated time for resolving complaints. If estimated time taken to reach the incident is too much, then better resource allocation should be done based on zip codes on the map.</a:t>
            </a:r>
          </a:p>
          <a:p>
            <a:endParaRPr lang="en-US" dirty="0"/>
          </a:p>
        </p:txBody>
      </p:sp>
    </p:spTree>
    <p:extLst>
      <p:ext uri="{BB962C8B-B14F-4D97-AF65-F5344CB8AC3E}">
        <p14:creationId xmlns:p14="http://schemas.microsoft.com/office/powerpoint/2010/main" val="3368152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867C5-56DE-430C-8BC6-AF5DC55FC7E2}"/>
              </a:ext>
            </a:extLst>
          </p:cNvPr>
          <p:cNvSpPr>
            <a:spLocks noGrp="1"/>
          </p:cNvSpPr>
          <p:nvPr>
            <p:ph type="title"/>
          </p:nvPr>
        </p:nvSpPr>
        <p:spPr/>
        <p:txBody>
          <a:bodyPr>
            <a:normAutofit/>
          </a:bodyPr>
          <a:lstStyle/>
          <a:p>
            <a:r>
              <a:rPr lang="en-US" dirty="0"/>
              <a:t>Data Filtering for Visualizations</a:t>
            </a:r>
            <a:br>
              <a:rPr lang="en-US" dirty="0"/>
            </a:br>
            <a:r>
              <a:rPr lang="en-US" sz="3000" i="1" dirty="0"/>
              <a:t>Important Filters</a:t>
            </a:r>
            <a:endParaRPr lang="en-US" dirty="0"/>
          </a:p>
        </p:txBody>
      </p:sp>
      <p:sp>
        <p:nvSpPr>
          <p:cNvPr id="3" name="Content Placeholder 2">
            <a:extLst>
              <a:ext uri="{FF2B5EF4-FFF2-40B4-BE49-F238E27FC236}">
                <a16:creationId xmlns:a16="http://schemas.microsoft.com/office/drawing/2014/main" id="{2A869FB1-BB68-4AB0-9F8E-3D54A5941302}"/>
              </a:ext>
            </a:extLst>
          </p:cNvPr>
          <p:cNvSpPr>
            <a:spLocks noGrp="1"/>
          </p:cNvSpPr>
          <p:nvPr>
            <p:ph idx="1"/>
          </p:nvPr>
        </p:nvSpPr>
        <p:spPr/>
        <p:txBody>
          <a:bodyPr>
            <a:normAutofit lnSpcReduction="10000"/>
          </a:bodyPr>
          <a:lstStyle/>
          <a:p>
            <a:r>
              <a:rPr lang="en-US" dirty="0"/>
              <a:t>Complaint Type</a:t>
            </a:r>
          </a:p>
          <a:p>
            <a:r>
              <a:rPr lang="en-US" dirty="0"/>
              <a:t>Agency</a:t>
            </a:r>
          </a:p>
          <a:p>
            <a:r>
              <a:rPr lang="en-US" dirty="0"/>
              <a:t>Month	</a:t>
            </a:r>
          </a:p>
          <a:p>
            <a:r>
              <a:rPr lang="en-US" dirty="0"/>
              <a:t>Day of month can be used for analysis during festivals like Halloween/Christmas</a:t>
            </a:r>
          </a:p>
          <a:p>
            <a:r>
              <a:rPr lang="en-US" dirty="0"/>
              <a:t>Phase of day / Hour of day</a:t>
            </a:r>
          </a:p>
          <a:p>
            <a:r>
              <a:rPr lang="en-US" dirty="0"/>
              <a:t>Weekend ?</a:t>
            </a:r>
          </a:p>
          <a:p>
            <a:r>
              <a:rPr lang="en-US" dirty="0"/>
              <a:t>Downtown ?</a:t>
            </a:r>
          </a:p>
          <a:p>
            <a:r>
              <a:rPr lang="en-US" dirty="0"/>
              <a:t>Season</a:t>
            </a:r>
          </a:p>
          <a:p>
            <a:endParaRPr lang="en-US" dirty="0"/>
          </a:p>
        </p:txBody>
      </p:sp>
    </p:spTree>
    <p:extLst>
      <p:ext uri="{BB962C8B-B14F-4D97-AF65-F5344CB8AC3E}">
        <p14:creationId xmlns:p14="http://schemas.microsoft.com/office/powerpoint/2010/main" val="3455357860"/>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77</TotalTime>
  <Words>798</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Corbel</vt:lpstr>
      <vt:lpstr>Depth</vt:lpstr>
      <vt:lpstr>NYC 311 project</vt:lpstr>
      <vt:lpstr>Feature Engineering - Methodology </vt:lpstr>
      <vt:lpstr>Target Feature</vt:lpstr>
      <vt:lpstr>LightGBM - Hyperparameter tuning</vt:lpstr>
      <vt:lpstr>Model Results and Usage</vt:lpstr>
      <vt:lpstr>Using the model</vt:lpstr>
      <vt:lpstr>Analytics</vt:lpstr>
      <vt:lpstr>Why Geospatial?</vt:lpstr>
      <vt:lpstr>Data Filtering for Visualizations Important Filters</vt:lpstr>
      <vt:lpstr>Analysis of complaints Hiring workers and Inventory management by analyzing frequency of complaints and their yearly trend</vt:lpstr>
      <vt:lpstr>Analysis of Complaint Types For efficient hiring and training of workers using yearly trend</vt:lpstr>
      <vt:lpstr>Hourly trends For planning shift timings for workers</vt:lpstr>
      <vt:lpstr>Analyzing at day level For analyzing important days such as Christmas, Halloween etc.</vt:lpstr>
      <vt:lpstr>Correlation of complaint types at week level </vt:lpstr>
      <vt:lpstr>Correlation of complaint types at community board level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311 project</dc:title>
  <dc:creator>Desai, Karan Anil</dc:creator>
  <cp:lastModifiedBy>Desai, Karan Anil</cp:lastModifiedBy>
  <cp:revision>9</cp:revision>
  <dcterms:created xsi:type="dcterms:W3CDTF">2022-01-10T20:37:43Z</dcterms:created>
  <dcterms:modified xsi:type="dcterms:W3CDTF">2022-01-10T21:55:19Z</dcterms:modified>
</cp:coreProperties>
</file>