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PictId0" Type="http://schemas.openxmlformats.org/officeDocument/2006/relationships/image" Target="../media/image2.jpeg"/><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3.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4.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99160" y="1264920"/>
            <a:ext cx="2410968" cy="179832"/>
          </a:xfrm>
          <a:prstGeom prst="rect">
            <a:avLst/>
          </a:prstGeom>
        </p:spPr>
        <p:txBody>
          <a:bodyPr lIns="0" tIns="0" rIns="0" bIns="0" wrap="none">
            <a:noAutofit/>
          </a:bodyPr>
          <a:p>
            <a:pPr indent="0"/>
            <a:r>
              <a:rPr lang="en-US" b="1" sz="1400">
                <a:latin typeface="Times New Roman"/>
              </a:rPr>
              <a:t>Equations of state of real gases:</a:t>
            </a:r>
          </a:p>
        </p:txBody>
      </p:sp>
      <p:sp>
        <p:nvSpPr>
          <p:cNvPr id="3" name=""/>
          <p:cNvSpPr/>
          <p:nvPr/>
        </p:nvSpPr>
        <p:spPr>
          <a:xfrm>
            <a:off x="899160" y="1642872"/>
            <a:ext cx="2410968" cy="143256"/>
          </a:xfrm>
          <a:prstGeom prst="rect">
            <a:avLst/>
          </a:prstGeom>
        </p:spPr>
        <p:txBody>
          <a:bodyPr lIns="0" tIns="0" rIns="0" bIns="0" wrap="none">
            <a:noAutofit/>
          </a:bodyPr>
          <a:p>
            <a:pPr algn="just" indent="0">
              <a:spcAft>
                <a:spcPts val="1050"/>
              </a:spcAft>
            </a:pPr>
            <a:r>
              <a:rPr lang="en-US" sz="1300">
                <a:latin typeface="Times New Roman"/>
              </a:rPr>
              <a:t>IDEAL GAS AND REAL GAS</a:t>
            </a:r>
          </a:p>
        </p:txBody>
      </p:sp>
      <p:sp>
        <p:nvSpPr>
          <p:cNvPr id="4" name=""/>
          <p:cNvSpPr/>
          <p:nvPr/>
        </p:nvSpPr>
        <p:spPr>
          <a:xfrm>
            <a:off x="4556760" y="1298448"/>
            <a:ext cx="1307592" cy="149352"/>
          </a:xfrm>
          <a:prstGeom prst="rect">
            <a:avLst/>
          </a:prstGeom>
        </p:spPr>
        <p:txBody>
          <a:bodyPr lIns="0" tIns="0" rIns="0" bIns="0" wrap="none">
            <a:noAutofit/>
          </a:bodyPr>
          <a:p>
            <a:pPr indent="0"/>
            <a:r>
              <a:rPr lang="en-US" b="1" sz="1000">
                <a:latin typeface="Times New Roman"/>
              </a:rPr>
              <a:t>Module3 (4 of 5)-MKM</a:t>
            </a:r>
          </a:p>
        </p:txBody>
      </p:sp>
      <p:sp>
        <p:nvSpPr>
          <p:cNvPr id="5" name=""/>
          <p:cNvSpPr/>
          <p:nvPr/>
        </p:nvSpPr>
        <p:spPr>
          <a:xfrm>
            <a:off x="896112" y="1981200"/>
            <a:ext cx="5995416" cy="3264408"/>
          </a:xfrm>
          <a:prstGeom prst="rect">
            <a:avLst/>
          </a:prstGeom>
        </p:spPr>
        <p:txBody>
          <a:bodyPr lIns="0" tIns="0" rIns="0" bIns="0">
            <a:noAutofit/>
          </a:bodyPr>
          <a:p>
            <a:pPr algn="just" indent="0">
              <a:lnSpc>
                <a:spcPts val="1872"/>
              </a:lnSpc>
              <a:spcBef>
                <a:spcPts val="1050"/>
              </a:spcBef>
              <a:spcAft>
                <a:spcPts val="420"/>
              </a:spcAft>
            </a:pPr>
            <a:r>
              <a:rPr lang="en-US" sz="1300">
                <a:latin typeface="Times New Roman"/>
              </a:rPr>
              <a:t>A gas which obeys Boyle’s law, Charle’s law etc under all condition of temperature and pressure is known as an </a:t>
            </a:r>
            <a:r>
              <a:rPr lang="en-US" b="1" sz="1300">
                <a:latin typeface="Times New Roman"/>
              </a:rPr>
              <a:t>ideal gas </a:t>
            </a:r>
            <a:r>
              <a:rPr lang="en-US" sz="1300">
                <a:latin typeface="Times New Roman"/>
              </a:rPr>
              <a:t>or a </a:t>
            </a:r>
            <a:r>
              <a:rPr lang="en-US" b="1" sz="1300">
                <a:latin typeface="Times New Roman"/>
              </a:rPr>
              <a:t>perfect gas</a:t>
            </a:r>
            <a:r>
              <a:rPr lang="en-US" sz="1300">
                <a:latin typeface="Times New Roman"/>
              </a:rPr>
              <a:t>.</a:t>
            </a:r>
          </a:p>
          <a:p>
            <a:pPr algn="just" indent="0">
              <a:lnSpc>
                <a:spcPts val="1848"/>
              </a:lnSpc>
              <a:spcAft>
                <a:spcPts val="420"/>
              </a:spcAft>
            </a:pPr>
            <a:r>
              <a:rPr lang="en-US" sz="1300">
                <a:latin typeface="Times New Roman"/>
              </a:rPr>
              <a:t>Since the gas equation (PV=nRT) is obtained by combining Boyle’s law and Charle’s law, therefore, an ideal gas may also be defined as follows:</a:t>
            </a:r>
          </a:p>
          <a:p>
            <a:pPr algn="just" indent="0">
              <a:lnSpc>
                <a:spcPts val="1848"/>
              </a:lnSpc>
              <a:spcAft>
                <a:spcPts val="420"/>
              </a:spcAft>
            </a:pPr>
            <a:r>
              <a:rPr lang="en-US" sz="1300">
                <a:latin typeface="Times New Roman"/>
              </a:rPr>
              <a:t>A gas which obeys the gas equation (PV=nRT) under all condition of temperatures and pressures is called an </a:t>
            </a:r>
            <a:r>
              <a:rPr lang="en-US" b="1" sz="1300">
                <a:latin typeface="Times New Roman"/>
              </a:rPr>
              <a:t>ideal gas. </a:t>
            </a:r>
            <a:r>
              <a:rPr lang="en-US" sz="1300">
                <a:latin typeface="Times New Roman"/>
              </a:rPr>
              <a:t>In fact, this is the reason that the gas equation (PV=nRT) is known as ideal gas equation.</a:t>
            </a:r>
          </a:p>
          <a:p>
            <a:pPr algn="just" indent="0">
              <a:lnSpc>
                <a:spcPts val="1848"/>
              </a:lnSpc>
              <a:spcAft>
                <a:spcPts val="420"/>
              </a:spcAft>
            </a:pPr>
            <a:r>
              <a:rPr lang="en-US" sz="1300">
                <a:latin typeface="Times New Roman"/>
              </a:rPr>
              <a:t>A gas which obeys ideal gas equation or gas laws under low pressure or high temperature is known as </a:t>
            </a:r>
            <a:r>
              <a:rPr lang="en-US" b="1" sz="1300">
                <a:latin typeface="Times New Roman"/>
              </a:rPr>
              <a:t>Real gas</a:t>
            </a:r>
            <a:r>
              <a:rPr lang="en-US" sz="1300">
                <a:latin typeface="Times New Roman"/>
              </a:rPr>
              <a:t>. All gases are real gases. They show more and more deviation from the gas laws as the pressure is increased or the temperature is decreased.</a:t>
            </a:r>
          </a:p>
          <a:p>
            <a:pPr algn="just" indent="0"/>
            <a:r>
              <a:rPr lang="en-US" b="1" sz="1300">
                <a:latin typeface="Times New Roman"/>
              </a:rPr>
              <a:t>Difference between Ideal and Real Gases:</a:t>
            </a:r>
          </a:p>
        </p:txBody>
      </p:sp>
      <p:graphicFrame>
        <p:nvGraphicFramePr>
          <p:cNvPr id="6" name=""/>
          <p:cNvGraphicFramePr>
            <a:graphicFrameLocks noGrp="1"/>
          </p:cNvGraphicFramePr>
          <p:nvPr/>
        </p:nvGraphicFramePr>
        <p:xfrm>
          <a:off x="841248" y="5416296"/>
          <a:ext cx="6089904" cy="3444240"/>
        </p:xfrm>
        <a:graphic>
          <a:graphicData uri="http://schemas.openxmlformats.org/drawingml/2006/table">
            <a:tbl>
              <a:tblPr/>
              <a:tblGrid>
                <a:gridCol w="521208"/>
                <a:gridCol w="2612136"/>
                <a:gridCol w="1508760"/>
                <a:gridCol w="1447800"/>
              </a:tblGrid>
              <a:tr h="371856">
                <a:tc>
                  <a:txBody>
                    <a:bodyPr lIns="0" tIns="0" rIns="0" bIns="0">
                      <a:noAutofit/>
                    </a:bodyPr>
                    <a:p>
                      <a:pPr indent="0"/>
                      <a:r>
                        <a:rPr lang="en-US" b="1" sz="1300">
                          <a:latin typeface="Times New Roman"/>
                        </a:rPr>
                        <a:t>S.No</a:t>
                      </a:r>
                    </a:p>
                  </a:txBody>
                  <a:tcPr marL="0" marR="0" marT="0" marB="0"/>
                </a:tc>
                <a:tc>
                  <a:txBody>
                    <a:bodyPr lIns="0" tIns="0" rIns="0" bIns="0">
                      <a:noAutofit/>
                    </a:bodyPr>
                    <a:p>
                      <a:pPr algn="just" indent="0"/>
                      <a:r>
                        <a:rPr lang="en-US" b="1" sz="1300">
                          <a:latin typeface="Times New Roman"/>
                        </a:rPr>
                        <a:t>Characteristics</a:t>
                      </a:r>
                    </a:p>
                  </a:txBody>
                  <a:tcPr marL="0" marR="0" marT="0" marB="0"/>
                </a:tc>
                <a:tc>
                  <a:txBody>
                    <a:bodyPr lIns="0" tIns="0" rIns="0" bIns="0">
                      <a:noAutofit/>
                    </a:bodyPr>
                    <a:p>
                      <a:pPr indent="0"/>
                      <a:r>
                        <a:rPr lang="en-US" b="1" sz="1300">
                          <a:latin typeface="Times New Roman"/>
                        </a:rPr>
                        <a:t>Ideal Gas</a:t>
                      </a:r>
                    </a:p>
                  </a:txBody>
                  <a:tcPr marL="0" marR="0" marT="0" marB="0"/>
                </a:tc>
                <a:tc>
                  <a:txBody>
                    <a:bodyPr lIns="0" tIns="0" rIns="0" bIns="0">
                      <a:noAutofit/>
                    </a:bodyPr>
                    <a:p>
                      <a:pPr algn="just" indent="0"/>
                      <a:r>
                        <a:rPr lang="en-US" b="1" sz="1300">
                          <a:latin typeface="Times New Roman"/>
                        </a:rPr>
                        <a:t>Real Gas</a:t>
                      </a:r>
                    </a:p>
                  </a:txBody>
                  <a:tcPr marL="0" marR="0" marT="0" marB="0"/>
                </a:tc>
              </a:tr>
              <a:tr h="417576">
                <a:tc>
                  <a:txBody>
                    <a:bodyPr lIns="0" tIns="0" rIns="0" bIns="0">
                      <a:noAutofit/>
                    </a:bodyPr>
                    <a:p>
                      <a:pPr indent="0"/>
                      <a:r>
                        <a:rPr lang="en-US" sz="1300">
                          <a:latin typeface="Times New Roman"/>
                        </a:rPr>
                        <a:t>1.</a:t>
                      </a:r>
                    </a:p>
                  </a:txBody>
                  <a:tcPr marL="0" marR="0" marT="0" marB="0" anchor="ctr"/>
                </a:tc>
                <a:tc>
                  <a:txBody>
                    <a:bodyPr lIns="0" tIns="0" rIns="0" bIns="0">
                      <a:noAutofit/>
                    </a:bodyPr>
                    <a:p>
                      <a:pPr algn="just" indent="0">
                        <a:lnSpc>
                          <a:spcPts val="1608"/>
                        </a:lnSpc>
                      </a:pPr>
                      <a:r>
                        <a:rPr lang="en-US" sz="1300">
                          <a:latin typeface="Times New Roman"/>
                        </a:rPr>
                        <a:t>The attraction forces between gas molecules.</a:t>
                      </a:r>
                    </a:p>
                  </a:txBody>
                  <a:tcPr marL="0" marR="0" marT="0" marB="0"/>
                </a:tc>
                <a:tc>
                  <a:txBody>
                    <a:bodyPr lIns="0" tIns="0" rIns="0" bIns="0">
                      <a:noAutofit/>
                    </a:bodyPr>
                    <a:p>
                      <a:pPr indent="0"/>
                      <a:r>
                        <a:rPr lang="en-US" sz="1300">
                          <a:latin typeface="Times New Roman"/>
                        </a:rPr>
                        <a:t>Not exists</a:t>
                      </a:r>
                    </a:p>
                  </a:txBody>
                  <a:tcPr marL="0" marR="0" marT="0" marB="0"/>
                </a:tc>
                <a:tc>
                  <a:txBody>
                    <a:bodyPr lIns="0" tIns="0" rIns="0" bIns="0">
                      <a:noAutofit/>
                    </a:bodyPr>
                    <a:p>
                      <a:pPr algn="just" indent="0"/>
                      <a:r>
                        <a:rPr lang="en-US" sz="1300">
                          <a:latin typeface="Times New Roman"/>
                        </a:rPr>
                        <a:t>Exists</a:t>
                      </a:r>
                    </a:p>
                  </a:txBody>
                  <a:tcPr marL="0" marR="0" marT="0" marB="0"/>
                </a:tc>
              </a:tr>
              <a:tr h="414528">
                <a:tc>
                  <a:txBody>
                    <a:bodyPr lIns="0" tIns="0" rIns="0" bIns="0">
                      <a:noAutofit/>
                    </a:bodyPr>
                    <a:p>
                      <a:pPr indent="0"/>
                      <a:r>
                        <a:rPr lang="en-US" sz="1300">
                          <a:latin typeface="Times New Roman"/>
                        </a:rPr>
                        <a:t>2.</a:t>
                      </a:r>
                    </a:p>
                  </a:txBody>
                  <a:tcPr marL="0" marR="0" marT="0" marB="0" anchor="ctr"/>
                </a:tc>
                <a:tc>
                  <a:txBody>
                    <a:bodyPr lIns="0" tIns="0" rIns="0" bIns="0">
                      <a:noAutofit/>
                    </a:bodyPr>
                    <a:p>
                      <a:pPr algn="just" indent="0">
                        <a:lnSpc>
                          <a:spcPts val="1608"/>
                        </a:lnSpc>
                      </a:pPr>
                      <a:r>
                        <a:rPr lang="en-US" sz="1300">
                          <a:latin typeface="Times New Roman"/>
                        </a:rPr>
                        <a:t>The actual volume of molecules in gas.</a:t>
                      </a:r>
                    </a:p>
                  </a:txBody>
                  <a:tcPr marL="0" marR="0" marT="0" marB="0" anchor="b"/>
                </a:tc>
                <a:tc>
                  <a:txBody>
                    <a:bodyPr lIns="0" tIns="0" rIns="0" bIns="0">
                      <a:noAutofit/>
                    </a:bodyPr>
                    <a:p>
                      <a:pPr indent="0"/>
                      <a:r>
                        <a:rPr lang="en-US" sz="1300">
                          <a:latin typeface="Times New Roman"/>
                        </a:rPr>
                        <a:t>Negligible</a:t>
                      </a:r>
                    </a:p>
                  </a:txBody>
                  <a:tcPr marL="0" marR="0" marT="0" marB="0"/>
                </a:tc>
                <a:tc>
                  <a:txBody>
                    <a:bodyPr lIns="0" tIns="0" rIns="0" bIns="0">
                      <a:noAutofit/>
                    </a:bodyPr>
                    <a:p>
                      <a:pPr algn="just" indent="0"/>
                      <a:r>
                        <a:rPr lang="en-US" sz="1300">
                          <a:latin typeface="Times New Roman"/>
                        </a:rPr>
                        <a:t>Appreciable</a:t>
                      </a:r>
                    </a:p>
                  </a:txBody>
                  <a:tcPr marL="0" marR="0" marT="0" marB="0"/>
                </a:tc>
              </a:tr>
              <a:tr h="368808">
                <a:tc>
                  <a:txBody>
                    <a:bodyPr lIns="0" tIns="0" rIns="0" bIns="0">
                      <a:noAutofit/>
                    </a:bodyPr>
                    <a:p>
                      <a:pPr indent="0"/>
                      <a:r>
                        <a:rPr lang="en-US" sz="1300">
                          <a:latin typeface="Times New Roman"/>
                        </a:rPr>
                        <a:t>3.</a:t>
                      </a:r>
                    </a:p>
                  </a:txBody>
                  <a:tcPr marL="0" marR="0" marT="0" marB="0"/>
                </a:tc>
                <a:tc>
                  <a:txBody>
                    <a:bodyPr lIns="0" tIns="0" rIns="0" bIns="0">
                      <a:noAutofit/>
                    </a:bodyPr>
                    <a:p>
                      <a:pPr algn="just" indent="0"/>
                      <a:r>
                        <a:rPr lang="en-US" sz="1300">
                          <a:latin typeface="Times New Roman"/>
                        </a:rPr>
                        <a:t>Molecular collision in a gas</a:t>
                      </a:r>
                    </a:p>
                  </a:txBody>
                  <a:tcPr marL="0" marR="0" marT="0" marB="0"/>
                </a:tc>
                <a:tc>
                  <a:txBody>
                    <a:bodyPr lIns="0" tIns="0" rIns="0" bIns="0">
                      <a:noAutofit/>
                    </a:bodyPr>
                    <a:p>
                      <a:pPr indent="0"/>
                      <a:r>
                        <a:rPr lang="en-US" sz="1300">
                          <a:latin typeface="Times New Roman"/>
                        </a:rPr>
                        <a:t>Perfectly elastic</a:t>
                      </a:r>
                    </a:p>
                  </a:txBody>
                  <a:tcPr marL="0" marR="0" marT="0" marB="0"/>
                </a:tc>
                <a:tc>
                  <a:txBody>
                    <a:bodyPr lIns="0" tIns="0" rIns="0" bIns="0">
                      <a:noAutofit/>
                    </a:bodyPr>
                    <a:p>
                      <a:pPr algn="just" indent="0"/>
                      <a:r>
                        <a:rPr lang="en-US" sz="1300">
                          <a:latin typeface="Times New Roman"/>
                        </a:rPr>
                        <a:t>Non-elastic</a:t>
                      </a:r>
                    </a:p>
                  </a:txBody>
                  <a:tcPr marL="0" marR="0" marT="0" marB="0"/>
                </a:tc>
              </a:tr>
              <a:tr h="414528">
                <a:tc>
                  <a:txBody>
                    <a:bodyPr lIns="0" tIns="0" rIns="0" bIns="0">
                      <a:noAutofit/>
                    </a:bodyPr>
                    <a:p>
                      <a:pPr indent="0"/>
                      <a:r>
                        <a:rPr lang="en-US" sz="1300">
                          <a:latin typeface="Times New Roman"/>
                        </a:rPr>
                        <a:t>4.</a:t>
                      </a:r>
                    </a:p>
                  </a:txBody>
                  <a:tcPr marL="0" marR="0" marT="0" marB="0"/>
                </a:tc>
                <a:tc>
                  <a:txBody>
                    <a:bodyPr lIns="0" tIns="0" rIns="0" bIns="0">
                      <a:noAutofit/>
                    </a:bodyPr>
                    <a:p>
                      <a:pPr algn="just" indent="0">
                        <a:lnSpc>
                          <a:spcPts val="1608"/>
                        </a:lnSpc>
                      </a:pPr>
                      <a:r>
                        <a:rPr lang="en-US" sz="1300">
                          <a:latin typeface="Times New Roman"/>
                        </a:rPr>
                        <a:t>Confirms to the assumption of kinetic theory of gases.</a:t>
                      </a:r>
                    </a:p>
                  </a:txBody>
                  <a:tcPr marL="0" marR="0" marT="0" marB="0" anchor="b"/>
                </a:tc>
                <a:tc>
                  <a:txBody>
                    <a:bodyPr lIns="0" tIns="0" rIns="0" bIns="0">
                      <a:noAutofit/>
                    </a:bodyPr>
                    <a:p>
                      <a:pPr indent="0"/>
                      <a:r>
                        <a:rPr lang="en-US" sz="1300">
                          <a:latin typeface="Times New Roman"/>
                        </a:rPr>
                        <a:t>Yes</a:t>
                      </a:r>
                    </a:p>
                  </a:txBody>
                  <a:tcPr marL="0" marR="0" marT="0" marB="0"/>
                </a:tc>
                <a:tc>
                  <a:txBody>
                    <a:bodyPr lIns="0" tIns="0" rIns="0" bIns="0">
                      <a:noAutofit/>
                    </a:bodyPr>
                    <a:p>
                      <a:pPr algn="just" indent="0"/>
                      <a:r>
                        <a:rPr lang="en-US" sz="1300">
                          <a:latin typeface="Times New Roman"/>
                        </a:rPr>
                        <a:t>No</a:t>
                      </a:r>
                    </a:p>
                  </a:txBody>
                  <a:tcPr marL="0" marR="0" marT="0" marB="0"/>
                </a:tc>
              </a:tr>
              <a:tr h="822960">
                <a:tc>
                  <a:txBody>
                    <a:bodyPr lIns="0" tIns="0" rIns="0" bIns="0">
                      <a:noAutofit/>
                    </a:bodyPr>
                    <a:p>
                      <a:pPr indent="0"/>
                      <a:r>
                        <a:rPr lang="en-US" sz="1300">
                          <a:latin typeface="Times New Roman"/>
                        </a:rPr>
                        <a:t>5</a:t>
                      </a:r>
                    </a:p>
                  </a:txBody>
                  <a:tcPr marL="0" marR="0" marT="0" marB="0"/>
                </a:tc>
                <a:tc>
                  <a:txBody>
                    <a:bodyPr lIns="0" tIns="0" rIns="0" bIns="0">
                      <a:noAutofit/>
                    </a:bodyPr>
                    <a:p>
                      <a:pPr algn="just" indent="0">
                        <a:lnSpc>
                          <a:spcPts val="1632"/>
                        </a:lnSpc>
                      </a:pPr>
                      <a:r>
                        <a:rPr lang="en-US" sz="1300">
                          <a:latin typeface="Times New Roman"/>
                        </a:rPr>
                        <a:t>Obeys the Boyle’s law , Charle’s law etc</a:t>
                      </a:r>
                    </a:p>
                  </a:txBody>
                  <a:tcPr marL="0" marR="0" marT="0" marB="0"/>
                </a:tc>
                <a:tc>
                  <a:txBody>
                    <a:bodyPr lIns="0" tIns="0" rIns="0" bIns="0">
                      <a:noAutofit/>
                    </a:bodyPr>
                    <a:p>
                      <a:pPr marR="292100" indent="0">
                        <a:lnSpc>
                          <a:spcPts val="1608"/>
                        </a:lnSpc>
                      </a:pPr>
                      <a:r>
                        <a:rPr lang="en-US" sz="1300">
                          <a:latin typeface="Times New Roman"/>
                        </a:rPr>
                        <a:t>Under all condition of temperature and pressure</a:t>
                      </a:r>
                    </a:p>
                  </a:txBody>
                  <a:tcPr marL="0" marR="0" marT="0" marB="0" anchor="b"/>
                </a:tc>
                <a:tc>
                  <a:txBody>
                    <a:bodyPr lIns="0" tIns="0" rIns="0" bIns="0">
                      <a:noAutofit/>
                    </a:bodyPr>
                    <a:p>
                      <a:pPr algn="just" indent="0">
                        <a:lnSpc>
                          <a:spcPts val="1608"/>
                        </a:lnSpc>
                      </a:pPr>
                      <a:r>
                        <a:rPr lang="en-US" sz="1300">
                          <a:latin typeface="Times New Roman"/>
                        </a:rPr>
                        <a:t>Only at low pressure and high temperature</a:t>
                      </a:r>
                    </a:p>
                  </a:txBody>
                  <a:tcPr marL="0" marR="0" marT="0" marB="0"/>
                </a:tc>
              </a:tr>
              <a:tr h="417576">
                <a:tc>
                  <a:txBody>
                    <a:bodyPr lIns="0" tIns="0" rIns="0" bIns="0">
                      <a:noAutofit/>
                    </a:bodyPr>
                    <a:p>
                      <a:pPr indent="0"/>
                      <a:r>
                        <a:rPr lang="en-US" sz="1300">
                          <a:latin typeface="Times New Roman"/>
                        </a:rPr>
                        <a:t>6</a:t>
                      </a:r>
                    </a:p>
                  </a:txBody>
                  <a:tcPr marL="0" marR="0" marT="0" marB="0" anchor="ctr"/>
                </a:tc>
                <a:tc>
                  <a:txBody>
                    <a:bodyPr lIns="0" tIns="0" rIns="0" bIns="0">
                      <a:noAutofit/>
                    </a:bodyPr>
                    <a:p>
                      <a:pPr algn="just" indent="0"/>
                      <a:r>
                        <a:rPr lang="en-US" sz="1300">
                          <a:latin typeface="Times New Roman"/>
                        </a:rPr>
                        <a:t>Existence of gas in reality</a:t>
                      </a:r>
                    </a:p>
                  </a:txBody>
                  <a:tcPr marL="0" marR="0" marT="0" marB="0"/>
                </a:tc>
                <a:tc>
                  <a:txBody>
                    <a:bodyPr lIns="0" tIns="0" rIns="0" bIns="0">
                      <a:noAutofit/>
                    </a:bodyPr>
                    <a:p>
                      <a:pPr indent="0">
                        <a:spcAft>
                          <a:spcPts val="210"/>
                        </a:spcAft>
                      </a:pPr>
                      <a:r>
                        <a:rPr lang="en-US" sz="1300">
                          <a:latin typeface="Times New Roman"/>
                        </a:rPr>
                        <a:t>No(Only</a:t>
                      </a:r>
                    </a:p>
                    <a:p>
                      <a:pPr indent="0"/>
                      <a:r>
                        <a:rPr lang="en-US" sz="1300">
                          <a:latin typeface="Times New Roman"/>
                        </a:rPr>
                        <a:t>hypothetical)</a:t>
                      </a:r>
                    </a:p>
                  </a:txBody>
                  <a:tcPr marL="0" marR="0" marT="0" marB="0" anchor="b"/>
                </a:tc>
                <a:tc>
                  <a:txBody>
                    <a:bodyPr lIns="0" tIns="0" rIns="0" bIns="0">
                      <a:noAutofit/>
                    </a:bodyPr>
                    <a:p>
                      <a:pPr algn="just" indent="0"/>
                      <a:r>
                        <a:rPr lang="en-US" sz="1300">
                          <a:latin typeface="Times New Roman"/>
                        </a:rPr>
                        <a:t>Yes</a:t>
                      </a:r>
                    </a:p>
                  </a:txBody>
                  <a:tcPr marL="0" marR="0" marT="0" marB="0"/>
                </a:tc>
              </a:tr>
              <a:tr h="216408">
                <a:tc>
                  <a:txBody>
                    <a:bodyPr lIns="0" tIns="0" rIns="0" bIns="0">
                      <a:noAutofit/>
                    </a:bodyPr>
                    <a:p>
                      <a:pPr indent="0"/>
                      <a:r>
                        <a:rPr lang="en-US" sz="1300">
                          <a:latin typeface="Times New Roman"/>
                        </a:rPr>
                        <a:t>7</a:t>
                      </a:r>
                    </a:p>
                  </a:txBody>
                  <a:tcPr marL="0" marR="0" marT="0" marB="0" anchor="b"/>
                </a:tc>
                <a:tc>
                  <a:txBody>
                    <a:bodyPr lIns="0" tIns="0" rIns="0" bIns="0">
                      <a:noAutofit/>
                    </a:bodyPr>
                    <a:p>
                      <a:pPr algn="just" indent="0"/>
                      <a:r>
                        <a:rPr lang="en-US" sz="1300">
                          <a:latin typeface="Times New Roman"/>
                        </a:rPr>
                        <a:t>Examples</a:t>
                      </a:r>
                    </a:p>
                  </a:txBody>
                  <a:tcPr marL="0" marR="0" marT="0" marB="0" anchor="b"/>
                </a:tc>
                <a:tc>
                  <a:txBody>
                    <a:bodyPr lIns="0" tIns="0" rIns="0" bIns="0">
                      <a:noAutofit/>
                    </a:bodyPr>
                    <a:p>
                      <a:pPr indent="0"/>
                      <a:r>
                        <a:rPr lang="en-US" sz="1300">
                          <a:latin typeface="Times New Roman"/>
                        </a:rPr>
                        <a:t>None</a:t>
                      </a:r>
                    </a:p>
                  </a:txBody>
                  <a:tcPr marL="0" marR="0" marT="0" marB="0" anchor="b"/>
                </a:tc>
                <a:tc>
                  <a:txBody>
                    <a:bodyPr lIns="0" tIns="0" rIns="0" bIns="0">
                      <a:noAutofit/>
                    </a:bodyPr>
                    <a:p>
                      <a:pPr algn="just" indent="0"/>
                      <a:r>
                        <a:rPr lang="en-US" sz="1300">
                          <a:latin typeface="Times New Roman"/>
                        </a:rPr>
                        <a:t>H</a:t>
                      </a:r>
                      <a:r>
                        <a:rPr lang="en-US" b="1" sz="850">
                          <a:latin typeface="Times New Roman"/>
                        </a:rPr>
                        <a:t>2</a:t>
                      </a:r>
                      <a:r>
                        <a:rPr lang="en-US" sz="1300">
                          <a:latin typeface="Times New Roman"/>
                        </a:rPr>
                        <a:t> , O</a:t>
                      </a:r>
                      <a:r>
                        <a:rPr lang="en-US" b="1" sz="850">
                          <a:latin typeface="Times New Roman"/>
                        </a:rPr>
                        <a:t>2</a:t>
                      </a:r>
                      <a:r>
                        <a:rPr lang="en-US" sz="1300">
                          <a:latin typeface="Times New Roman"/>
                        </a:rPr>
                        <a:t>, N</a:t>
                      </a:r>
                      <a:r>
                        <a:rPr lang="en-US" b="1" sz="850">
                          <a:latin typeface="Times New Roman"/>
                        </a:rPr>
                        <a:t>2</a:t>
                      </a:r>
                      <a:r>
                        <a:rPr lang="en-US" sz="1300">
                          <a:latin typeface="Times New Roman"/>
                        </a:rPr>
                        <a:t> etc</a:t>
                      </a:r>
                    </a:p>
                  </a:txBody>
                  <a:tcPr marL="0" marR="0" marT="0" marB="0" anchor="b"/>
                </a:tc>
              </a:tr>
            </a:tbl>
          </a:graphicData>
        </a:graphic>
      </p:graphicFrame>
      <p:sp>
        <p:nvSpPr>
          <p:cNvPr id="7" name=""/>
          <p:cNvSpPr/>
          <p:nvPr/>
        </p:nvSpPr>
        <p:spPr>
          <a:xfrm>
            <a:off x="908304" y="9284208"/>
            <a:ext cx="609600" cy="161544"/>
          </a:xfrm>
          <a:prstGeom prst="rect">
            <a:avLst/>
          </a:prstGeom>
        </p:spPr>
        <p:txBody>
          <a:bodyPr lIns="0" tIns="0" rIns="0" bIns="0" wrap="none">
            <a:noAutofit/>
          </a:bodyPr>
          <a:p>
            <a:pPr indent="0"/>
            <a:r>
              <a:rPr lang="en-US" b="1" sz="1050" spc="300">
                <a:latin typeface="Calibri"/>
              </a:rPr>
              <a:t>1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6336792"/>
            <a:ext cx="4361688" cy="2176272"/>
          </a:xfrm>
          <a:prstGeom prst="rect">
            <a:avLst/>
          </a:prstGeom>
        </p:spPr>
      </p:pic>
      <p:sp>
        <p:nvSpPr>
          <p:cNvPr id="3" name=""/>
          <p:cNvSpPr/>
          <p:nvPr/>
        </p:nvSpPr>
        <p:spPr>
          <a:xfrm>
            <a:off x="896112" y="941832"/>
            <a:ext cx="5937504" cy="179832"/>
          </a:xfrm>
          <a:prstGeom prst="rect">
            <a:avLst/>
          </a:prstGeom>
        </p:spPr>
        <p:txBody>
          <a:bodyPr lIns="0" tIns="0" rIns="0" bIns="0" wrap="none">
            <a:noAutofit/>
          </a:bodyPr>
          <a:p>
            <a:pPr indent="0"/>
            <a:r>
              <a:rPr lang="en-US" b="1" sz="1400">
                <a:latin typeface="Times New Roman"/>
              </a:rPr>
              <a:t>Equations of state of real gases:</a:t>
            </a:r>
          </a:p>
        </p:txBody>
      </p:sp>
      <p:sp>
        <p:nvSpPr>
          <p:cNvPr id="4" name=""/>
          <p:cNvSpPr/>
          <p:nvPr/>
        </p:nvSpPr>
        <p:spPr>
          <a:xfrm>
            <a:off x="896112" y="1313688"/>
            <a:ext cx="5937504" cy="4837176"/>
          </a:xfrm>
          <a:prstGeom prst="rect">
            <a:avLst/>
          </a:prstGeom>
        </p:spPr>
        <p:txBody>
          <a:bodyPr lIns="0" tIns="0" rIns="0" bIns="0">
            <a:noAutofit/>
          </a:bodyPr>
          <a:p>
            <a:pPr indent="0">
              <a:lnSpc>
                <a:spcPts val="1848"/>
              </a:lnSpc>
              <a:spcAft>
                <a:spcPts val="420"/>
              </a:spcAft>
            </a:pPr>
            <a:r>
              <a:rPr lang="en-US" sz="1300">
                <a:latin typeface="Times New Roman"/>
              </a:rPr>
              <a:t>Van der Waal’s in 1873 modified the ideal gas equation by incorporating correction terms, which took into account the volume of the gas molecules and the force of attraction between them.</a:t>
            </a:r>
          </a:p>
          <a:p>
            <a:pPr indent="0">
              <a:lnSpc>
                <a:spcPts val="1872"/>
              </a:lnSpc>
              <a:spcAft>
                <a:spcPts val="420"/>
              </a:spcAft>
            </a:pPr>
            <a:r>
              <a:rPr lang="en-US" sz="1300">
                <a:latin typeface="Times New Roman"/>
              </a:rPr>
              <a:t>Van der Waals equation modifies the kinetic theory of gases disproving the following points:</a:t>
            </a:r>
          </a:p>
          <a:p>
            <a:pPr algn="just" indent="0">
              <a:spcAft>
                <a:spcPts val="1050"/>
              </a:spcAft>
            </a:pPr>
            <a:r>
              <a:rPr lang="en-US" sz="1300">
                <a:latin typeface="Times New Roman"/>
              </a:rPr>
              <a:t>1.    The force of attraction between gaseous molecules is negligible.</a:t>
            </a:r>
          </a:p>
          <a:p>
            <a:pPr marL="241300" indent="-241300">
              <a:lnSpc>
                <a:spcPts val="1608"/>
              </a:lnSpc>
            </a:pPr>
            <a:r>
              <a:rPr lang="en-US" sz="1300">
                <a:latin typeface="Times New Roman"/>
              </a:rPr>
              <a:t>2.    The volume of gaseous molecule is negligible as compared to the total volume of the gas.</a:t>
            </a:r>
          </a:p>
          <a:p>
            <a:pPr algn="just" indent="0">
              <a:lnSpc>
                <a:spcPts val="1608"/>
              </a:lnSpc>
              <a:spcAft>
                <a:spcPts val="1050"/>
              </a:spcAft>
            </a:pPr>
            <a:r>
              <a:rPr lang="en-US" sz="1300">
                <a:latin typeface="Times New Roman"/>
              </a:rPr>
              <a:t>The two corrections explained by Van der Waals are as follows :</a:t>
            </a:r>
          </a:p>
          <a:p>
            <a:pPr algn="just" indent="0">
              <a:spcAft>
                <a:spcPts val="420"/>
              </a:spcAft>
            </a:pPr>
            <a:r>
              <a:rPr lang="en-US" b="1" sz="1300">
                <a:latin typeface="Times New Roman"/>
              </a:rPr>
              <a:t>(i)    Correction for the volume</a:t>
            </a:r>
          </a:p>
          <a:p>
            <a:pPr algn="just" indent="0">
              <a:spcAft>
                <a:spcPts val="1470"/>
              </a:spcAft>
            </a:pPr>
            <a:r>
              <a:rPr lang="en-US" b="1" sz="1300">
                <a:latin typeface="Times New Roman"/>
              </a:rPr>
              <a:t>(ii)    Correction for the force of attraction/Pressure correction</a:t>
            </a:r>
          </a:p>
          <a:p>
            <a:pPr algn="just" indent="0">
              <a:lnSpc>
                <a:spcPts val="1584"/>
              </a:lnSpc>
            </a:pPr>
            <a:r>
              <a:rPr lang="en-US" b="1" sz="1300">
                <a:latin typeface="Times New Roman"/>
              </a:rPr>
              <a:t>(i)    Correction for the volume</a:t>
            </a:r>
          </a:p>
          <a:p>
            <a:pPr algn="just" indent="0">
              <a:lnSpc>
                <a:spcPts val="1584"/>
              </a:lnSpc>
            </a:pPr>
            <a:r>
              <a:rPr lang="en-US" sz="1300">
                <a:latin typeface="Times New Roman"/>
              </a:rPr>
              <a:t>Unlike volume of gas, volume of a molecule is not negligible.</a:t>
            </a:r>
          </a:p>
          <a:p>
            <a:pPr indent="0">
              <a:lnSpc>
                <a:spcPts val="1584"/>
              </a:lnSpc>
            </a:pPr>
            <a:r>
              <a:rPr lang="en-US" sz="1300">
                <a:latin typeface="Times New Roman"/>
              </a:rPr>
              <a:t>Let us consider (n) moles of gas placed in a container of volume (V). If the volume occupied by the molecules themselves is negligible then the space in which the molecules are free to move is equal to (V), Fig.1 (i).</a:t>
            </a:r>
          </a:p>
          <a:p>
            <a:pPr indent="0">
              <a:lnSpc>
                <a:spcPts val="1584"/>
              </a:lnSpc>
            </a:pPr>
            <a:r>
              <a:rPr lang="en-US" sz="1300">
                <a:latin typeface="Times New Roman"/>
              </a:rPr>
              <a:t>But in reality, the molecules have a finite size. Hence, the actual volume available to gas molecule for their free movement would be somewhat less than (V), Fig. 1</a:t>
            </a:r>
          </a:p>
          <a:p>
            <a:pPr algn="just" indent="0">
              <a:lnSpc>
                <a:spcPts val="1584"/>
              </a:lnSpc>
            </a:pPr>
            <a:r>
              <a:rPr lang="en-US" sz="1300">
                <a:latin typeface="Times New Roman"/>
              </a:rPr>
              <a:t>(ii) .</a:t>
            </a:r>
          </a:p>
        </p:txBody>
      </p:sp>
      <p:sp>
        <p:nvSpPr>
          <p:cNvPr id="5" name=""/>
          <p:cNvSpPr/>
          <p:nvPr/>
        </p:nvSpPr>
        <p:spPr>
          <a:xfrm>
            <a:off x="941832" y="8531352"/>
            <a:ext cx="4300728" cy="201168"/>
          </a:xfrm>
          <a:prstGeom prst="rect">
            <a:avLst/>
          </a:prstGeom>
        </p:spPr>
        <p:txBody>
          <a:bodyPr lIns="0" tIns="0" rIns="0" bIns="0" wrap="none">
            <a:noAutofit/>
          </a:bodyPr>
          <a:p>
            <a:pPr indent="0"/>
            <a:r>
              <a:rPr lang="en-US" sz="1300">
                <a:latin typeface="Times New Roman"/>
              </a:rPr>
              <a:t>Fig1: Illustration of attraction forces between gas molecules</a:t>
            </a:r>
          </a:p>
        </p:txBody>
      </p:sp>
      <p:sp>
        <p:nvSpPr>
          <p:cNvPr id="6" name=""/>
          <p:cNvSpPr/>
          <p:nvPr/>
        </p:nvSpPr>
        <p:spPr>
          <a:xfrm>
            <a:off x="902208" y="9284208"/>
            <a:ext cx="615696" cy="161544"/>
          </a:xfrm>
          <a:prstGeom prst="rect">
            <a:avLst/>
          </a:prstGeom>
        </p:spPr>
        <p:txBody>
          <a:bodyPr lIns="0" tIns="0" rIns="0" bIns="0" wrap="none">
            <a:noAutofit/>
          </a:bodyPr>
          <a:p>
            <a:pPr indent="0"/>
            <a:r>
              <a:rPr lang="en-US" b="1" sz="1050" spc="300">
                <a:latin typeface="Calibri"/>
              </a:rPr>
              <a:t>2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4651248"/>
            <a:ext cx="5952744" cy="1865376"/>
          </a:xfrm>
          <a:prstGeom prst="rect">
            <a:avLst/>
          </a:prstGeom>
        </p:spPr>
      </p:pic>
      <p:sp>
        <p:nvSpPr>
          <p:cNvPr id="3" name=""/>
          <p:cNvSpPr/>
          <p:nvPr/>
        </p:nvSpPr>
        <p:spPr>
          <a:xfrm>
            <a:off x="896112" y="932688"/>
            <a:ext cx="5980176" cy="3532632"/>
          </a:xfrm>
          <a:prstGeom prst="rect">
            <a:avLst/>
          </a:prstGeom>
        </p:spPr>
        <p:txBody>
          <a:bodyPr lIns="0" tIns="0" rIns="0" bIns="0">
            <a:noAutofit/>
          </a:bodyPr>
          <a:p>
            <a:pPr marL="377952" marR="1289812" indent="-381000">
              <a:lnSpc>
                <a:spcPts val="1608"/>
              </a:lnSpc>
              <a:spcAft>
                <a:spcPts val="1050"/>
              </a:spcAft>
            </a:pPr>
            <a:r>
              <a:rPr lang="en-US" sz="1300">
                <a:latin typeface="Times New Roman"/>
              </a:rPr>
              <a:t>Let b= excluded volume or effective volume per mole of the gas n = number of moles of the gas</a:t>
            </a:r>
          </a:p>
          <a:p>
            <a:pPr marR="426212" indent="0">
              <a:lnSpc>
                <a:spcPts val="3240"/>
              </a:lnSpc>
            </a:pPr>
            <a:r>
              <a:rPr lang="en-US" sz="1300">
                <a:latin typeface="Times New Roman"/>
              </a:rPr>
              <a:t>Hence, the actual volume for the free movement of gas molecule will be V</a:t>
            </a:r>
            <a:r>
              <a:rPr lang="en-US" baseline="-25000" sz="1300">
                <a:latin typeface="Times New Roman"/>
              </a:rPr>
              <a:t>idea</a:t>
            </a:r>
            <a:r>
              <a:rPr lang="en-US" sz="1300">
                <a:latin typeface="Times New Roman"/>
              </a:rPr>
              <a:t>i Ideal Volume Videal = Measured volume (V) - Volume correct term (nb)</a:t>
            </a:r>
          </a:p>
          <a:p>
            <a:pPr algn="just" indent="0">
              <a:spcAft>
                <a:spcPts val="1470"/>
              </a:spcAft>
            </a:pPr>
            <a:r>
              <a:rPr lang="en-US" sz="1400">
                <a:latin typeface="Times New Roman"/>
              </a:rPr>
              <a:t>V ideal = V-nb--------------------------(i)</a:t>
            </a:r>
          </a:p>
          <a:p>
            <a:pPr marL="111252" indent="0">
              <a:spcAft>
                <a:spcPts val="1470"/>
              </a:spcAft>
            </a:pPr>
            <a:r>
              <a:rPr lang="en-US" b="1" sz="1300">
                <a:latin typeface="Times New Roman"/>
              </a:rPr>
              <a:t>(ii) Correction for the force of attraction/Pressure correction</a:t>
            </a:r>
          </a:p>
          <a:p>
            <a:pPr algn="just" indent="0">
              <a:lnSpc>
                <a:spcPts val="1608"/>
              </a:lnSpc>
            </a:pPr>
            <a:r>
              <a:rPr lang="en-US" sz="1300">
                <a:latin typeface="Times New Roman"/>
              </a:rPr>
              <a:t>The force with which the molecules of the gas inside a container collide with the walls of the container is called the pressure of the gas. According to Van der Waals, the pressure of real gas is the combination of pressure developed due to collision of the molecules of gas with the walls of container and the pressure loss due to inward pull of adjacent molecules which makes the gas molecules striking the walls of the container experience some backward drag.</a:t>
            </a:r>
          </a:p>
        </p:txBody>
      </p:sp>
      <p:sp>
        <p:nvSpPr>
          <p:cNvPr id="4" name=""/>
          <p:cNvSpPr/>
          <p:nvPr/>
        </p:nvSpPr>
        <p:spPr>
          <a:xfrm>
            <a:off x="1207008" y="5376672"/>
            <a:ext cx="1603248" cy="158496"/>
          </a:xfrm>
          <a:prstGeom prst="rect">
            <a:avLst/>
          </a:prstGeom>
        </p:spPr>
        <p:txBody>
          <a:bodyPr lIns="0" tIns="0" rIns="0" bIns="0" wrap="none">
            <a:noAutofit/>
          </a:bodyPr>
          <a:p>
            <a:pPr indent="0"/>
            <a:r>
              <a:rPr lang="en-US" sz="1500">
                <a:solidFill>
                  <a:srgbClr val="2F2D2C"/>
                </a:solidFill>
                <a:latin typeface="Times New Roman"/>
              </a:rPr>
              <a:t>Balanced molecular</a:t>
            </a:r>
          </a:p>
        </p:txBody>
      </p:sp>
      <p:sp>
        <p:nvSpPr>
          <p:cNvPr id="5" name=""/>
          <p:cNvSpPr/>
          <p:nvPr/>
        </p:nvSpPr>
        <p:spPr>
          <a:xfrm>
            <a:off x="5175504" y="5437632"/>
            <a:ext cx="1127760" cy="188976"/>
          </a:xfrm>
          <a:prstGeom prst="rect">
            <a:avLst/>
          </a:prstGeom>
        </p:spPr>
        <p:txBody>
          <a:bodyPr lIns="0" tIns="0" rIns="0" bIns="0" wrap="none">
            <a:noAutofit/>
          </a:bodyPr>
          <a:p>
            <a:pPr indent="0"/>
            <a:r>
              <a:rPr lang="en-US" sz="1300">
                <a:solidFill>
                  <a:srgbClr val="484341"/>
                </a:solidFill>
                <a:latin typeface="Times New Roman"/>
              </a:rPr>
              <a:t>Net inward pull</a:t>
            </a:r>
          </a:p>
        </p:txBody>
      </p:sp>
      <p:sp>
        <p:nvSpPr>
          <p:cNvPr id="6" name=""/>
          <p:cNvSpPr/>
          <p:nvPr/>
        </p:nvSpPr>
        <p:spPr>
          <a:xfrm>
            <a:off x="1328928" y="5614416"/>
            <a:ext cx="1365504" cy="158496"/>
          </a:xfrm>
          <a:prstGeom prst="rect">
            <a:avLst/>
          </a:prstGeom>
        </p:spPr>
        <p:txBody>
          <a:bodyPr lIns="0" tIns="0" rIns="0" bIns="0" wrap="none">
            <a:noAutofit/>
          </a:bodyPr>
          <a:p>
            <a:pPr indent="0"/>
            <a:r>
              <a:rPr lang="en-US" b="1" sz="1400">
                <a:solidFill>
                  <a:srgbClr val="2F2D2C"/>
                </a:solidFill>
                <a:latin typeface="Times New Roman"/>
              </a:rPr>
              <a:t>attractions in the</a:t>
            </a:r>
          </a:p>
        </p:txBody>
      </p:sp>
      <p:sp>
        <p:nvSpPr>
          <p:cNvPr id="7" name=""/>
          <p:cNvSpPr/>
          <p:nvPr/>
        </p:nvSpPr>
        <p:spPr>
          <a:xfrm>
            <a:off x="5224272" y="5675376"/>
            <a:ext cx="1060704" cy="182880"/>
          </a:xfrm>
          <a:prstGeom prst="rect">
            <a:avLst/>
          </a:prstGeom>
        </p:spPr>
        <p:txBody>
          <a:bodyPr lIns="0" tIns="0" rIns="0" bIns="0" wrap="none">
            <a:noAutofit/>
          </a:bodyPr>
          <a:p>
            <a:pPr indent="0"/>
            <a:r>
              <a:rPr lang="en-US" sz="1300">
                <a:solidFill>
                  <a:srgbClr val="484341"/>
                </a:solidFill>
                <a:latin typeface="Times New Roman"/>
              </a:rPr>
              <a:t>experienced by</a:t>
            </a:r>
          </a:p>
        </p:txBody>
      </p:sp>
      <p:sp>
        <p:nvSpPr>
          <p:cNvPr id="8" name=""/>
          <p:cNvSpPr/>
          <p:nvPr/>
        </p:nvSpPr>
        <p:spPr>
          <a:xfrm>
            <a:off x="1383792" y="5858256"/>
            <a:ext cx="1274064" cy="182880"/>
          </a:xfrm>
          <a:prstGeom prst="rect">
            <a:avLst/>
          </a:prstGeom>
        </p:spPr>
        <p:txBody>
          <a:bodyPr lIns="0" tIns="0" rIns="0" bIns="0" wrap="none">
            <a:noAutofit/>
          </a:bodyPr>
          <a:p>
            <a:pPr indent="0"/>
            <a:r>
              <a:rPr lang="en-US" b="1" sz="1400">
                <a:solidFill>
                  <a:srgbClr val="2F2D2C"/>
                </a:solidFill>
                <a:latin typeface="Times New Roman"/>
              </a:rPr>
              <a:t>interior of a gas</a:t>
            </a:r>
          </a:p>
        </p:txBody>
      </p:sp>
      <p:sp>
        <p:nvSpPr>
          <p:cNvPr id="9" name=""/>
          <p:cNvSpPr/>
          <p:nvPr/>
        </p:nvSpPr>
        <p:spPr>
          <a:xfrm>
            <a:off x="5175504" y="5894832"/>
            <a:ext cx="1194816" cy="146304"/>
          </a:xfrm>
          <a:prstGeom prst="rect">
            <a:avLst/>
          </a:prstGeom>
        </p:spPr>
        <p:txBody>
          <a:bodyPr lIns="0" tIns="0" rIns="0" bIns="0" wrap="none">
            <a:noAutofit/>
          </a:bodyPr>
          <a:p>
            <a:pPr indent="0"/>
            <a:r>
              <a:rPr lang="en-US" sz="1300">
                <a:solidFill>
                  <a:srgbClr val="484341"/>
                </a:solidFill>
                <a:latin typeface="Times New Roman"/>
              </a:rPr>
              <a:t>a molecule about</a:t>
            </a:r>
          </a:p>
        </p:txBody>
      </p:sp>
      <p:sp>
        <p:nvSpPr>
          <p:cNvPr id="10" name=""/>
          <p:cNvSpPr/>
          <p:nvPr/>
        </p:nvSpPr>
        <p:spPr>
          <a:xfrm>
            <a:off x="1463040" y="6102096"/>
            <a:ext cx="1127760" cy="195072"/>
          </a:xfrm>
          <a:prstGeom prst="rect">
            <a:avLst/>
          </a:prstGeom>
        </p:spPr>
        <p:txBody>
          <a:bodyPr lIns="0" tIns="0" rIns="0" bIns="0" wrap="none">
            <a:noAutofit/>
          </a:bodyPr>
          <a:p>
            <a:pPr indent="0"/>
            <a:r>
              <a:rPr lang="en-US" b="1" sz="1400">
                <a:solidFill>
                  <a:srgbClr val="2F2D2C"/>
                </a:solidFill>
                <a:latin typeface="Times New Roman"/>
              </a:rPr>
              <a:t>(No net force)</a:t>
            </a:r>
          </a:p>
        </p:txBody>
      </p:sp>
      <p:sp>
        <p:nvSpPr>
          <p:cNvPr id="11" name=""/>
          <p:cNvSpPr/>
          <p:nvPr/>
        </p:nvSpPr>
        <p:spPr>
          <a:xfrm>
            <a:off x="5199888" y="6126480"/>
            <a:ext cx="1170432" cy="134112"/>
          </a:xfrm>
          <a:prstGeom prst="rect">
            <a:avLst/>
          </a:prstGeom>
        </p:spPr>
        <p:txBody>
          <a:bodyPr lIns="0" tIns="0" rIns="0" bIns="0" wrap="none">
            <a:noAutofit/>
          </a:bodyPr>
          <a:p>
            <a:pPr indent="0"/>
            <a:r>
              <a:rPr lang="en-US" sz="1300">
                <a:solidFill>
                  <a:srgbClr val="484341"/>
                </a:solidFill>
                <a:latin typeface="Times New Roman"/>
              </a:rPr>
              <a:t>to strike the wall</a:t>
            </a:r>
          </a:p>
        </p:txBody>
      </p:sp>
      <p:sp>
        <p:nvSpPr>
          <p:cNvPr id="12" name=""/>
          <p:cNvSpPr/>
          <p:nvPr/>
        </p:nvSpPr>
        <p:spPr>
          <a:xfrm>
            <a:off x="893064" y="6739128"/>
            <a:ext cx="6001512" cy="1740408"/>
          </a:xfrm>
          <a:prstGeom prst="rect">
            <a:avLst/>
          </a:prstGeom>
        </p:spPr>
        <p:txBody>
          <a:bodyPr lIns="0" tIns="0" rIns="0" bIns="0">
            <a:noAutofit/>
          </a:bodyPr>
          <a:p>
            <a:pPr algn="just" indent="0">
              <a:spcAft>
                <a:spcPts val="1050"/>
              </a:spcAft>
            </a:pPr>
            <a:r>
              <a:rPr lang="en-US" sz="1300">
                <a:latin typeface="Times New Roman"/>
              </a:rPr>
              <a:t>Fig 2: Illustration of attraction forces between gas molecules</a:t>
            </a:r>
          </a:p>
          <a:p>
            <a:pPr algn="just" indent="0">
              <a:lnSpc>
                <a:spcPts val="1848"/>
              </a:lnSpc>
            </a:pPr>
            <a:r>
              <a:rPr lang="en-US" sz="1300">
                <a:latin typeface="Times New Roman"/>
              </a:rPr>
              <a:t>Now consider the same gas molecule (A) moving towards the wall of the container. As it approaches the wall of the container, the uniform distribution of molecules around it is disturbed and it is attracted by molecules from the back side only. The molecule will thus experience a net inward force. Because of this, the molecule exerts less pressure as it is striking the wall of the container with lower velocity.</a:t>
            </a:r>
          </a:p>
        </p:txBody>
      </p:sp>
      <p:sp>
        <p:nvSpPr>
          <p:cNvPr id="13" name=""/>
          <p:cNvSpPr/>
          <p:nvPr/>
        </p:nvSpPr>
        <p:spPr>
          <a:xfrm>
            <a:off x="902208" y="9284208"/>
            <a:ext cx="615696" cy="161544"/>
          </a:xfrm>
          <a:prstGeom prst="rect">
            <a:avLst/>
          </a:prstGeom>
        </p:spPr>
        <p:txBody>
          <a:bodyPr lIns="0" tIns="0" rIns="0" bIns="0" wrap="none">
            <a:noAutofit/>
          </a:bodyPr>
          <a:p>
            <a:pPr indent="0"/>
            <a:r>
              <a:rPr lang="en-US" b="1" sz="1050" spc="300">
                <a:latin typeface="Calibri"/>
              </a:rPr>
              <a:t>3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4400" y="914400"/>
            <a:ext cx="5952744" cy="2670048"/>
          </a:xfrm>
          <a:prstGeom prst="rect">
            <a:avLst/>
          </a:prstGeom>
        </p:spPr>
      </p:pic>
      <p:sp>
        <p:nvSpPr>
          <p:cNvPr id="3" name=""/>
          <p:cNvSpPr/>
          <p:nvPr/>
        </p:nvSpPr>
        <p:spPr>
          <a:xfrm>
            <a:off x="6230112" y="1225296"/>
            <a:ext cx="353568" cy="140208"/>
          </a:xfrm>
          <a:prstGeom prst="rect">
            <a:avLst/>
          </a:prstGeom>
        </p:spPr>
        <p:txBody>
          <a:bodyPr lIns="0" tIns="0" rIns="0" bIns="0" wrap="none">
            <a:noAutofit/>
          </a:bodyPr>
          <a:p>
            <a:pPr indent="0"/>
            <a:r>
              <a:rPr lang="en-US" sz="1400">
                <a:solidFill>
                  <a:srgbClr val="2F2D2C"/>
                </a:solidFill>
                <a:latin typeface="Times New Roman"/>
              </a:rPr>
              <a:t>Wall</a:t>
            </a:r>
          </a:p>
        </p:txBody>
      </p:sp>
      <p:sp>
        <p:nvSpPr>
          <p:cNvPr id="4" name=""/>
          <p:cNvSpPr/>
          <p:nvPr/>
        </p:nvSpPr>
        <p:spPr>
          <a:xfrm>
            <a:off x="3395472" y="1231392"/>
            <a:ext cx="359664" cy="140208"/>
          </a:xfrm>
          <a:prstGeom prst="rect">
            <a:avLst/>
          </a:prstGeom>
        </p:spPr>
        <p:txBody>
          <a:bodyPr lIns="0" tIns="0" rIns="0" bIns="0" wrap="none">
            <a:noAutofit/>
          </a:bodyPr>
          <a:p>
            <a:pPr indent="0"/>
            <a:r>
              <a:rPr lang="en-US" sz="1400">
                <a:solidFill>
                  <a:srgbClr val="2F2D2C"/>
                </a:solidFill>
                <a:latin typeface="Times New Roman"/>
              </a:rPr>
              <a:t>Wall</a:t>
            </a:r>
          </a:p>
        </p:txBody>
      </p:sp>
      <p:sp>
        <p:nvSpPr>
          <p:cNvPr id="5" name=""/>
          <p:cNvSpPr/>
          <p:nvPr/>
        </p:nvSpPr>
        <p:spPr>
          <a:xfrm>
            <a:off x="5425440" y="1511808"/>
            <a:ext cx="981456" cy="146304"/>
          </a:xfrm>
          <a:prstGeom prst="rect">
            <a:avLst/>
          </a:prstGeom>
        </p:spPr>
        <p:txBody>
          <a:bodyPr lIns="0" tIns="0" rIns="0" bIns="0" wrap="none">
            <a:noAutofit/>
          </a:bodyPr>
          <a:p>
            <a:pPr indent="0"/>
            <a:r>
              <a:rPr lang="en-US" i="1" sz="1300">
                <a:solidFill>
                  <a:srgbClr val="2F2D2C"/>
                </a:solidFill>
                <a:latin typeface="Gulim"/>
              </a:rPr>
              <a:t>t</a:t>
            </a:r>
            <a:r>
              <a:rPr lang="en-US" b="1" sz="1400">
                <a:solidFill>
                  <a:srgbClr val="2F2D2C"/>
                </a:solidFill>
                <a:latin typeface="Times New Roman"/>
              </a:rPr>
              <a:t> = </a:t>
            </a:r>
            <a:r>
              <a:rPr lang="en-US" i="1" sz="1300">
                <a:solidFill>
                  <a:srgbClr val="2F2D2C"/>
                </a:solidFill>
                <a:latin typeface="Gulim"/>
              </a:rPr>
              <a:t>x</a:t>
            </a:r>
            <a:r>
              <a:rPr lang="en-US" b="1" sz="1400">
                <a:solidFill>
                  <a:srgbClr val="2F2D2C"/>
                </a:solidFill>
                <a:latin typeface="Times New Roman"/>
              </a:rPr>
              <a:t> seconds</a:t>
            </a:r>
          </a:p>
        </p:txBody>
      </p:sp>
      <p:sp>
        <p:nvSpPr>
          <p:cNvPr id="6" name=""/>
          <p:cNvSpPr/>
          <p:nvPr/>
        </p:nvSpPr>
        <p:spPr>
          <a:xfrm>
            <a:off x="2194560" y="1591056"/>
            <a:ext cx="1322832" cy="274320"/>
          </a:xfrm>
          <a:prstGeom prst="rect">
            <a:avLst/>
          </a:prstGeom>
        </p:spPr>
        <p:txBody>
          <a:bodyPr lIns="0" tIns="0" rIns="0" bIns="0" wrap="none">
            <a:noAutofit/>
          </a:bodyPr>
          <a:p>
            <a:pPr indent="0"/>
            <a:r>
              <a:rPr lang="en-US" b="1" sz="1400">
                <a:solidFill>
                  <a:srgbClr val="2F2D2C"/>
                </a:solidFill>
                <a:latin typeface="Times New Roman"/>
              </a:rPr>
              <a:t>(A) </a:t>
            </a:r>
            <a:r>
              <a:rPr lang="en-US" i="1" sz="1300">
                <a:solidFill>
                  <a:srgbClr val="2F2D2C"/>
                </a:solidFill>
                <a:latin typeface="Gulim"/>
              </a:rPr>
              <a:t>t</a:t>
            </a:r>
            <a:r>
              <a:rPr lang="en-US" b="1" sz="1400">
                <a:solidFill>
                  <a:srgbClr val="2F2D2C"/>
                </a:solidFill>
                <a:latin typeface="Times New Roman"/>
              </a:rPr>
              <a:t> = </a:t>
            </a:r>
            <a:r>
              <a:rPr lang="en-US" i="1" sz="1300">
                <a:solidFill>
                  <a:srgbClr val="2F2D2C"/>
                </a:solidFill>
                <a:latin typeface="Gulim"/>
              </a:rPr>
              <a:t>x</a:t>
            </a:r>
            <a:r>
              <a:rPr lang="en-US" b="1" sz="1400">
                <a:solidFill>
                  <a:srgbClr val="2F2D2C"/>
                </a:solidFill>
                <a:latin typeface="Times New Roman"/>
              </a:rPr>
              <a:t> seconds</a:t>
            </a:r>
          </a:p>
        </p:txBody>
      </p:sp>
      <p:sp>
        <p:nvSpPr>
          <p:cNvPr id="7" name=""/>
          <p:cNvSpPr/>
          <p:nvPr/>
        </p:nvSpPr>
        <p:spPr>
          <a:xfrm>
            <a:off x="2846832" y="2273808"/>
            <a:ext cx="573024" cy="188976"/>
          </a:xfrm>
          <a:prstGeom prst="rect">
            <a:avLst/>
          </a:prstGeom>
        </p:spPr>
        <p:txBody>
          <a:bodyPr lIns="0" tIns="0" rIns="0" bIns="0" wrap="none">
            <a:noAutofit/>
          </a:bodyPr>
          <a:p>
            <a:pPr indent="0"/>
            <a:r>
              <a:rPr lang="en-US" b="1" sz="1500">
                <a:solidFill>
                  <a:srgbClr val="2F2D2C"/>
                </a:solidFill>
                <a:latin typeface="Times New Roman"/>
              </a:rPr>
              <a:t>Higher</a:t>
            </a:r>
          </a:p>
        </p:txBody>
      </p:sp>
      <p:sp>
        <p:nvSpPr>
          <p:cNvPr id="8" name=""/>
          <p:cNvSpPr/>
          <p:nvPr/>
        </p:nvSpPr>
        <p:spPr>
          <a:xfrm>
            <a:off x="2822448" y="2499360"/>
            <a:ext cx="633984" cy="158496"/>
          </a:xfrm>
          <a:prstGeom prst="rect">
            <a:avLst/>
          </a:prstGeom>
        </p:spPr>
        <p:txBody>
          <a:bodyPr lIns="0" tIns="0" rIns="0" bIns="0" wrap="none">
            <a:noAutofit/>
          </a:bodyPr>
          <a:p>
            <a:pPr indent="0"/>
            <a:r>
              <a:rPr lang="en-US" b="1" sz="1500">
                <a:solidFill>
                  <a:srgbClr val="2F2D2C"/>
                </a:solidFill>
                <a:latin typeface="Times New Roman"/>
              </a:rPr>
              <a:t>veloatv</a:t>
            </a:r>
          </a:p>
        </p:txBody>
      </p:sp>
      <p:sp>
        <p:nvSpPr>
          <p:cNvPr id="9" name=""/>
          <p:cNvSpPr/>
          <p:nvPr/>
        </p:nvSpPr>
        <p:spPr>
          <a:xfrm>
            <a:off x="5260848" y="2816352"/>
            <a:ext cx="694944" cy="158496"/>
          </a:xfrm>
          <a:prstGeom prst="rect">
            <a:avLst/>
          </a:prstGeom>
        </p:spPr>
        <p:txBody>
          <a:bodyPr lIns="0" tIns="0" rIns="0" bIns="0" wrap="none">
            <a:noAutofit/>
          </a:bodyPr>
          <a:p>
            <a:pPr indent="0"/>
            <a:r>
              <a:rPr lang="en-US" b="1" sz="1400">
                <a:solidFill>
                  <a:srgbClr val="2F2D2C"/>
                </a:solidFill>
                <a:latin typeface="Times New Roman"/>
              </a:rPr>
              <a:t>Reduced</a:t>
            </a:r>
          </a:p>
        </p:txBody>
      </p:sp>
      <p:sp>
        <p:nvSpPr>
          <p:cNvPr id="10" name=""/>
          <p:cNvSpPr/>
          <p:nvPr/>
        </p:nvSpPr>
        <p:spPr>
          <a:xfrm>
            <a:off x="4005072" y="2962656"/>
            <a:ext cx="798576" cy="158496"/>
          </a:xfrm>
          <a:prstGeom prst="rect">
            <a:avLst/>
          </a:prstGeom>
        </p:spPr>
        <p:txBody>
          <a:bodyPr lIns="0" tIns="0" rIns="0" bIns="0" wrap="none">
            <a:noAutofit/>
          </a:bodyPr>
          <a:p>
            <a:pPr indent="0"/>
            <a:r>
              <a:rPr lang="en-US" b="1" sz="1400">
                <a:solidFill>
                  <a:srgbClr val="2F2D2C"/>
                </a:solidFill>
                <a:latin typeface="Times New Roman"/>
              </a:rPr>
              <a:t>Backward</a:t>
            </a:r>
          </a:p>
        </p:txBody>
      </p:sp>
      <p:sp>
        <p:nvSpPr>
          <p:cNvPr id="11" name=""/>
          <p:cNvSpPr/>
          <p:nvPr/>
        </p:nvSpPr>
        <p:spPr>
          <a:xfrm>
            <a:off x="5315712" y="3041904"/>
            <a:ext cx="615696" cy="188976"/>
          </a:xfrm>
          <a:prstGeom prst="rect">
            <a:avLst/>
          </a:prstGeom>
        </p:spPr>
        <p:txBody>
          <a:bodyPr lIns="0" tIns="0" rIns="0" bIns="0" wrap="none">
            <a:noAutofit/>
          </a:bodyPr>
          <a:p>
            <a:pPr indent="0"/>
            <a:r>
              <a:rPr lang="en-US" b="1" sz="1400">
                <a:solidFill>
                  <a:srgbClr val="2F2D2C"/>
                </a:solidFill>
                <a:latin typeface="Times New Roman"/>
              </a:rPr>
              <a:t>velocity</a:t>
            </a:r>
          </a:p>
        </p:txBody>
      </p:sp>
      <p:sp>
        <p:nvSpPr>
          <p:cNvPr id="12" name=""/>
          <p:cNvSpPr/>
          <p:nvPr/>
        </p:nvSpPr>
        <p:spPr>
          <a:xfrm>
            <a:off x="1133856" y="3084576"/>
            <a:ext cx="1225296" cy="140208"/>
          </a:xfrm>
          <a:prstGeom prst="rect">
            <a:avLst/>
          </a:prstGeom>
        </p:spPr>
        <p:txBody>
          <a:bodyPr lIns="0" tIns="0" rIns="0" bIns="0" wrap="none">
            <a:noAutofit/>
          </a:bodyPr>
          <a:p>
            <a:pPr indent="0"/>
            <a:r>
              <a:rPr lang="en-US" b="1" sz="1500">
                <a:solidFill>
                  <a:srgbClr val="484341"/>
                </a:solidFill>
                <a:latin typeface="Times New Roman"/>
              </a:rPr>
              <a:t>No interaction</a:t>
            </a:r>
          </a:p>
        </p:txBody>
      </p:sp>
      <p:sp>
        <p:nvSpPr>
          <p:cNvPr id="13" name=""/>
          <p:cNvSpPr/>
          <p:nvPr/>
        </p:nvSpPr>
        <p:spPr>
          <a:xfrm>
            <a:off x="896112" y="3758184"/>
            <a:ext cx="6001512" cy="3364992"/>
          </a:xfrm>
          <a:prstGeom prst="rect">
            <a:avLst/>
          </a:prstGeom>
        </p:spPr>
        <p:txBody>
          <a:bodyPr lIns="0" tIns="0" rIns="0" bIns="0">
            <a:noAutofit/>
          </a:bodyPr>
          <a:p>
            <a:pPr algn="just" indent="0">
              <a:lnSpc>
                <a:spcPts val="1872"/>
              </a:lnSpc>
              <a:spcAft>
                <a:spcPts val="420"/>
              </a:spcAft>
            </a:pPr>
            <a:r>
              <a:rPr lang="en-US" sz="1400">
                <a:latin typeface="Times New Roman"/>
              </a:rPr>
              <a:t>Fig3: The striking molecules is pulled inward (II) by other molecules which reduces its velocity and causes the decrease in pressure.</a:t>
            </a:r>
          </a:p>
          <a:p>
            <a:pPr algn="just" indent="0">
              <a:lnSpc>
                <a:spcPts val="1848"/>
              </a:lnSpc>
              <a:spcAft>
                <a:spcPts val="840"/>
              </a:spcAft>
            </a:pPr>
            <a:r>
              <a:rPr lang="en-US" sz="1400">
                <a:latin typeface="Times New Roman"/>
              </a:rPr>
              <a:t>Hence, the measured pressure (p) is less than the ideal pressure. It is , therefore , necessary to add a correction term (po) to the measured pressure (p) in order to obtain the ideal pressure.</a:t>
            </a:r>
          </a:p>
          <a:p>
            <a:pPr algn="just" indent="0">
              <a:spcAft>
                <a:spcPts val="1260"/>
              </a:spcAft>
            </a:pPr>
            <a:r>
              <a:rPr lang="en-US" sz="1400">
                <a:latin typeface="Times New Roman"/>
              </a:rPr>
              <a:t>Hence, corrected (ideal pressure) pideal = p +po----------------(ii)</a:t>
            </a:r>
          </a:p>
          <a:p>
            <a:pPr algn="just" indent="0">
              <a:lnSpc>
                <a:spcPts val="1872"/>
              </a:lnSpc>
              <a:spcAft>
                <a:spcPts val="420"/>
              </a:spcAft>
            </a:pPr>
            <a:r>
              <a:rPr lang="en-US" sz="1400">
                <a:latin typeface="Times New Roman"/>
              </a:rPr>
              <a:t>The pressure depends on (i) frequency of collisions with the walls and (ii) force of each collision.</a:t>
            </a:r>
          </a:p>
          <a:p>
            <a:pPr algn="just" indent="0">
              <a:lnSpc>
                <a:spcPts val="1848"/>
              </a:lnSpc>
            </a:pPr>
            <a:r>
              <a:rPr lang="en-US" sz="1400">
                <a:latin typeface="Times New Roman"/>
              </a:rPr>
              <a:t>Both the above term are reduced by the attraction forces, which act with a strength proportional to the molar concentration, n/V , of the molecule in the gas. Because, both the frequency and the force of collisions are reduced by the attraction forces, the pressure is reduced in proportion to the square of the concentration.</a:t>
            </a:r>
          </a:p>
        </p:txBody>
      </p:sp>
      <p:sp>
        <p:nvSpPr>
          <p:cNvPr id="14" name=""/>
          <p:cNvSpPr/>
          <p:nvPr/>
        </p:nvSpPr>
        <p:spPr>
          <a:xfrm>
            <a:off x="899160" y="9284208"/>
            <a:ext cx="618744" cy="161544"/>
          </a:xfrm>
          <a:prstGeom prst="rect">
            <a:avLst/>
          </a:prstGeom>
        </p:spPr>
        <p:txBody>
          <a:bodyPr lIns="0" tIns="0" rIns="0" bIns="0" wrap="none">
            <a:noAutofit/>
          </a:bodyPr>
          <a:p>
            <a:pPr indent="0"/>
            <a:r>
              <a:rPr lang="en-US" b="1" sz="1050" spc="300">
                <a:latin typeface="Calibri"/>
              </a:rPr>
              <a:t>4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402080" y="1024128"/>
            <a:ext cx="2182368" cy="304800"/>
          </a:xfrm>
          <a:prstGeom prst="rect">
            <a:avLst/>
          </a:prstGeom>
          <a:solidFill>
            <a:srgbClr val="CDC9C8"/>
          </a:solidFill>
        </p:spPr>
        <p:txBody>
          <a:bodyPr lIns="0" tIns="0" rIns="0" bIns="0">
            <a:noAutofit/>
          </a:bodyPr>
          <a:p>
            <a:pPr indent="0"/>
            <a:r>
              <a:rPr lang="en-US" b="1" sz="1000">
                <a:solidFill>
                  <a:srgbClr val="6A6462"/>
                </a:solidFill>
                <a:latin typeface="Times New Roman"/>
              </a:rPr>
              <a:t>Hence, the correction term </a:t>
            </a:r>
            <a:r>
              <a:rPr lang="en-US" b="1" i="1" sz="1100">
                <a:solidFill>
                  <a:srgbClr val="6A6462"/>
                </a:solidFill>
                <a:latin typeface="Times New Roman"/>
              </a:rPr>
              <a:t>p</a:t>
            </a:r>
            <a:r>
              <a:rPr lang="en-US" b="1" sz="1000">
                <a:solidFill>
                  <a:srgbClr val="6A6462"/>
                </a:solidFill>
                <a:latin typeface="Times New Roman"/>
              </a:rPr>
              <a:t> </a:t>
            </a:r>
            <a:r>
              <a:rPr lang="en-US" sz="1600" spc="-50">
                <a:solidFill>
                  <a:srgbClr val="928D8C"/>
                </a:solidFill>
                <a:latin typeface="Gulim"/>
              </a:rPr>
              <a:t>ocf — </a:t>
            </a:r>
            <a:r>
              <a:rPr lang="en-US" sz="1600" spc="-50">
                <a:solidFill>
                  <a:srgbClr val="6A6462"/>
                </a:solidFill>
                <a:latin typeface="Gulim"/>
              </a:rPr>
              <a:t>V</a:t>
            </a:r>
          </a:p>
          <a:p>
            <a:pPr marL="1678432" indent="0"/>
            <a:r>
              <a:rPr lang="en-US" sz="1300">
                <a:solidFill>
                  <a:srgbClr val="6A6462"/>
                </a:solidFill>
                <a:latin typeface="Times New Roman"/>
              </a:rPr>
              <a:t>' IvJ</a:t>
            </a:r>
          </a:p>
        </p:txBody>
      </p:sp>
      <p:sp>
        <p:nvSpPr>
          <p:cNvPr id="3" name=""/>
          <p:cNvSpPr/>
          <p:nvPr/>
        </p:nvSpPr>
        <p:spPr>
          <a:xfrm>
            <a:off x="1353312" y="1463040"/>
            <a:ext cx="4651248" cy="585216"/>
          </a:xfrm>
          <a:prstGeom prst="rect">
            <a:avLst/>
          </a:prstGeom>
          <a:solidFill>
            <a:srgbClr val="CDC9C8"/>
          </a:solidFill>
        </p:spPr>
        <p:txBody>
          <a:bodyPr lIns="0" tIns="0" rIns="0" bIns="0">
            <a:noAutofit/>
          </a:bodyPr>
          <a:p>
            <a:pPr indent="1663700">
              <a:lnSpc>
                <a:spcPts val="2160"/>
              </a:lnSpc>
            </a:pPr>
            <a:r>
              <a:rPr lang="en-US" b="1" i="1" sz="1100">
                <a:solidFill>
                  <a:srgbClr val="6A6462"/>
                </a:solidFill>
                <a:latin typeface="Times New Roman"/>
              </a:rPr>
              <a:t>Po</a:t>
            </a:r>
            <a:r>
              <a:rPr lang="en-US" b="1" sz="1000">
                <a:solidFill>
                  <a:srgbClr val="6A6462"/>
                </a:solidFill>
                <a:latin typeface="Times New Roman"/>
              </a:rPr>
              <a:t> </a:t>
            </a:r>
            <a:r>
              <a:rPr lang="en-US" b="1" sz="1000">
                <a:solidFill>
                  <a:srgbClr val="484341"/>
                </a:solidFill>
                <a:latin typeface="Times New Roman"/>
              </a:rPr>
              <a:t>where </a:t>
            </a:r>
            <a:r>
              <a:rPr lang="en-US" b="1" i="1" sz="1100">
                <a:solidFill>
                  <a:srgbClr val="484341"/>
                </a:solidFill>
                <a:latin typeface="Times New Roman"/>
              </a:rPr>
              <a:t>a</a:t>
            </a:r>
            <a:r>
              <a:rPr lang="en-US" b="1" sz="1000">
                <a:solidFill>
                  <a:srgbClr val="484341"/>
                </a:solidFill>
                <a:latin typeface="Times New Roman"/>
              </a:rPr>
              <a:t> is the constant of </a:t>
            </a:r>
            <a:r>
              <a:rPr lang="en-US" b="1" sz="1000">
                <a:solidFill>
                  <a:srgbClr val="6A6462"/>
                </a:solidFill>
                <a:latin typeface="Times New Roman"/>
              </a:rPr>
              <a:t>proportionality. PuHing this </a:t>
            </a:r>
            <a:r>
              <a:rPr lang="en-US" b="1" sz="1000">
                <a:solidFill>
                  <a:srgbClr val="484341"/>
                </a:solidFill>
                <a:latin typeface="Times New Roman"/>
              </a:rPr>
              <a:t>value </a:t>
            </a:r>
            <a:r>
              <a:rPr lang="en-US" b="1" i="1" sz="1100">
                <a:solidFill>
                  <a:srgbClr val="6A6462"/>
                </a:solidFill>
                <a:latin typeface="Times New Roman"/>
              </a:rPr>
              <a:t>p,</a:t>
            </a:r>
            <a:r>
              <a:rPr lang="en-US" b="1" sz="1000">
                <a:solidFill>
                  <a:srgbClr val="6A6462"/>
                </a:solidFill>
                <a:latin typeface="Times New Roman"/>
              </a:rPr>
              <a:t> </a:t>
            </a:r>
            <a:r>
              <a:rPr lang="en-US" b="1" sz="1000">
                <a:solidFill>
                  <a:srgbClr val="484341"/>
                </a:solidFill>
                <a:latin typeface="Times New Roman"/>
              </a:rPr>
              <a:t>in equation &lt;*) „</a:t>
            </a:r>
            <a:r>
              <a:rPr lang="en-US" b="1" baseline="-25000" sz="1000">
                <a:solidFill>
                  <a:srgbClr val="484341"/>
                </a:solidFill>
                <a:latin typeface="Times New Roman"/>
              </a:rPr>
              <a:t>e</a:t>
            </a:r>
            <a:r>
              <a:rPr lang="en-US" b="1" sz="1000">
                <a:solidFill>
                  <a:srgbClr val="484341"/>
                </a:solidFill>
                <a:latin typeface="Times New Roman"/>
              </a:rPr>
              <a:t> ge, the corrected (ideal) pressure </a:t>
            </a:r>
            <a:r>
              <a:rPr lang="en-US" b="1" sz="1000">
                <a:solidFill>
                  <a:srgbClr val="6A6462"/>
                </a:solidFill>
                <a:latin typeface="Times New Roman"/>
              </a:rPr>
              <a:t>:</a:t>
            </a:r>
          </a:p>
        </p:txBody>
      </p:sp>
      <p:sp>
        <p:nvSpPr>
          <p:cNvPr id="4" name=""/>
          <p:cNvSpPr/>
          <p:nvPr/>
        </p:nvSpPr>
        <p:spPr>
          <a:xfrm>
            <a:off x="2267712" y="2084832"/>
            <a:ext cx="1225296" cy="420624"/>
          </a:xfrm>
          <a:prstGeom prst="rect">
            <a:avLst/>
          </a:prstGeom>
          <a:solidFill>
            <a:srgbClr val="CDC9C8"/>
          </a:solidFill>
        </p:spPr>
        <p:txBody>
          <a:bodyPr lIns="0" tIns="0" rIns="0" bIns="0">
            <a:noAutofit/>
          </a:bodyPr>
          <a:p>
            <a:pPr marL="914400" indent="-330200">
              <a:lnSpc>
                <a:spcPts val="1272"/>
              </a:lnSpc>
            </a:pPr>
            <a:r>
              <a:rPr lang="en-US" sz="800">
                <a:solidFill>
                  <a:srgbClr val="484341"/>
                </a:solidFill>
                <a:latin typeface="Times New Roman"/>
              </a:rPr>
              <a:t>Pideal </a:t>
            </a:r>
            <a:r>
              <a:rPr lang="en-US" b="1" i="1" sz="700">
                <a:solidFill>
                  <a:srgbClr val="484341"/>
                </a:solidFill>
                <a:latin typeface="Times New Roman"/>
              </a:rPr>
              <a:t>~ P + </a:t>
            </a:r>
            <a:r>
              <a:rPr lang="en-US" sz="800">
                <a:solidFill>
                  <a:srgbClr val="2F2D2C"/>
                </a:solidFill>
                <a:latin typeface="Times New Roman"/>
              </a:rPr>
              <a:t>/</a:t>
            </a:r>
          </a:p>
          <a:p>
            <a:pPr indent="0"/>
            <a:r>
              <a:rPr lang="en-US" sz="850">
                <a:solidFill>
                  <a:srgbClr val="484341"/>
                </a:solidFill>
                <a:latin typeface="Times New Roman"/>
              </a:rPr>
              <a:t>measured pressure</a:t>
            </a:r>
          </a:p>
        </p:txBody>
      </p:sp>
      <p:sp>
        <p:nvSpPr>
          <p:cNvPr id="5" name=""/>
          <p:cNvSpPr/>
          <p:nvPr/>
        </p:nvSpPr>
        <p:spPr>
          <a:xfrm>
            <a:off x="3511296" y="2048256"/>
            <a:ext cx="268224" cy="426720"/>
          </a:xfrm>
          <a:prstGeom prst="rect">
            <a:avLst/>
          </a:prstGeom>
          <a:solidFill>
            <a:srgbClr val="9E9997"/>
          </a:solidFill>
        </p:spPr>
        <p:txBody>
          <a:bodyPr lIns="0" tIns="0" rIns="0" bIns="0">
            <a:noAutofit/>
          </a:bodyPr>
          <a:p>
            <a:pPr indent="0"/>
            <a:r>
              <a:rPr lang="en-US" b="1" i="1" sz="1100">
                <a:solidFill>
                  <a:srgbClr val="2F2D2C"/>
                </a:solidFill>
                <a:latin typeface="Times New Roman"/>
              </a:rPr>
              <a:t>an</a:t>
            </a:r>
          </a:p>
          <a:p>
            <a:pPr indent="0"/>
            <a:r>
              <a:rPr lang="en-US" b="1" i="1" sz="1100">
                <a:solidFill>
                  <a:srgbClr val="2F2D2C"/>
                </a:solidFill>
                <a:latin typeface="Times New Roman"/>
              </a:rPr>
              <a:t>V</a:t>
            </a:r>
            <a:r>
              <a:rPr lang="en-US" b="1" i="1" baseline="30000" sz="1100">
                <a:solidFill>
                  <a:srgbClr val="2F2D2C"/>
                </a:solidFill>
                <a:latin typeface="Times New Roman"/>
              </a:rPr>
              <a:t>2</a:t>
            </a:r>
          </a:p>
          <a:p>
            <a:pPr marL="101600" indent="0"/>
            <a:r>
              <a:rPr lang="en-US" sz="900">
                <a:solidFill>
                  <a:srgbClr val="2F2D2C"/>
                </a:solidFill>
                <a:latin typeface="Gulim"/>
              </a:rPr>
              <a:t>\</a:t>
            </a:r>
          </a:p>
        </p:txBody>
      </p:sp>
      <p:sp>
        <p:nvSpPr>
          <p:cNvPr id="6" name=""/>
          <p:cNvSpPr/>
          <p:nvPr/>
        </p:nvSpPr>
        <p:spPr>
          <a:xfrm>
            <a:off x="6425184" y="2170176"/>
            <a:ext cx="280416" cy="152400"/>
          </a:xfrm>
          <a:prstGeom prst="rect">
            <a:avLst/>
          </a:prstGeom>
          <a:solidFill>
            <a:srgbClr val="CDC9C8"/>
          </a:solidFill>
        </p:spPr>
        <p:txBody>
          <a:bodyPr lIns="0" tIns="0" rIns="0" bIns="0" wrap="none">
            <a:noAutofit/>
          </a:bodyPr>
          <a:p>
            <a:pPr indent="0"/>
            <a:r>
              <a:rPr lang="en-US" b="1" sz="1050" spc="-50">
                <a:solidFill>
                  <a:srgbClr val="6A6462"/>
                </a:solidFill>
                <a:latin typeface="Calibri"/>
              </a:rPr>
              <a:t>(iii)</a:t>
            </a:r>
          </a:p>
        </p:txBody>
      </p:sp>
      <p:sp>
        <p:nvSpPr>
          <p:cNvPr id="7" name=""/>
          <p:cNvSpPr/>
          <p:nvPr/>
        </p:nvSpPr>
        <p:spPr>
          <a:xfrm>
            <a:off x="3837432" y="2444496"/>
            <a:ext cx="2700528" cy="115824"/>
          </a:xfrm>
          <a:prstGeom prst="rect">
            <a:avLst/>
          </a:prstGeom>
          <a:solidFill>
            <a:srgbClr val="BBB5B5"/>
          </a:solidFill>
        </p:spPr>
        <p:txBody>
          <a:bodyPr lIns="0" tIns="0" rIns="0" bIns="0" wrap="none">
            <a:noAutofit/>
          </a:bodyPr>
          <a:p>
            <a:pPr indent="0">
              <a:spcAft>
                <a:spcPts val="210"/>
              </a:spcAft>
            </a:pPr>
            <a:r>
              <a:rPr lang="en-US" sz="850">
                <a:solidFill>
                  <a:srgbClr val="484341"/>
                </a:solidFill>
                <a:latin typeface="Times New Roman"/>
              </a:rPr>
              <a:t>pressure correction factor to consider intermolecular forces</a:t>
            </a:r>
          </a:p>
        </p:txBody>
      </p:sp>
      <p:sp>
        <p:nvSpPr>
          <p:cNvPr id="8" name=""/>
          <p:cNvSpPr/>
          <p:nvPr/>
        </p:nvSpPr>
        <p:spPr>
          <a:xfrm>
            <a:off x="1359408" y="2593848"/>
            <a:ext cx="1847088" cy="149352"/>
          </a:xfrm>
          <a:prstGeom prst="rect">
            <a:avLst/>
          </a:prstGeom>
          <a:solidFill>
            <a:srgbClr val="BBB5B5"/>
          </a:solidFill>
        </p:spPr>
        <p:txBody>
          <a:bodyPr lIns="0" tIns="0" rIns="0" bIns="0" wrap="none">
            <a:noAutofit/>
          </a:bodyPr>
          <a:p>
            <a:pPr indent="292100">
              <a:spcAft>
                <a:spcPts val="420"/>
              </a:spcAft>
            </a:pPr>
            <a:r>
              <a:rPr lang="en-US" b="1" sz="1000">
                <a:solidFill>
                  <a:srgbClr val="484341"/>
                </a:solidFill>
                <a:latin typeface="Times New Roman"/>
              </a:rPr>
              <a:t>Since, the ideal gas equation </a:t>
            </a:r>
            <a:r>
              <a:rPr lang="en-US" b="1" sz="1000">
                <a:solidFill>
                  <a:srgbClr val="2F2D2C"/>
                </a:solidFill>
                <a:latin typeface="Times New Roman"/>
              </a:rPr>
              <a:t>is,</a:t>
            </a:r>
          </a:p>
        </p:txBody>
      </p:sp>
      <p:sp>
        <p:nvSpPr>
          <p:cNvPr id="9" name=""/>
          <p:cNvSpPr/>
          <p:nvPr/>
        </p:nvSpPr>
        <p:spPr>
          <a:xfrm>
            <a:off x="2532888" y="2828544"/>
            <a:ext cx="1008888" cy="137160"/>
          </a:xfrm>
          <a:prstGeom prst="rect">
            <a:avLst/>
          </a:prstGeom>
          <a:solidFill>
            <a:srgbClr val="BBB5B5"/>
          </a:solidFill>
        </p:spPr>
        <p:txBody>
          <a:bodyPr lIns="0" tIns="0" rIns="0" bIns="0" wrap="none">
            <a:noAutofit/>
          </a:bodyPr>
          <a:p>
            <a:pPr indent="0">
              <a:spcAft>
                <a:spcPts val="210"/>
              </a:spcAft>
            </a:pPr>
            <a:r>
              <a:rPr lang="en-US" sz="750">
                <a:solidFill>
                  <a:srgbClr val="484341"/>
                </a:solidFill>
                <a:latin typeface="Times New Roman"/>
              </a:rPr>
              <a:t>Pideal ^ideai </a:t>
            </a:r>
            <a:r>
              <a:rPr lang="en-US" baseline="30000" sz="750">
                <a:solidFill>
                  <a:srgbClr val="2F2D2C"/>
                </a:solidFill>
                <a:latin typeface="Times New Roman"/>
              </a:rPr>
              <a:t>=</a:t>
            </a:r>
            <a:r>
              <a:rPr lang="en-US" sz="750">
                <a:solidFill>
                  <a:srgbClr val="2F2D2C"/>
                </a:solidFill>
                <a:latin typeface="Times New Roman"/>
              </a:rPr>
              <a:t> </a:t>
            </a:r>
            <a:r>
              <a:rPr lang="en-US" i="1" sz="850" spc="50">
                <a:solidFill>
                  <a:srgbClr val="2F2D2C"/>
                </a:solidFill>
                <a:latin typeface="Constantia"/>
              </a:rPr>
              <a:t>vRT</a:t>
            </a:r>
          </a:p>
        </p:txBody>
      </p:sp>
      <p:sp>
        <p:nvSpPr>
          <p:cNvPr id="10" name=""/>
          <p:cNvSpPr/>
          <p:nvPr/>
        </p:nvSpPr>
        <p:spPr>
          <a:xfrm>
            <a:off x="1075944" y="3026664"/>
            <a:ext cx="5611368" cy="329184"/>
          </a:xfrm>
          <a:prstGeom prst="rect">
            <a:avLst/>
          </a:prstGeom>
          <a:solidFill>
            <a:srgbClr val="BBB5B5"/>
          </a:solidFill>
        </p:spPr>
        <p:txBody>
          <a:bodyPr lIns="0" tIns="0" rIns="0" bIns="0">
            <a:noAutofit/>
          </a:bodyPr>
          <a:p>
            <a:pPr indent="292100">
              <a:lnSpc>
                <a:spcPts val="1128"/>
              </a:lnSpc>
              <a:spcAft>
                <a:spcPts val="210"/>
              </a:spcAft>
            </a:pPr>
            <a:r>
              <a:rPr lang="en-US" b="1" sz="1000">
                <a:solidFill>
                  <a:srgbClr val="484341"/>
                </a:solidFill>
                <a:latin typeface="Times New Roman"/>
              </a:rPr>
              <a:t>Substituting the values </a:t>
            </a:r>
            <a:r>
              <a:rPr lang="en-US" b="1" sz="1000">
                <a:solidFill>
                  <a:srgbClr val="2F2D2C"/>
                </a:solidFill>
                <a:latin typeface="Times New Roman"/>
              </a:rPr>
              <a:t>of p</a:t>
            </a:r>
            <a:r>
              <a:rPr lang="en-US" b="1" baseline="-25000" sz="1000">
                <a:solidFill>
                  <a:srgbClr val="2F2D2C"/>
                </a:solidFill>
                <a:latin typeface="Times New Roman"/>
              </a:rPr>
              <a:t>ideal</a:t>
            </a:r>
            <a:r>
              <a:rPr lang="en-US" b="1" sz="1000">
                <a:solidFill>
                  <a:srgbClr val="2F2D2C"/>
                </a:solidFill>
                <a:latin typeface="Times New Roman"/>
              </a:rPr>
              <a:t> and V</a:t>
            </a:r>
            <a:r>
              <a:rPr lang="en-US" b="1" baseline="-25000" sz="1000">
                <a:solidFill>
                  <a:srgbClr val="2F2D2C"/>
                </a:solidFill>
                <a:latin typeface="Times New Roman"/>
              </a:rPr>
              <a:t>jdeal</a:t>
            </a:r>
            <a:r>
              <a:rPr lang="en-US" b="1" sz="1000">
                <a:solidFill>
                  <a:srgbClr val="2F2D2C"/>
                </a:solidFill>
                <a:latin typeface="Times New Roman"/>
              </a:rPr>
              <a:t> from equations (iii) and (i) respectively in </a:t>
            </a:r>
            <a:r>
              <a:rPr lang="en-US" b="1" sz="1000">
                <a:solidFill>
                  <a:srgbClr val="484341"/>
                </a:solidFill>
                <a:latin typeface="Times New Roman"/>
              </a:rPr>
              <a:t>equation </a:t>
            </a:r>
            <a:r>
              <a:rPr lang="en-US" b="1" sz="1000">
                <a:solidFill>
                  <a:srgbClr val="6A6462"/>
                </a:solidFill>
                <a:latin typeface="Times New Roman"/>
              </a:rPr>
              <a:t>(;r), </a:t>
            </a:r>
            <a:r>
              <a:rPr lang="en-US" b="1" i="1" sz="1100">
                <a:solidFill>
                  <a:srgbClr val="484341"/>
                </a:solidFill>
                <a:latin typeface="Times New Roman"/>
              </a:rPr>
              <a:t>we get</a:t>
            </a:r>
            <a:r>
              <a:rPr lang="en-US" b="1" sz="1000">
                <a:solidFill>
                  <a:srgbClr val="484341"/>
                </a:solidFill>
                <a:latin typeface="Times New Roman"/>
              </a:rPr>
              <a:t> improved ideal </a:t>
            </a:r>
            <a:r>
              <a:rPr lang="en-US" b="1" sz="1000">
                <a:solidFill>
                  <a:srgbClr val="2F2D2C"/>
                </a:solidFill>
                <a:latin typeface="Times New Roman"/>
              </a:rPr>
              <a:t>gas equation.</a:t>
            </a:r>
          </a:p>
        </p:txBody>
      </p:sp>
      <p:sp>
        <p:nvSpPr>
          <p:cNvPr id="11" name=""/>
          <p:cNvSpPr/>
          <p:nvPr/>
        </p:nvSpPr>
        <p:spPr>
          <a:xfrm>
            <a:off x="2474976" y="3450336"/>
            <a:ext cx="2843784" cy="91440"/>
          </a:xfrm>
          <a:prstGeom prst="rect">
            <a:avLst/>
          </a:prstGeom>
          <a:solidFill>
            <a:srgbClr val="BBB5B5"/>
          </a:solidFill>
        </p:spPr>
        <p:txBody>
          <a:bodyPr lIns="0" tIns="0" rIns="0" bIns="0" wrap="none">
            <a:noAutofit/>
          </a:bodyPr>
          <a:p>
            <a:pPr algn="just" indent="0"/>
            <a:r>
              <a:rPr lang="en-US" i="1" sz="1200" spc="-50">
                <a:solidFill>
                  <a:srgbClr val="484341"/>
                </a:solidFill>
                <a:latin typeface="Constantia"/>
              </a:rPr>
              <a:t>.2</a:t>
            </a:r>
            <a:r>
              <a:rPr lang="en-US" i="1" sz="1300">
                <a:solidFill>
                  <a:srgbClr val="484341"/>
                </a:solidFill>
                <a:latin typeface="Times New Roman"/>
              </a:rPr>
              <a:t> \</a:t>
            </a:r>
            <a:r>
              <a:rPr lang="en-US" sz="1300">
                <a:solidFill>
                  <a:srgbClr val="484341"/>
                </a:solidFill>
                <a:latin typeface="Times New Roman"/>
              </a:rPr>
              <a:t>    _</a:t>
            </a:r>
          </a:p>
        </p:txBody>
      </p:sp>
      <p:sp>
        <p:nvSpPr>
          <p:cNvPr id="12" name=""/>
          <p:cNvSpPr/>
          <p:nvPr/>
        </p:nvSpPr>
        <p:spPr>
          <a:xfrm>
            <a:off x="2322576" y="3505200"/>
            <a:ext cx="195072" cy="97536"/>
          </a:xfrm>
          <a:prstGeom prst="rect">
            <a:avLst/>
          </a:prstGeom>
          <a:solidFill>
            <a:srgbClr val="9E9997"/>
          </a:solidFill>
        </p:spPr>
        <p:txBody>
          <a:bodyPr lIns="0" tIns="0" rIns="0" bIns="0" wrap="none">
            <a:noAutofit/>
          </a:bodyPr>
          <a:p>
            <a:pPr indent="0"/>
            <a:r>
              <a:rPr lang="en-US" b="1" i="1" sz="1100">
                <a:solidFill>
                  <a:srgbClr val="2F2D2C"/>
                </a:solidFill>
                <a:latin typeface="Times New Roman"/>
              </a:rPr>
              <a:t>an</a:t>
            </a:r>
          </a:p>
        </p:txBody>
      </p:sp>
      <p:sp>
        <p:nvSpPr>
          <p:cNvPr id="13" name=""/>
          <p:cNvSpPr/>
          <p:nvPr/>
        </p:nvSpPr>
        <p:spPr>
          <a:xfrm>
            <a:off x="2151888" y="3566160"/>
            <a:ext cx="1438656" cy="188976"/>
          </a:xfrm>
          <a:prstGeom prst="rect">
            <a:avLst/>
          </a:prstGeom>
          <a:solidFill>
            <a:srgbClr val="9E9997"/>
          </a:solidFill>
        </p:spPr>
        <p:txBody>
          <a:bodyPr lIns="0" tIns="0" rIns="0" bIns="0" wrap="none">
            <a:noAutofit/>
          </a:bodyPr>
          <a:p>
            <a:pPr indent="0"/>
            <a:r>
              <a:rPr lang="en-US" b="1" i="1" cap="small" sz="1100">
                <a:solidFill>
                  <a:srgbClr val="2F2D2C"/>
                </a:solidFill>
                <a:latin typeface="Times New Roman"/>
              </a:rPr>
              <a:t>P+—y</a:t>
            </a:r>
            <a:r>
              <a:rPr lang="en-US" b="1" i="1" sz="1100">
                <a:solidFill>
                  <a:srgbClr val="2F2D2C"/>
                </a:solidFill>
                <a:latin typeface="Times New Roman"/>
              </a:rPr>
              <a:t> (V-nb) = nRT</a:t>
            </a:r>
          </a:p>
        </p:txBody>
      </p:sp>
      <p:sp>
        <p:nvSpPr>
          <p:cNvPr id="14" name=""/>
          <p:cNvSpPr/>
          <p:nvPr/>
        </p:nvSpPr>
        <p:spPr>
          <a:xfrm>
            <a:off x="4181856" y="3572256"/>
            <a:ext cx="341376" cy="164592"/>
          </a:xfrm>
          <a:prstGeom prst="rect">
            <a:avLst/>
          </a:prstGeom>
          <a:solidFill>
            <a:srgbClr val="8B8584"/>
          </a:solidFill>
        </p:spPr>
        <p:txBody>
          <a:bodyPr lIns="0" tIns="0" rIns="0" bIns="0" wrap="none">
            <a:noAutofit/>
          </a:bodyPr>
          <a:p>
            <a:pPr indent="0"/>
            <a:r>
              <a:rPr lang="en-US" i="1" sz="1300">
                <a:solidFill>
                  <a:srgbClr val="171310"/>
                </a:solidFill>
                <a:latin typeface="Times New Roman"/>
              </a:rPr>
              <a:t>-iv)</a:t>
            </a:r>
          </a:p>
        </p:txBody>
      </p:sp>
      <p:sp>
        <p:nvSpPr>
          <p:cNvPr id="15" name=""/>
          <p:cNvSpPr/>
          <p:nvPr/>
        </p:nvSpPr>
        <p:spPr>
          <a:xfrm>
            <a:off x="4965192" y="3599688"/>
            <a:ext cx="1661160" cy="301752"/>
          </a:xfrm>
          <a:prstGeom prst="rect">
            <a:avLst/>
          </a:prstGeom>
          <a:solidFill>
            <a:srgbClr val="5B5754"/>
          </a:solidFill>
        </p:spPr>
        <p:txBody>
          <a:bodyPr lIns="0" tIns="0" rIns="0" bIns="0">
            <a:noAutofit/>
          </a:bodyPr>
          <a:p>
            <a:pPr algn="just" indent="0">
              <a:lnSpc>
                <a:spcPts val="1368"/>
              </a:lnSpc>
            </a:pPr>
            <a:r>
              <a:rPr lang="en-US" b="1" sz="1000">
                <a:solidFill>
                  <a:srgbClr val="171310"/>
                </a:solidFill>
                <a:latin typeface="Times New Roman"/>
              </a:rPr>
              <a:t>For this work, Johannes van der Waals (the Dutch chemist)</a:t>
            </a:r>
          </a:p>
        </p:txBody>
      </p:sp>
      <p:sp>
        <p:nvSpPr>
          <p:cNvPr id="16" name=""/>
          <p:cNvSpPr/>
          <p:nvPr/>
        </p:nvSpPr>
        <p:spPr>
          <a:xfrm>
            <a:off x="1176528" y="3934968"/>
            <a:ext cx="5458968" cy="307848"/>
          </a:xfrm>
          <a:prstGeom prst="rect">
            <a:avLst/>
          </a:prstGeom>
          <a:solidFill>
            <a:srgbClr val="5B5754"/>
          </a:solidFill>
        </p:spPr>
        <p:txBody>
          <a:bodyPr lIns="0" tIns="0" rIns="0" bIns="0">
            <a:noAutofit/>
          </a:bodyPr>
          <a:p>
            <a:pPr indent="114300">
              <a:lnSpc>
                <a:spcPts val="1368"/>
              </a:lnSpc>
            </a:pPr>
            <a:r>
              <a:rPr lang="en-US" b="1" sz="1000">
                <a:solidFill>
                  <a:srgbClr val="2F2D2C"/>
                </a:solidFill>
                <a:latin typeface="Times New Roman"/>
              </a:rPr>
              <a:t>This is known as the </a:t>
            </a:r>
            <a:r>
              <a:rPr lang="en-US" b="1" i="1" sz="1100">
                <a:solidFill>
                  <a:srgbClr val="2F2D2C"/>
                </a:solidFill>
                <a:latin typeface="Times New Roman"/>
              </a:rPr>
              <a:t>van </a:t>
            </a:r>
            <a:r>
              <a:rPr lang="en-US" b="1" i="1" sz="1100">
                <a:solidFill>
                  <a:srgbClr val="171310"/>
                </a:solidFill>
                <a:latin typeface="Times New Roman"/>
              </a:rPr>
              <a:t>der Waals' equation</a:t>
            </a:r>
            <a:r>
              <a:rPr lang="en-US" b="1" sz="1000">
                <a:solidFill>
                  <a:srgbClr val="171310"/>
                </a:solidFill>
                <a:latin typeface="Times New Roman"/>
              </a:rPr>
              <a:t> for </a:t>
            </a:r>
            <a:r>
              <a:rPr lang="en-US" b="1" i="1" sz="1100">
                <a:solidFill>
                  <a:srgbClr val="171310"/>
                </a:solidFill>
                <a:latin typeface="Times New Roman"/>
              </a:rPr>
              <a:t>n</a:t>
            </a:r>
            <a:r>
              <a:rPr lang="en-US" b="1" sz="1000">
                <a:solidFill>
                  <a:srgbClr val="171310"/>
                </a:solidFill>
                <a:latin typeface="Times New Roman"/>
              </a:rPr>
              <a:t> moles of </a:t>
            </a:r>
            <a:r>
              <a:rPr lang="en-US" b="1" baseline="30000" sz="1000">
                <a:solidFill>
                  <a:srgbClr val="171310"/>
                </a:solidFill>
                <a:latin typeface="Times New Roman"/>
              </a:rPr>
              <a:t>was</a:t>
            </a:r>
            <a:r>
              <a:rPr lang="en-US" b="1" sz="1000">
                <a:solidFill>
                  <a:srgbClr val="171310"/>
                </a:solidFill>
                <a:latin typeface="Times New Roman"/>
              </a:rPr>
              <a:t> awarded the Noble prize </a:t>
            </a:r>
            <a:r>
              <a:rPr lang="en-US" b="1" sz="1000">
                <a:solidFill>
                  <a:srgbClr val="2F2D2C"/>
                </a:solidFill>
                <a:latin typeface="Times New Roman"/>
              </a:rPr>
              <a:t>gas. The constants </a:t>
            </a:r>
            <a:r>
              <a:rPr lang="en-US" b="1" i="1" sz="1100">
                <a:solidFill>
                  <a:srgbClr val="2F2D2C"/>
                </a:solidFill>
                <a:latin typeface="Times New Roman"/>
              </a:rPr>
              <a:t>a</a:t>
            </a:r>
            <a:r>
              <a:rPr lang="en-US" b="1" sz="1000">
                <a:solidFill>
                  <a:srgbClr val="2F2D2C"/>
                </a:solidFill>
                <a:latin typeface="Times New Roman"/>
              </a:rPr>
              <a:t> </a:t>
            </a:r>
            <a:r>
              <a:rPr lang="en-US" b="1" sz="1000">
                <a:solidFill>
                  <a:srgbClr val="171310"/>
                </a:solidFill>
                <a:latin typeface="Times New Roman"/>
              </a:rPr>
              <a:t>and </a:t>
            </a:r>
            <a:r>
              <a:rPr lang="en-US" b="1" i="1" sz="1100">
                <a:solidFill>
                  <a:srgbClr val="171310"/>
                </a:solidFill>
                <a:latin typeface="Times New Roman"/>
              </a:rPr>
              <a:t>b</a:t>
            </a:r>
            <a:r>
              <a:rPr lang="en-US" b="1" sz="1000">
                <a:solidFill>
                  <a:srgbClr val="171310"/>
                </a:solidFill>
                <a:latin typeface="Times New Roman"/>
              </a:rPr>
              <a:t> are called van der Waals' constants.    Physics in 1910.</a:t>
            </a:r>
          </a:p>
        </p:txBody>
      </p:sp>
      <p:sp>
        <p:nvSpPr>
          <p:cNvPr id="17" name=""/>
          <p:cNvSpPr/>
          <p:nvPr/>
        </p:nvSpPr>
        <p:spPr>
          <a:xfrm>
            <a:off x="896112" y="5221224"/>
            <a:ext cx="5974080" cy="1630680"/>
          </a:xfrm>
          <a:prstGeom prst="rect">
            <a:avLst/>
          </a:prstGeom>
        </p:spPr>
        <p:txBody>
          <a:bodyPr lIns="0" tIns="0" rIns="0" bIns="0">
            <a:noAutofit/>
          </a:bodyPr>
          <a:p>
            <a:pPr algn="just" indent="0">
              <a:spcAft>
                <a:spcPts val="1050"/>
              </a:spcAft>
            </a:pPr>
            <a:r>
              <a:rPr lang="en-US" sz="1300">
                <a:latin typeface="Times New Roman"/>
              </a:rPr>
              <a:t>Q. Discuss usefulness and limitation of Van der Waal’s equation.</a:t>
            </a:r>
          </a:p>
          <a:p>
            <a:pPr algn="just" indent="0">
              <a:lnSpc>
                <a:spcPts val="1848"/>
              </a:lnSpc>
              <a:spcAft>
                <a:spcPts val="420"/>
              </a:spcAft>
            </a:pPr>
            <a:r>
              <a:rPr lang="en-US" sz="1300">
                <a:latin typeface="Times New Roman"/>
              </a:rPr>
              <a:t>Answer: Usefulness: The Van der Waal’s equation is an improvement over the ideal gas equation and explains qualitatively the deviation of real gases from ideal behaviour. It is valid over a wide range of temperature and pressure.</a:t>
            </a:r>
          </a:p>
          <a:p>
            <a:pPr algn="just" indent="0">
              <a:lnSpc>
                <a:spcPts val="1872"/>
              </a:lnSpc>
            </a:pPr>
            <a:r>
              <a:rPr lang="en-US" sz="1300">
                <a:latin typeface="Times New Roman"/>
              </a:rPr>
              <a:t>Limitation: Van der Wall’s equation fails at very high pressure and near critical temperature.</a:t>
            </a:r>
          </a:p>
        </p:txBody>
      </p:sp>
      <p:sp>
        <p:nvSpPr>
          <p:cNvPr id="18" name=""/>
          <p:cNvSpPr/>
          <p:nvPr/>
        </p:nvSpPr>
        <p:spPr>
          <a:xfrm>
            <a:off x="902208" y="9284208"/>
            <a:ext cx="615696" cy="161544"/>
          </a:xfrm>
          <a:prstGeom prst="rect">
            <a:avLst/>
          </a:prstGeom>
        </p:spPr>
        <p:txBody>
          <a:bodyPr lIns="0" tIns="0" rIns="0" bIns="0" wrap="none">
            <a:noAutofit/>
          </a:bodyPr>
          <a:p>
            <a:pPr indent="0"/>
            <a:r>
              <a:rPr lang="en-US" b="1" sz="1050" spc="300">
                <a:latin typeface="Calibri"/>
              </a:rPr>
              <a:t>5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11352" y="3913632"/>
            <a:ext cx="5955792" cy="3727704"/>
          </a:xfrm>
          <a:prstGeom prst="rect">
            <a:avLst/>
          </a:prstGeom>
        </p:spPr>
      </p:pic>
      <p:sp>
        <p:nvSpPr>
          <p:cNvPr id="3" name=""/>
          <p:cNvSpPr/>
          <p:nvPr/>
        </p:nvSpPr>
        <p:spPr>
          <a:xfrm>
            <a:off x="905256" y="947928"/>
            <a:ext cx="1801368" cy="219456"/>
          </a:xfrm>
          <a:prstGeom prst="rect">
            <a:avLst/>
          </a:prstGeom>
        </p:spPr>
        <p:txBody>
          <a:bodyPr lIns="0" tIns="0" rIns="0" bIns="0" wrap="none">
            <a:noAutofit/>
          </a:bodyPr>
          <a:p>
            <a:pPr indent="0"/>
            <a:r>
              <a:rPr lang="en-US" b="1" sz="1600">
                <a:latin typeface="Times New Roman"/>
              </a:rPr>
              <a:t>Critical phenomena:</a:t>
            </a:r>
          </a:p>
        </p:txBody>
      </p:sp>
      <p:sp>
        <p:nvSpPr>
          <p:cNvPr id="4" name=""/>
          <p:cNvSpPr/>
          <p:nvPr/>
        </p:nvSpPr>
        <p:spPr>
          <a:xfrm>
            <a:off x="896112" y="1328928"/>
            <a:ext cx="5986272" cy="2444496"/>
          </a:xfrm>
          <a:prstGeom prst="rect">
            <a:avLst/>
          </a:prstGeom>
        </p:spPr>
        <p:txBody>
          <a:bodyPr lIns="0" tIns="0" rIns="0" bIns="0">
            <a:noAutofit/>
          </a:bodyPr>
          <a:p>
            <a:pPr algn="just" indent="0">
              <a:lnSpc>
                <a:spcPts val="1848"/>
              </a:lnSpc>
              <a:spcAft>
                <a:spcPts val="420"/>
              </a:spcAft>
            </a:pPr>
            <a:r>
              <a:rPr lang="en-US" sz="1300">
                <a:latin typeface="Times New Roman"/>
              </a:rPr>
              <a:t>At the </a:t>
            </a:r>
            <a:r>
              <a:rPr lang="en-US" b="1" sz="1300">
                <a:latin typeface="Times New Roman"/>
              </a:rPr>
              <a:t>critical point, </a:t>
            </a:r>
            <a:r>
              <a:rPr lang="en-US" sz="1300">
                <a:latin typeface="Times New Roman"/>
              </a:rPr>
              <a:t>the densities of a substance in liquid and gaseous state are same. There is no distinction between the liquid and gaseous state and no second phase is formed irrespective of the pressure of the system. Generally gases below their critical temperature are called </a:t>
            </a:r>
            <a:r>
              <a:rPr lang="en-US" b="1" sz="1300">
                <a:latin typeface="Times New Roman"/>
              </a:rPr>
              <a:t>vapours</a:t>
            </a:r>
            <a:r>
              <a:rPr lang="en-US" sz="1300">
                <a:latin typeface="Times New Roman"/>
              </a:rPr>
              <a:t>. Fluids above the critical temperature are known as </a:t>
            </a:r>
            <a:r>
              <a:rPr lang="en-US" b="1" sz="1300">
                <a:latin typeface="Times New Roman"/>
              </a:rPr>
              <a:t>super critical fluids, </a:t>
            </a:r>
            <a:r>
              <a:rPr lang="en-US" sz="1300">
                <a:latin typeface="Times New Roman"/>
              </a:rPr>
              <a:t>which dissolve many organic substances.</a:t>
            </a:r>
          </a:p>
          <a:p>
            <a:pPr algn="just" indent="0">
              <a:lnSpc>
                <a:spcPts val="1848"/>
              </a:lnSpc>
            </a:pPr>
            <a:r>
              <a:rPr lang="en-US" sz="1300">
                <a:latin typeface="Times New Roman"/>
              </a:rPr>
              <a:t>Super critical fluids are used for speedy separation of a mixture into its components. For examples, carbon dioxide above 600 bar pressure and above 31.1</a:t>
            </a:r>
            <a:r>
              <a:rPr lang="en-US" baseline="30000" sz="1300">
                <a:latin typeface="Times New Roman"/>
              </a:rPr>
              <a:t>0</a:t>
            </a:r>
            <a:r>
              <a:rPr lang="en-US" sz="1300">
                <a:latin typeface="Times New Roman"/>
              </a:rPr>
              <a:t>C (Which is Tc for CO</a:t>
            </a:r>
            <a:r>
              <a:rPr lang="en-US" b="1" sz="850">
                <a:latin typeface="Times New Roman"/>
              </a:rPr>
              <a:t>2</a:t>
            </a:r>
            <a:r>
              <a:rPr lang="en-US" sz="1300">
                <a:latin typeface="Times New Roman"/>
              </a:rPr>
              <a:t>) has a density around 1gm/cm</a:t>
            </a:r>
            <a:r>
              <a:rPr lang="en-US" baseline="30000" sz="1300">
                <a:latin typeface="Times New Roman"/>
              </a:rPr>
              <a:t>3</a:t>
            </a:r>
            <a:r>
              <a:rPr lang="en-US" sz="1300">
                <a:latin typeface="Times New Roman"/>
              </a:rPr>
              <a:t> and used to remove caffeine from coffee beans, instead of using chlorofluorocarbons , which are not environmental friendly.</a:t>
            </a:r>
          </a:p>
        </p:txBody>
      </p:sp>
      <p:sp>
        <p:nvSpPr>
          <p:cNvPr id="5" name=""/>
          <p:cNvSpPr/>
          <p:nvPr/>
        </p:nvSpPr>
        <p:spPr>
          <a:xfrm>
            <a:off x="902208" y="9284208"/>
            <a:ext cx="615696" cy="161544"/>
          </a:xfrm>
          <a:prstGeom prst="rect">
            <a:avLst/>
          </a:prstGeom>
        </p:spPr>
        <p:txBody>
          <a:bodyPr lIns="0" tIns="0" rIns="0" bIns="0" wrap="none">
            <a:noAutofit/>
          </a:bodyPr>
          <a:p>
            <a:pPr indent="0"/>
            <a:r>
              <a:rPr lang="en-US" b="1" sz="1050" spc="300">
                <a:latin typeface="Calibri"/>
              </a:rPr>
              <a:t>6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902208" y="941832"/>
            <a:ext cx="1648968" cy="198120"/>
          </a:xfrm>
          <a:prstGeom prst="rect">
            <a:avLst/>
          </a:prstGeom>
        </p:spPr>
        <p:txBody>
          <a:bodyPr lIns="0" tIns="0" rIns="0" bIns="0" wrap="none">
            <a:noAutofit/>
          </a:bodyPr>
          <a:p>
            <a:pPr indent="0"/>
            <a:r>
              <a:rPr lang="en-US" b="1" sz="1400">
                <a:latin typeface="Times New Roman"/>
              </a:rPr>
              <a:t>Critical temperature:</a:t>
            </a:r>
          </a:p>
        </p:txBody>
      </p:sp>
      <p:sp>
        <p:nvSpPr>
          <p:cNvPr id="3" name=""/>
          <p:cNvSpPr/>
          <p:nvPr/>
        </p:nvSpPr>
        <p:spPr>
          <a:xfrm>
            <a:off x="899160" y="1295400"/>
            <a:ext cx="5971032" cy="1063752"/>
          </a:xfrm>
          <a:prstGeom prst="rect">
            <a:avLst/>
          </a:prstGeom>
        </p:spPr>
        <p:txBody>
          <a:bodyPr lIns="0" tIns="0" rIns="0" bIns="0">
            <a:noAutofit/>
          </a:bodyPr>
          <a:p>
            <a:pPr algn="just" indent="0">
              <a:lnSpc>
                <a:spcPts val="1848"/>
              </a:lnSpc>
              <a:spcAft>
                <a:spcPts val="840"/>
              </a:spcAft>
            </a:pPr>
            <a:r>
              <a:rPr lang="en-US" sz="1300">
                <a:latin typeface="Times New Roman"/>
              </a:rPr>
              <a:t>The temperature above which gas cannot be liquefied using only high pressure is called critical temperature. It is denoted by T</a:t>
            </a:r>
            <a:r>
              <a:rPr lang="en-US" baseline="-25000" sz="1300">
                <a:latin typeface="Times New Roman"/>
              </a:rPr>
              <a:t>c</a:t>
            </a:r>
            <a:r>
              <a:rPr lang="en-US" sz="1300">
                <a:latin typeface="Times New Roman"/>
              </a:rPr>
              <a:t>. For every gas, there is a specific critical temperature.</a:t>
            </a:r>
          </a:p>
          <a:p>
            <a:pPr marL="1397000" indent="0">
              <a:spcAft>
                <a:spcPts val="1260"/>
              </a:spcAft>
            </a:pPr>
            <a:r>
              <a:rPr lang="en-US" sz="1400">
                <a:latin typeface="Times New Roman"/>
              </a:rPr>
              <a:t>Tc = 8a/27Rb</a:t>
            </a:r>
          </a:p>
        </p:txBody>
      </p:sp>
      <p:sp>
        <p:nvSpPr>
          <p:cNvPr id="4" name=""/>
          <p:cNvSpPr/>
          <p:nvPr/>
        </p:nvSpPr>
        <p:spPr>
          <a:xfrm>
            <a:off x="899160" y="2563368"/>
            <a:ext cx="5974080" cy="1185672"/>
          </a:xfrm>
          <a:prstGeom prst="rect">
            <a:avLst/>
          </a:prstGeom>
        </p:spPr>
        <p:txBody>
          <a:bodyPr lIns="0" tIns="0" rIns="0" bIns="0">
            <a:noAutofit/>
          </a:bodyPr>
          <a:p>
            <a:pPr algn="just" indent="0">
              <a:spcBef>
                <a:spcPts val="1260"/>
              </a:spcBef>
              <a:spcAft>
                <a:spcPts val="1260"/>
              </a:spcAft>
            </a:pPr>
            <a:r>
              <a:rPr lang="en-US" b="1" sz="1300">
                <a:latin typeface="Times New Roman"/>
              </a:rPr>
              <a:t>Critical Volume:</a:t>
            </a:r>
          </a:p>
          <a:p>
            <a:pPr algn="just" indent="0">
              <a:lnSpc>
                <a:spcPts val="1848"/>
              </a:lnSpc>
              <a:spcAft>
                <a:spcPts val="840"/>
              </a:spcAft>
            </a:pPr>
            <a:r>
              <a:rPr lang="en-US" sz="1300">
                <a:latin typeface="Times New Roman"/>
              </a:rPr>
              <a:t>The volume which is occupied by one mole of a gas at critical temperature is called critical volume. It is denoted by V</a:t>
            </a:r>
            <a:r>
              <a:rPr lang="en-US" baseline="-25000" sz="1300">
                <a:latin typeface="Times New Roman"/>
              </a:rPr>
              <a:t>c</a:t>
            </a:r>
            <a:r>
              <a:rPr lang="en-US" sz="1300">
                <a:latin typeface="Times New Roman"/>
              </a:rPr>
              <a:t> .</a:t>
            </a:r>
          </a:p>
          <a:p>
            <a:pPr marL="1397000" indent="0">
              <a:spcAft>
                <a:spcPts val="1260"/>
              </a:spcAft>
            </a:pPr>
            <a:r>
              <a:rPr lang="en-US" sz="1400">
                <a:latin typeface="Times New Roman"/>
              </a:rPr>
              <a:t>Vc = 3b</a:t>
            </a:r>
          </a:p>
        </p:txBody>
      </p:sp>
      <p:sp>
        <p:nvSpPr>
          <p:cNvPr id="5" name=""/>
          <p:cNvSpPr/>
          <p:nvPr/>
        </p:nvSpPr>
        <p:spPr>
          <a:xfrm>
            <a:off x="899160" y="3953256"/>
            <a:ext cx="5967984" cy="1612392"/>
          </a:xfrm>
          <a:prstGeom prst="rect">
            <a:avLst/>
          </a:prstGeom>
        </p:spPr>
        <p:txBody>
          <a:bodyPr lIns="0" tIns="0" rIns="0" bIns="0">
            <a:noAutofit/>
          </a:bodyPr>
          <a:p>
            <a:pPr algn="just" indent="0">
              <a:spcBef>
                <a:spcPts val="1260"/>
              </a:spcBef>
              <a:spcAft>
                <a:spcPts val="1260"/>
              </a:spcAft>
            </a:pPr>
            <a:r>
              <a:rPr lang="en-US" b="1" sz="1300">
                <a:latin typeface="Times New Roman"/>
              </a:rPr>
              <a:t>Critical Pressure:</a:t>
            </a:r>
          </a:p>
          <a:p>
            <a:pPr algn="just" indent="0">
              <a:lnSpc>
                <a:spcPts val="1872"/>
              </a:lnSpc>
              <a:spcAft>
                <a:spcPts val="840"/>
              </a:spcAft>
            </a:pPr>
            <a:r>
              <a:rPr lang="en-US" sz="1300">
                <a:latin typeface="Times New Roman"/>
              </a:rPr>
              <a:t>The minimum pressure at which a gas can be liquefied at critical temperature is called critical pressure. It is denoted by P</a:t>
            </a:r>
            <a:r>
              <a:rPr lang="en-US" baseline="-25000" sz="1300">
                <a:latin typeface="Times New Roman"/>
              </a:rPr>
              <a:t>c</a:t>
            </a:r>
            <a:r>
              <a:rPr lang="en-US" sz="1300">
                <a:latin typeface="Times New Roman"/>
              </a:rPr>
              <a:t>.</a:t>
            </a:r>
          </a:p>
          <a:p>
            <a:pPr marL="1397000" indent="0">
              <a:spcAft>
                <a:spcPts val="1260"/>
              </a:spcAft>
            </a:pPr>
            <a:r>
              <a:rPr lang="en-US" sz="1400">
                <a:latin typeface="Times New Roman"/>
              </a:rPr>
              <a:t>Pc = a/27b</a:t>
            </a:r>
            <a:r>
              <a:rPr lang="en-US" baseline="30000" sz="1400">
                <a:latin typeface="Times New Roman"/>
              </a:rPr>
              <a:t>2</a:t>
            </a:r>
          </a:p>
          <a:p>
            <a:pPr marL="1397000" indent="0"/>
            <a:r>
              <a:rPr lang="en-US" sz="1400">
                <a:latin typeface="Times New Roman"/>
              </a:rPr>
              <a:t>PcVc = 3/8RTc</a:t>
            </a:r>
          </a:p>
        </p:txBody>
      </p:sp>
      <p:sp>
        <p:nvSpPr>
          <p:cNvPr id="6" name=""/>
          <p:cNvSpPr/>
          <p:nvPr/>
        </p:nvSpPr>
        <p:spPr>
          <a:xfrm>
            <a:off x="902208" y="9284208"/>
            <a:ext cx="615696" cy="161544"/>
          </a:xfrm>
          <a:prstGeom prst="rect">
            <a:avLst/>
          </a:prstGeom>
        </p:spPr>
        <p:txBody>
          <a:bodyPr lIns="0" tIns="0" rIns="0" bIns="0" wrap="none">
            <a:noAutofit/>
          </a:bodyPr>
          <a:p>
            <a:pPr indent="0"/>
            <a:r>
              <a:rPr lang="en-US" b="1" sz="1050" spc="300">
                <a:latin typeface="Calibri"/>
              </a:rPr>
              <a:t>7 | </a:t>
            </a:r>
            <a:r>
              <a:rPr lang="en-US" b="1" sz="1050" spc="300">
                <a:solidFill>
                  <a:srgbClr val="7F7F7F"/>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Abhay</dc:creator>
  <cp:keywords/>
</cp:coreProperties>
</file>