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38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60846F4-AE4E-427E-9DF9-5FC071AAC29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1F73E8-667C-436C-9D18-C8354B3F1445}"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60846F4-AE4E-427E-9DF9-5FC071AAC29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1F73E8-667C-436C-9D18-C8354B3F144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60846F4-AE4E-427E-9DF9-5FC071AAC29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1F73E8-667C-436C-9D18-C8354B3F144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60846F4-AE4E-427E-9DF9-5FC071AAC29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1F73E8-667C-436C-9D18-C8354B3F144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60846F4-AE4E-427E-9DF9-5FC071AAC29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1F73E8-667C-436C-9D18-C8354B3F144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60846F4-AE4E-427E-9DF9-5FC071AAC29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1F73E8-667C-436C-9D18-C8354B3F144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460846F4-AE4E-427E-9DF9-5FC071AAC293}"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1F73E8-667C-436C-9D18-C8354B3F144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60846F4-AE4E-427E-9DF9-5FC071AAC293}"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1F73E8-667C-436C-9D18-C8354B3F144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846F4-AE4E-427E-9DF9-5FC071AAC293}"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1F73E8-667C-436C-9D18-C8354B3F144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60846F4-AE4E-427E-9DF9-5FC071AAC29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1F73E8-667C-436C-9D18-C8354B3F144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60846F4-AE4E-427E-9DF9-5FC071AAC29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1F73E8-667C-436C-9D18-C8354B3F144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846F4-AE4E-427E-9DF9-5FC071AAC293}"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F73E8-667C-436C-9D18-C8354B3F144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IWT Project</a:t>
            </a:r>
            <a:endParaRPr lang="en-IN" dirty="0"/>
          </a:p>
        </p:txBody>
      </p:sp>
      <p:sp>
        <p:nvSpPr>
          <p:cNvPr id="3" name="Subtitle 2"/>
          <p:cNvSpPr>
            <a:spLocks noGrp="1"/>
          </p:cNvSpPr>
          <p:nvPr>
            <p:ph type="subTitle" idx="1"/>
          </p:nvPr>
        </p:nvSpPr>
        <p:spPr/>
        <p:txBody>
          <a:bodyPr/>
          <a:lstStyle/>
          <a:p>
            <a:r>
              <a:rPr lang="en-IN" dirty="0"/>
              <a:t>Karan Doshi </a:t>
            </a:r>
            <a:endParaRPr lang="en-IN" dirty="0"/>
          </a:p>
          <a:p>
            <a:r>
              <a:rPr lang="en-IN" dirty="0"/>
              <a:t>Krupal Jivrajani</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67309" y="88777"/>
            <a:ext cx="2547891" cy="4705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Project </a:t>
            </a:r>
            <a:endParaRPr lang="en-IN" sz="1400" dirty="0"/>
          </a:p>
        </p:txBody>
      </p:sp>
      <p:cxnSp>
        <p:nvCxnSpPr>
          <p:cNvPr id="6" name="Straight Arrow Connector 5"/>
          <p:cNvCxnSpPr>
            <a:stCxn id="4" idx="2"/>
          </p:cNvCxnSpPr>
          <p:nvPr/>
        </p:nvCxnSpPr>
        <p:spPr>
          <a:xfrm flipH="1">
            <a:off x="6027938" y="559293"/>
            <a:ext cx="13317" cy="23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204534" y="790113"/>
            <a:ext cx="1660123" cy="470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Login/signup</a:t>
            </a:r>
            <a:endParaRPr lang="en-IN" sz="1400" dirty="0"/>
          </a:p>
        </p:txBody>
      </p:sp>
      <p:cxnSp>
        <p:nvCxnSpPr>
          <p:cNvPr id="8" name="Straight Arrow Connector 7"/>
          <p:cNvCxnSpPr/>
          <p:nvPr/>
        </p:nvCxnSpPr>
        <p:spPr>
          <a:xfrm flipH="1">
            <a:off x="6014621" y="1260629"/>
            <a:ext cx="13317" cy="23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433134" y="1491449"/>
            <a:ext cx="1202924" cy="470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Index page</a:t>
            </a:r>
            <a:endParaRPr lang="en-IN" sz="1400" dirty="0"/>
          </a:p>
        </p:txBody>
      </p:sp>
      <p:cxnSp>
        <p:nvCxnSpPr>
          <p:cNvPr id="13" name="Straight Connector 12"/>
          <p:cNvCxnSpPr>
            <a:stCxn id="9" idx="2"/>
          </p:cNvCxnSpPr>
          <p:nvPr/>
        </p:nvCxnSpPr>
        <p:spPr>
          <a:xfrm>
            <a:off x="6034596" y="1961965"/>
            <a:ext cx="6659" cy="221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577049" y="2183907"/>
            <a:ext cx="54642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041390" y="2155190"/>
            <a:ext cx="3604260" cy="28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561337" y="2155332"/>
            <a:ext cx="0" cy="310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77049" y="2183907"/>
            <a:ext cx="0" cy="310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84085" y="2494626"/>
            <a:ext cx="1216240" cy="310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Home</a:t>
            </a:r>
            <a:endParaRPr lang="en-IN" sz="1400" dirty="0"/>
          </a:p>
        </p:txBody>
      </p:sp>
      <p:cxnSp>
        <p:nvCxnSpPr>
          <p:cNvPr id="26" name="Straight Arrow Connector 25"/>
          <p:cNvCxnSpPr/>
          <p:nvPr/>
        </p:nvCxnSpPr>
        <p:spPr>
          <a:xfrm>
            <a:off x="2431375" y="2201663"/>
            <a:ext cx="0" cy="292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131382" y="2494625"/>
            <a:ext cx="1216240" cy="292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Complain</a:t>
            </a:r>
            <a:endParaRPr lang="en-IN" sz="1400" dirty="0"/>
          </a:p>
        </p:txBody>
      </p:sp>
      <p:cxnSp>
        <p:nvCxnSpPr>
          <p:cNvPr id="28" name="Straight Arrow Connector 27"/>
          <p:cNvCxnSpPr/>
          <p:nvPr/>
        </p:nvCxnSpPr>
        <p:spPr>
          <a:xfrm>
            <a:off x="4549067" y="2183907"/>
            <a:ext cx="0" cy="310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256103" y="2494625"/>
            <a:ext cx="1216240"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Reminder </a:t>
            </a:r>
            <a:endParaRPr lang="en-IN" sz="1400" dirty="0"/>
          </a:p>
          <a:p>
            <a:pPr algn="ctr"/>
            <a:r>
              <a:rPr lang="en-IN" sz="1400" dirty="0"/>
              <a:t>Or time changing</a:t>
            </a:r>
            <a:endParaRPr lang="en-IN" sz="1400" dirty="0"/>
          </a:p>
        </p:txBody>
      </p:sp>
      <p:cxnSp>
        <p:nvCxnSpPr>
          <p:cNvPr id="30" name="Straight Arrow Connector 29"/>
          <p:cNvCxnSpPr/>
          <p:nvPr/>
        </p:nvCxnSpPr>
        <p:spPr>
          <a:xfrm>
            <a:off x="6503635" y="2183907"/>
            <a:ext cx="0" cy="310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210671" y="2494625"/>
            <a:ext cx="1216240" cy="435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Recycling</a:t>
            </a:r>
            <a:endParaRPr lang="en-IN" sz="1400" dirty="0"/>
          </a:p>
        </p:txBody>
      </p:sp>
      <p:sp>
        <p:nvSpPr>
          <p:cNvPr id="37" name="Rectangle 36"/>
          <p:cNvSpPr/>
          <p:nvPr/>
        </p:nvSpPr>
        <p:spPr>
          <a:xfrm>
            <a:off x="8953152" y="2465400"/>
            <a:ext cx="1216240" cy="59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IoT </a:t>
            </a:r>
            <a:endParaRPr lang="en-IN" sz="1400" dirty="0"/>
          </a:p>
          <a:p>
            <a:pPr algn="ctr"/>
            <a:r>
              <a:rPr lang="en-IN" sz="1400" dirty="0"/>
              <a:t>Dustbin</a:t>
            </a:r>
            <a:endParaRPr lang="en-IN" sz="1400" dirty="0"/>
          </a:p>
        </p:txBody>
      </p:sp>
      <p:cxnSp>
        <p:nvCxnSpPr>
          <p:cNvPr id="39" name="Straight Arrow Connector 38"/>
          <p:cNvCxnSpPr/>
          <p:nvPr/>
        </p:nvCxnSpPr>
        <p:spPr>
          <a:xfrm>
            <a:off x="577049" y="2805344"/>
            <a:ext cx="0" cy="319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84085" y="3124939"/>
            <a:ext cx="1632002" cy="512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p>
          <a:p>
            <a:pPr algn="ctr"/>
            <a:r>
              <a:rPr lang="en-IN" sz="1400" dirty="0"/>
              <a:t>Complain analytics,</a:t>
            </a:r>
            <a:endParaRPr lang="en-IN" sz="1400" dirty="0"/>
          </a:p>
          <a:p>
            <a:pPr algn="ctr"/>
            <a:r>
              <a:rPr lang="en-IN" sz="1400" dirty="0"/>
              <a:t>Notifications</a:t>
            </a:r>
            <a:endParaRPr lang="en-IN" sz="1400" dirty="0"/>
          </a:p>
          <a:p>
            <a:pPr algn="ctr"/>
            <a:endParaRPr lang="en-IN" sz="1400" dirty="0"/>
          </a:p>
        </p:txBody>
      </p:sp>
      <p:cxnSp>
        <p:nvCxnSpPr>
          <p:cNvPr id="41" name="Straight Arrow Connector 40"/>
          <p:cNvCxnSpPr/>
          <p:nvPr/>
        </p:nvCxnSpPr>
        <p:spPr>
          <a:xfrm>
            <a:off x="577049" y="3637626"/>
            <a:ext cx="0" cy="319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284084" y="3970502"/>
            <a:ext cx="1633492" cy="779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a:p>
            <a:pPr algn="ctr"/>
            <a:r>
              <a:rPr lang="en-IN" sz="1100" dirty="0"/>
              <a:t>Feedbacks,</a:t>
            </a:r>
            <a:endParaRPr lang="en-IN" sz="1100" dirty="0"/>
          </a:p>
          <a:p>
            <a:pPr algn="ctr"/>
            <a:r>
              <a:rPr lang="en-IN" sz="1100" dirty="0"/>
              <a:t>New complaints, New Visitors, Pending Complains</a:t>
            </a:r>
            <a:endParaRPr lang="en-IN" sz="1100" dirty="0"/>
          </a:p>
          <a:p>
            <a:pPr algn="ctr"/>
            <a:endParaRPr lang="en-IN" sz="1100" dirty="0"/>
          </a:p>
        </p:txBody>
      </p:sp>
      <p:cxnSp>
        <p:nvCxnSpPr>
          <p:cNvPr id="47" name="Straight Arrow Connector 46"/>
          <p:cNvCxnSpPr/>
          <p:nvPr/>
        </p:nvCxnSpPr>
        <p:spPr>
          <a:xfrm>
            <a:off x="597208" y="4770093"/>
            <a:ext cx="0" cy="173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09931" y="4963766"/>
            <a:ext cx="1632003" cy="668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Profile, Sign out, Notes, Remainder</a:t>
            </a:r>
            <a:endParaRPr lang="en-IN" sz="1400" dirty="0"/>
          </a:p>
        </p:txBody>
      </p:sp>
      <p:cxnSp>
        <p:nvCxnSpPr>
          <p:cNvPr id="52" name="Straight Arrow Connector 51"/>
          <p:cNvCxnSpPr/>
          <p:nvPr/>
        </p:nvCxnSpPr>
        <p:spPr>
          <a:xfrm>
            <a:off x="561697" y="5631811"/>
            <a:ext cx="0" cy="181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209931" y="5846025"/>
            <a:ext cx="1216240" cy="310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Calendar</a:t>
            </a:r>
            <a:endParaRPr lang="en-IN" sz="1400" dirty="0"/>
          </a:p>
        </p:txBody>
      </p:sp>
      <p:cxnSp>
        <p:nvCxnSpPr>
          <p:cNvPr id="60" name="Straight Arrow Connector 59"/>
          <p:cNvCxnSpPr/>
          <p:nvPr/>
        </p:nvCxnSpPr>
        <p:spPr>
          <a:xfrm>
            <a:off x="2418063" y="2814221"/>
            <a:ext cx="0" cy="292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2118070" y="3107183"/>
            <a:ext cx="1216240" cy="390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Leakage problem</a:t>
            </a:r>
            <a:endParaRPr lang="en-IN" sz="1400" dirty="0"/>
          </a:p>
        </p:txBody>
      </p:sp>
      <p:cxnSp>
        <p:nvCxnSpPr>
          <p:cNvPr id="62" name="Straight Arrow Connector 61"/>
          <p:cNvCxnSpPr/>
          <p:nvPr/>
        </p:nvCxnSpPr>
        <p:spPr>
          <a:xfrm>
            <a:off x="2418063" y="3515560"/>
            <a:ext cx="0" cy="292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2118070" y="3808522"/>
            <a:ext cx="1216240" cy="390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Dying of animals</a:t>
            </a:r>
            <a:endParaRPr lang="en-IN" sz="1400" dirty="0"/>
          </a:p>
        </p:txBody>
      </p:sp>
      <p:cxnSp>
        <p:nvCxnSpPr>
          <p:cNvPr id="66" name="Straight Arrow Connector 65"/>
          <p:cNvCxnSpPr/>
          <p:nvPr/>
        </p:nvCxnSpPr>
        <p:spPr>
          <a:xfrm>
            <a:off x="2398082" y="4169200"/>
            <a:ext cx="0" cy="292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2098089" y="4462162"/>
            <a:ext cx="1216240" cy="61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Big Dustbins  Dropping in/out</a:t>
            </a:r>
            <a:endParaRPr lang="en-IN" sz="1400" dirty="0"/>
          </a:p>
        </p:txBody>
      </p:sp>
      <p:cxnSp>
        <p:nvCxnSpPr>
          <p:cNvPr id="68" name="Straight Arrow Connector 67"/>
          <p:cNvCxnSpPr/>
          <p:nvPr/>
        </p:nvCxnSpPr>
        <p:spPr>
          <a:xfrm>
            <a:off x="2398082" y="5057332"/>
            <a:ext cx="0" cy="292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2098089" y="5350294"/>
            <a:ext cx="1216240" cy="42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Sweepers not coming</a:t>
            </a:r>
            <a:endParaRPr lang="en-IN" sz="1400" dirty="0"/>
          </a:p>
        </p:txBody>
      </p:sp>
      <p:sp>
        <p:nvSpPr>
          <p:cNvPr id="72" name="Rectangle 71"/>
          <p:cNvSpPr/>
          <p:nvPr/>
        </p:nvSpPr>
        <p:spPr>
          <a:xfrm>
            <a:off x="284083" y="88777"/>
            <a:ext cx="2228297" cy="571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ADMIN</a:t>
            </a:r>
            <a:endParaRPr lang="en-IN" dirty="0"/>
          </a:p>
        </p:txBody>
      </p:sp>
      <p:cxnSp>
        <p:nvCxnSpPr>
          <p:cNvPr id="75" name="Straight Arrow Connector 74"/>
          <p:cNvCxnSpPr/>
          <p:nvPr/>
        </p:nvCxnSpPr>
        <p:spPr>
          <a:xfrm>
            <a:off x="4567203" y="3222598"/>
            <a:ext cx="0" cy="292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267210" y="3515561"/>
            <a:ext cx="1216240" cy="292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Ward details</a:t>
            </a:r>
            <a:endParaRPr lang="en-IN" sz="1400" dirty="0"/>
          </a:p>
        </p:txBody>
      </p:sp>
      <p:cxnSp>
        <p:nvCxnSpPr>
          <p:cNvPr id="77" name="Straight Arrow Connector 76"/>
          <p:cNvCxnSpPr/>
          <p:nvPr/>
        </p:nvCxnSpPr>
        <p:spPr>
          <a:xfrm>
            <a:off x="4567203" y="3799650"/>
            <a:ext cx="0" cy="292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4267210" y="4092612"/>
            <a:ext cx="1174802" cy="470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Change timing</a:t>
            </a:r>
            <a:endParaRPr lang="en-IN" sz="1400" dirty="0"/>
          </a:p>
        </p:txBody>
      </p:sp>
      <p:cxnSp>
        <p:nvCxnSpPr>
          <p:cNvPr id="79" name="Straight Arrow Connector 78"/>
          <p:cNvCxnSpPr/>
          <p:nvPr/>
        </p:nvCxnSpPr>
        <p:spPr>
          <a:xfrm>
            <a:off x="4556096" y="4555730"/>
            <a:ext cx="0" cy="292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256103" y="4848692"/>
            <a:ext cx="1216240" cy="292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Time Table</a:t>
            </a:r>
            <a:endParaRPr lang="en-IN" sz="1400" dirty="0"/>
          </a:p>
        </p:txBody>
      </p:sp>
      <p:cxnSp>
        <p:nvCxnSpPr>
          <p:cNvPr id="83" name="Straight Arrow Connector 82"/>
          <p:cNvCxnSpPr/>
          <p:nvPr/>
        </p:nvCxnSpPr>
        <p:spPr>
          <a:xfrm>
            <a:off x="6510664" y="2947385"/>
            <a:ext cx="0" cy="292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107467" y="3218892"/>
            <a:ext cx="1514380" cy="852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Weight of which waste(e.g. dry, wet, bio-medical)</a:t>
            </a:r>
            <a:endParaRPr lang="en-IN" sz="1400" dirty="0"/>
          </a:p>
        </p:txBody>
      </p:sp>
      <p:cxnSp>
        <p:nvCxnSpPr>
          <p:cNvPr id="85" name="Straight Arrow Connector 84"/>
          <p:cNvCxnSpPr/>
          <p:nvPr/>
        </p:nvCxnSpPr>
        <p:spPr>
          <a:xfrm>
            <a:off x="6510664" y="4067458"/>
            <a:ext cx="0" cy="292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6107467" y="4360420"/>
            <a:ext cx="1319444" cy="696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Recycled waste company tenders</a:t>
            </a:r>
            <a:endParaRPr lang="en-IN" sz="1400" dirty="0"/>
          </a:p>
        </p:txBody>
      </p:sp>
      <p:cxnSp>
        <p:nvCxnSpPr>
          <p:cNvPr id="87" name="Straight Arrow Connector 86"/>
          <p:cNvCxnSpPr/>
          <p:nvPr/>
        </p:nvCxnSpPr>
        <p:spPr>
          <a:xfrm>
            <a:off x="6510664" y="5057332"/>
            <a:ext cx="0" cy="292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6210671" y="5350295"/>
            <a:ext cx="1216240" cy="692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History of deals with companies</a:t>
            </a:r>
            <a:endParaRPr lang="en-IN" sz="1400" dirty="0"/>
          </a:p>
        </p:txBody>
      </p:sp>
      <p:sp>
        <p:nvSpPr>
          <p:cNvPr id="93" name="Rectangle 92"/>
          <p:cNvSpPr/>
          <p:nvPr/>
        </p:nvSpPr>
        <p:spPr>
          <a:xfrm>
            <a:off x="9561250" y="88776"/>
            <a:ext cx="2414723" cy="1171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Popups</a:t>
            </a:r>
            <a:endParaRPr lang="en-IN" dirty="0"/>
          </a:p>
          <a:p>
            <a:pPr algn="ctr"/>
            <a:r>
              <a:rPr lang="en-IN" dirty="0"/>
              <a:t>Would like to notification, access location</a:t>
            </a:r>
            <a:endParaRPr lang="en-IN" dirty="0"/>
          </a:p>
        </p:txBody>
      </p:sp>
      <p:cxnSp>
        <p:nvCxnSpPr>
          <p:cNvPr id="94" name="Straight Arrow Connector 93"/>
          <p:cNvCxnSpPr/>
          <p:nvPr/>
        </p:nvCxnSpPr>
        <p:spPr>
          <a:xfrm>
            <a:off x="2373669" y="5753869"/>
            <a:ext cx="0" cy="292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2073676" y="6046831"/>
            <a:ext cx="1216240" cy="615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Other </a:t>
            </a:r>
            <a:endParaRPr lang="en-IN" sz="1400" dirty="0"/>
          </a:p>
          <a:p>
            <a:pPr algn="ctr"/>
            <a:r>
              <a:rPr lang="en-IN" sz="1400" dirty="0"/>
              <a:t>Please specify</a:t>
            </a:r>
            <a:endParaRPr lang="en-IN" sz="1400" dirty="0"/>
          </a:p>
        </p:txBody>
      </p:sp>
      <p:cxnSp>
        <p:nvCxnSpPr>
          <p:cNvPr id="96" name="Straight Arrow Connector 95"/>
          <p:cNvCxnSpPr/>
          <p:nvPr/>
        </p:nvCxnSpPr>
        <p:spPr>
          <a:xfrm>
            <a:off x="9561337" y="3107159"/>
            <a:ext cx="0" cy="292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953312" y="3400145"/>
            <a:ext cx="1216240" cy="292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p>
        </p:txBody>
      </p:sp>
      <p:cxnSp>
        <p:nvCxnSpPr>
          <p:cNvPr id="3" name="Straight Arrow Connector 2"/>
          <p:cNvCxnSpPr/>
          <p:nvPr/>
        </p:nvCxnSpPr>
        <p:spPr>
          <a:xfrm>
            <a:off x="8449643" y="2155332"/>
            <a:ext cx="0" cy="2664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62877" y="4820464"/>
            <a:ext cx="1174802" cy="180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Company deals and register for recycled waste tenders</a:t>
            </a:r>
            <a:endParaRPr lang="en-IN"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4083" y="88777"/>
            <a:ext cx="2228297" cy="571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a:t>
            </a:r>
            <a:endParaRPr lang="en-IN" dirty="0"/>
          </a:p>
        </p:txBody>
      </p:sp>
      <p:sp>
        <p:nvSpPr>
          <p:cNvPr id="6" name="Rectangle 5"/>
          <p:cNvSpPr/>
          <p:nvPr/>
        </p:nvSpPr>
        <p:spPr>
          <a:xfrm>
            <a:off x="5379868" y="177553"/>
            <a:ext cx="2032986" cy="482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Login/signup</a:t>
            </a:r>
            <a:endParaRPr lang="en-IN" dirty="0"/>
          </a:p>
        </p:txBody>
      </p:sp>
      <p:cxnSp>
        <p:nvCxnSpPr>
          <p:cNvPr id="8" name="Straight Arrow Connector 7"/>
          <p:cNvCxnSpPr>
            <a:stCxn id="6" idx="2"/>
          </p:cNvCxnSpPr>
          <p:nvPr/>
        </p:nvCxnSpPr>
        <p:spPr>
          <a:xfrm flipH="1">
            <a:off x="6391922" y="660240"/>
            <a:ext cx="4439" cy="325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375429" y="985421"/>
            <a:ext cx="2032986" cy="482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Home page</a:t>
            </a:r>
            <a:endParaRPr lang="en-IN" dirty="0"/>
          </a:p>
        </p:txBody>
      </p:sp>
      <p:cxnSp>
        <p:nvCxnSpPr>
          <p:cNvPr id="16" name="Straight Connector 15"/>
          <p:cNvCxnSpPr>
            <a:stCxn id="9" idx="2"/>
          </p:cNvCxnSpPr>
          <p:nvPr/>
        </p:nvCxnSpPr>
        <p:spPr>
          <a:xfrm>
            <a:off x="6391922" y="1468108"/>
            <a:ext cx="0" cy="369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823099" y="1837678"/>
            <a:ext cx="35688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736454" y="1837678"/>
            <a:ext cx="35688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823099" y="1837678"/>
            <a:ext cx="4439" cy="325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9294180" y="1831594"/>
            <a:ext cx="4439" cy="325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385264" y="1837678"/>
            <a:ext cx="4439" cy="325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361460" y="2156775"/>
            <a:ext cx="1504764" cy="550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Complain</a:t>
            </a:r>
            <a:endParaRPr lang="en-IN" dirty="0"/>
          </a:p>
        </p:txBody>
      </p:sp>
      <p:sp>
        <p:nvSpPr>
          <p:cNvPr id="25" name="Rectangle 24"/>
          <p:cNvSpPr/>
          <p:nvPr/>
        </p:nvSpPr>
        <p:spPr>
          <a:xfrm>
            <a:off x="5639540" y="2183411"/>
            <a:ext cx="1504764" cy="524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Feedback</a:t>
            </a:r>
            <a:endParaRPr lang="en-IN" dirty="0"/>
          </a:p>
        </p:txBody>
      </p:sp>
      <p:sp>
        <p:nvSpPr>
          <p:cNvPr id="27" name="Rectangle 26"/>
          <p:cNvSpPr/>
          <p:nvPr/>
        </p:nvSpPr>
        <p:spPr>
          <a:xfrm>
            <a:off x="8442665" y="2156774"/>
            <a:ext cx="1504764" cy="55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Reminders of water </a:t>
            </a:r>
            <a:endParaRPr lang="en-IN" dirty="0"/>
          </a:p>
        </p:txBody>
      </p:sp>
      <p:cxnSp>
        <p:nvCxnSpPr>
          <p:cNvPr id="30" name="Straight Arrow Connector 29"/>
          <p:cNvCxnSpPr/>
          <p:nvPr/>
        </p:nvCxnSpPr>
        <p:spPr>
          <a:xfrm flipH="1">
            <a:off x="2823099" y="2739661"/>
            <a:ext cx="4439" cy="325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361460" y="3058758"/>
            <a:ext cx="1504764" cy="550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Tracking of Complain</a:t>
            </a:r>
            <a:endParaRPr lang="en-IN" dirty="0"/>
          </a:p>
        </p:txBody>
      </p:sp>
      <p:cxnSp>
        <p:nvCxnSpPr>
          <p:cNvPr id="32" name="Straight Arrow Connector 31"/>
          <p:cNvCxnSpPr/>
          <p:nvPr/>
        </p:nvCxnSpPr>
        <p:spPr>
          <a:xfrm flipH="1">
            <a:off x="2823099" y="3622114"/>
            <a:ext cx="4439" cy="325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361460" y="3941211"/>
            <a:ext cx="1504764" cy="83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Which Complain you want to put</a:t>
            </a:r>
            <a:endParaRPr lang="en-IN" dirty="0"/>
          </a:p>
        </p:txBody>
      </p:sp>
      <p:cxnSp>
        <p:nvCxnSpPr>
          <p:cNvPr id="42" name="Straight Arrow Connector 41"/>
          <p:cNvCxnSpPr/>
          <p:nvPr/>
        </p:nvCxnSpPr>
        <p:spPr>
          <a:xfrm>
            <a:off x="6385264" y="2728970"/>
            <a:ext cx="0" cy="370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632882" y="3120497"/>
            <a:ext cx="1504764" cy="524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General </a:t>
            </a:r>
            <a:endParaRPr lang="en-IN" dirty="0"/>
          </a:p>
        </p:txBody>
      </p:sp>
      <p:cxnSp>
        <p:nvCxnSpPr>
          <p:cNvPr id="48" name="Straight Connector 47"/>
          <p:cNvCxnSpPr/>
          <p:nvPr/>
        </p:nvCxnSpPr>
        <p:spPr>
          <a:xfrm>
            <a:off x="9294180" y="1831594"/>
            <a:ext cx="17318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11026066" y="1837678"/>
            <a:ext cx="4439" cy="325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0218940" y="2156773"/>
            <a:ext cx="1504764" cy="55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Recycling</a:t>
            </a:r>
            <a:endParaRPr lang="en-IN" dirty="0"/>
          </a:p>
        </p:txBody>
      </p:sp>
      <p:cxnSp>
        <p:nvCxnSpPr>
          <p:cNvPr id="55" name="Straight Arrow Connector 54"/>
          <p:cNvCxnSpPr/>
          <p:nvPr/>
        </p:nvCxnSpPr>
        <p:spPr>
          <a:xfrm>
            <a:off x="11026066" y="2707685"/>
            <a:ext cx="0" cy="370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0218940" y="3097839"/>
            <a:ext cx="1504764" cy="1225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Notify RMC about C&amp;D waste available  </a:t>
            </a:r>
            <a:endParaRPr lang="en-IN" dirty="0"/>
          </a:p>
        </p:txBody>
      </p:sp>
      <p:sp>
        <p:nvSpPr>
          <p:cNvPr id="2" name="Rectangle 1"/>
          <p:cNvSpPr/>
          <p:nvPr/>
        </p:nvSpPr>
        <p:spPr>
          <a:xfrm>
            <a:off x="463116" y="5718699"/>
            <a:ext cx="5922148" cy="571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Portal link to the google translator for language changing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Colour Research</a:t>
            </a:r>
            <a:endParaRPr lang="en-IN" dirty="0"/>
          </a:p>
        </p:txBody>
      </p:sp>
      <p:sp>
        <p:nvSpPr>
          <p:cNvPr id="3" name="Content Placeholder 2"/>
          <p:cNvSpPr>
            <a:spLocks noGrp="1"/>
          </p:cNvSpPr>
          <p:nvPr>
            <p:ph idx="1"/>
          </p:nvPr>
        </p:nvSpPr>
        <p:spPr/>
        <p:txBody>
          <a:bodyPr>
            <a:normAutofit lnSpcReduction="10000"/>
          </a:bodyPr>
          <a:lstStyle/>
          <a:p>
            <a:pPr marL="0" indent="0" algn="just">
              <a:lnSpc>
                <a:spcPct val="106000"/>
              </a:lnSpc>
              <a:spcAft>
                <a:spcPts val="800"/>
              </a:spcAft>
              <a:buNone/>
            </a:pPr>
            <a:r>
              <a:rPr lang="en-IN" sz="1800" b="1" dirty="0">
                <a:latin typeface="Times New Roman" panose="02020603050405020304" pitchFamily="18" charset="0"/>
                <a:ea typeface="Calibri" panose="020F0502020204030204" pitchFamily="34" charset="0"/>
                <a:cs typeface="Shruti" panose="020B0502040204020203" pitchFamily="34" charset="0"/>
              </a:rPr>
              <a:t>    </a:t>
            </a:r>
            <a:r>
              <a:rPr lang="en-IN" sz="1800" b="1" dirty="0">
                <a:effectLst/>
                <a:latin typeface="Times New Roman" panose="02020603050405020304" pitchFamily="18" charset="0"/>
                <a:ea typeface="Calibri" panose="020F0502020204030204" pitchFamily="34" charset="0"/>
                <a:cs typeface="Shruti" panose="020B0502040204020203" pitchFamily="34" charset="0"/>
              </a:rPr>
              <a:t>Rich colours tones</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457200" algn="just">
              <a:lnSpc>
                <a:spcPct val="106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Rich colour tone and colour are used to increase the rate of using the applications. It is said that by using bright and light colour tones will create a better experience to interface the applications. It can also be renovated or brush up the experience by using colour palettes, colour tones and gradient colours.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6000"/>
              </a:lnSpc>
              <a:buNone/>
            </a:pPr>
            <a:r>
              <a:rPr lang="en-IN" sz="1800" b="1" dirty="0">
                <a:effectLst/>
                <a:latin typeface="Times New Roman" panose="02020603050405020304" pitchFamily="18" charset="0"/>
                <a:ea typeface="Calibri" panose="020F0502020204030204" pitchFamily="34" charset="0"/>
                <a:cs typeface="Shruti" panose="020B0502040204020203" pitchFamily="34" charset="0"/>
              </a:rPr>
              <a:t>Establishing UI/UX design and concepts </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342900" indent="-342900" algn="just">
              <a:lnSpc>
                <a:spcPct val="106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Applied the colours to suit the title of we are working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6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Understanding of contents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Survey Experience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create images and Graphic visualisations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Targeted the concepts, domain and worked on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Understand the colour guide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b="1" dirty="0">
                <a:effectLst/>
                <a:latin typeface="Times New Roman" panose="02020603050405020304" pitchFamily="18" charset="0"/>
                <a:ea typeface="Calibri" panose="020F0502020204030204" pitchFamily="34" charset="0"/>
                <a:cs typeface="Shruti" panose="020B0502040204020203" pitchFamily="34" charset="0"/>
              </a:rPr>
              <a:t>Colour Psychology: How Colour affects your Mood, Emotions and behaviour?</a:t>
            </a:r>
            <a:br>
              <a:rPr lang="en-IN" sz="4400" dirty="0">
                <a:effectLst/>
                <a:latin typeface="Calibri" panose="020F0502020204030204" pitchFamily="34" charset="0"/>
                <a:ea typeface="Calibri" panose="020F0502020204030204" pitchFamily="34" charset="0"/>
                <a:cs typeface="Shruti" panose="020B0502040204020203" pitchFamily="34" charset="0"/>
              </a:rPr>
            </a:br>
            <a:endParaRPr lang="en-IN" dirty="0"/>
          </a:p>
        </p:txBody>
      </p:sp>
      <p:sp>
        <p:nvSpPr>
          <p:cNvPr id="3" name="Content Placeholder 2"/>
          <p:cNvSpPr>
            <a:spLocks noGrp="1"/>
          </p:cNvSpPr>
          <p:nvPr>
            <p:ph idx="1"/>
          </p:nvPr>
        </p:nvSpPr>
        <p:spPr/>
        <p:txBody>
          <a:bodyPr/>
          <a:lstStyle/>
          <a:p>
            <a:pPr algn="just">
              <a:lnSpc>
                <a:spcPct val="106000"/>
              </a:lnSpc>
              <a:spcAft>
                <a:spcPts val="800"/>
              </a:spcAft>
            </a:pPr>
            <a:r>
              <a:rPr lang="en-IN" sz="1800" b="1" dirty="0">
                <a:effectLst/>
                <a:latin typeface="Times New Roman" panose="02020603050405020304" pitchFamily="18" charset="0"/>
                <a:ea typeface="Calibri" panose="020F0502020204030204" pitchFamily="34" charset="0"/>
                <a:cs typeface="Shruti" panose="020B0502040204020203" pitchFamily="34" charset="0"/>
              </a:rPr>
              <a:t>	</a:t>
            </a:r>
            <a:r>
              <a:rPr lang="en-IN" sz="1800" dirty="0">
                <a:solidFill>
                  <a:srgbClr val="212121"/>
                </a:solidFill>
                <a:effectLst/>
                <a:latin typeface="Times New Roman" panose="02020603050405020304" pitchFamily="18" charset="0"/>
                <a:ea typeface="Calibri" panose="020F0502020204030204" pitchFamily="34" charset="0"/>
                <a:cs typeface="Shruti" panose="020B0502040204020203" pitchFamily="34" charset="0"/>
              </a:rPr>
              <a:t>Artists and interior designers have long believed that colour can dramatically affect moods, feelings, and emotions. "Colours, like features, follow the changes of the emotions," the artist Pablo Picasso once remarked.</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06000"/>
              </a:lnSpc>
              <a:spcAft>
                <a:spcPts val="800"/>
              </a:spcAft>
            </a:pPr>
            <a:r>
              <a:rPr lang="en-IN" sz="1800" b="1" dirty="0">
                <a:effectLst/>
                <a:latin typeface="Times New Roman" panose="02020603050405020304" pitchFamily="18" charset="0"/>
                <a:ea typeface="Calibri" panose="020F0502020204030204" pitchFamily="34" charset="0"/>
                <a:cs typeface="Shruti" panose="020B0502040204020203" pitchFamily="34" charset="0"/>
              </a:rPr>
              <a:t>	</a:t>
            </a:r>
            <a:r>
              <a:rPr lang="en-IN" sz="1800" dirty="0">
                <a:solidFill>
                  <a:srgbClr val="212121"/>
                </a:solidFill>
                <a:effectLst/>
                <a:latin typeface="Times New Roman" panose="02020603050405020304" pitchFamily="18" charset="0"/>
                <a:ea typeface="Calibri" panose="020F0502020204030204" pitchFamily="34" charset="0"/>
                <a:cs typeface="Shruti" panose="020B0502040204020203" pitchFamily="34" charset="0"/>
              </a:rPr>
              <a:t>Colour is a powerful communication tool and can be used to signal action, influence mood, and even influence physiological reactions. Certain colours have been associated with increased blood pressure, increased metabolism, and eyestrain.</a:t>
            </a:r>
            <a:endParaRPr lang="en-IN" sz="1800" dirty="0">
              <a:solidFill>
                <a:srgbClr val="212121"/>
              </a:solidFill>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06000"/>
              </a:lnSpc>
              <a:spcAft>
                <a:spcPts val="800"/>
              </a:spcAft>
            </a:pPr>
            <a:r>
              <a:rPr lang="en-IN" sz="1800" b="1" dirty="0">
                <a:solidFill>
                  <a:srgbClr val="212121"/>
                </a:solidFill>
                <a:latin typeface="Times New Roman" panose="02020603050405020304" pitchFamily="18" charset="0"/>
                <a:ea typeface="Calibri" panose="020F0502020204030204" pitchFamily="34" charset="0"/>
                <a:cs typeface="Shruti" panose="020B0502040204020203" pitchFamily="34" charset="0"/>
              </a:rPr>
              <a:t>We have used blue colour combinations in user side as well as in admin side because we have researched in Rajkot portal, Gandhinagar portal and Ahmedabad government portal, Mostly they have used mild and rich colours to meet the user expectations. </a:t>
            </a:r>
            <a:endParaRPr lang="en-IN" sz="1800" b="1" dirty="0">
              <a:solidFill>
                <a:srgbClr val="212121"/>
              </a:solidFill>
              <a:effectLst/>
              <a:latin typeface="Times New Roman" panose="02020603050405020304" pitchFamily="18" charset="0"/>
              <a:ea typeface="Calibri" panose="020F0502020204030204" pitchFamily="34" charset="0"/>
              <a:cs typeface="Shruti"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2208" y="2296142"/>
            <a:ext cx="10515600" cy="4351338"/>
          </a:xfrm>
        </p:spPr>
        <p:txBody>
          <a:bodyPr>
            <a:normAutofit/>
          </a:bodyPr>
          <a:lstStyle/>
          <a:p>
            <a:pPr marL="0" indent="0">
              <a:buNone/>
            </a:pPr>
            <a:r>
              <a:rPr lang="en-IN" sz="9600" dirty="0"/>
              <a:t>Thank you</a:t>
            </a:r>
            <a:endParaRPr lang="en-IN" sz="9600" dirty="0"/>
          </a:p>
          <a:p>
            <a:pPr marL="0" indent="0">
              <a:buNone/>
            </a:pPr>
            <a:endParaRPr lang="en-IN" sz="9600" dirty="0"/>
          </a:p>
          <a:p>
            <a:pPr marL="0" indent="0">
              <a:buNone/>
            </a:pPr>
            <a:endParaRPr lang="en-IN" sz="9600" dirty="0"/>
          </a:p>
          <a:p>
            <a:pPr marL="0" indent="0">
              <a:buNone/>
            </a:pPr>
            <a:endParaRPr lang="en-IN" sz="9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2228</Words>
  <Application>WPS Presentation</Application>
  <PresentationFormat>Widescreen</PresentationFormat>
  <Paragraphs>112</Paragraphs>
  <Slides>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SimSun</vt:lpstr>
      <vt:lpstr>Wingdings</vt:lpstr>
      <vt:lpstr>Times New Roman</vt:lpstr>
      <vt:lpstr>Calibri</vt:lpstr>
      <vt:lpstr>Shruti</vt:lpstr>
      <vt:lpstr>Segoe UI Symbol</vt:lpstr>
      <vt:lpstr>Calibri Light</vt:lpstr>
      <vt:lpstr>Microsoft YaHei</vt:lpstr>
      <vt:lpstr>Arial Unicode MS</vt:lpstr>
      <vt:lpstr>Office Theme</vt:lpstr>
      <vt:lpstr>IWT Project</vt:lpstr>
      <vt:lpstr>PowerPoint 演示文稿</vt:lpstr>
      <vt:lpstr>PowerPoint 演示文稿</vt:lpstr>
      <vt:lpstr>Colour Research</vt:lpstr>
      <vt:lpstr>Colour Psychology: How Colour affects your Mood, Emotions and behaviour?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IWT Project</dc:title>
  <dc:creator>Krupal Jivrajani</dc:creator>
  <cp:lastModifiedBy>HP</cp:lastModifiedBy>
  <cp:revision>17</cp:revision>
  <dcterms:created xsi:type="dcterms:W3CDTF">2020-08-12T06:42:00Z</dcterms:created>
  <dcterms:modified xsi:type="dcterms:W3CDTF">2020-12-20T10:47:08Z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