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3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AB3154-84DA-4F82-B087-962713ECCC2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923FDCA6-BE5E-48E7-B9C9-8A0FBE71E753}">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dgm:spPr>
      <dgm:t>
        <a:bodyPr/>
        <a:lstStyle/>
        <a:p>
          <a:r>
            <a:rPr lang="en-US" dirty="0"/>
            <a:t>1</a:t>
          </a:r>
          <a:endParaRPr lang="en-IN" dirty="0"/>
        </a:p>
      </dgm:t>
    </dgm:pt>
    <dgm:pt modelId="{56D109FF-8B68-458E-B8ED-1689D16B6CA6}" type="parTrans" cxnId="{2829DB59-1B9F-4503-9325-B71D2CB37DEE}">
      <dgm:prSet/>
      <dgm:spPr/>
      <dgm:t>
        <a:bodyPr/>
        <a:lstStyle/>
        <a:p>
          <a:endParaRPr lang="en-IN"/>
        </a:p>
      </dgm:t>
    </dgm:pt>
    <dgm:pt modelId="{9ADE7B2B-6093-4231-87DF-94C4106502E6}" type="sibTrans" cxnId="{2829DB59-1B9F-4503-9325-B71D2CB37DEE}">
      <dgm:prSet/>
      <dgm:spPr/>
      <dgm:t>
        <a:bodyPr/>
        <a:lstStyle/>
        <a:p>
          <a:endParaRPr lang="en-IN"/>
        </a:p>
      </dgm:t>
    </dgm:pt>
    <dgm:pt modelId="{4C67C3ED-7527-4934-8115-D68127338B7C}">
      <dgm:prSet phldrT="[Text]" custT="1"/>
      <dgm:spPr>
        <a:solidFill>
          <a:schemeClr val="bg1">
            <a:alpha val="90000"/>
          </a:schemeClr>
        </a:solidFill>
        <a:ln w="38100">
          <a:solidFill>
            <a:schemeClr val="tx1"/>
          </a:solidFill>
        </a:ln>
      </dgm:spPr>
      <dgm:t>
        <a:bodyPr/>
        <a:lstStyle/>
        <a:p>
          <a:pPr>
            <a:buNone/>
          </a:pPr>
          <a:r>
            <a:rPr lang="en-US" sz="2400" dirty="0"/>
            <a:t>The most appropriate model to be used for face generation will be GAN.</a:t>
          </a:r>
          <a:endParaRPr lang="en-IN" sz="2400" dirty="0"/>
        </a:p>
      </dgm:t>
    </dgm:pt>
    <dgm:pt modelId="{1AF3A7A9-B7D0-46AA-8DF6-5CE1F7A8A1B2}" type="parTrans" cxnId="{503AB02E-91E1-4763-9E9B-0FCC74841DEA}">
      <dgm:prSet/>
      <dgm:spPr/>
      <dgm:t>
        <a:bodyPr/>
        <a:lstStyle/>
        <a:p>
          <a:endParaRPr lang="en-IN"/>
        </a:p>
      </dgm:t>
    </dgm:pt>
    <dgm:pt modelId="{F38CFA42-4B13-4159-8F32-8B6AF4D78CA0}" type="sibTrans" cxnId="{503AB02E-91E1-4763-9E9B-0FCC74841DEA}">
      <dgm:prSet/>
      <dgm:spPr/>
      <dgm:t>
        <a:bodyPr/>
        <a:lstStyle/>
        <a:p>
          <a:endParaRPr lang="en-IN"/>
        </a:p>
      </dgm:t>
    </dgm:pt>
    <dgm:pt modelId="{64197007-B855-407D-B887-F599FCBB54A5}">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dgm:spPr>
      <dgm:t>
        <a:bodyPr/>
        <a:lstStyle/>
        <a:p>
          <a:r>
            <a:rPr lang="en-US" dirty="0"/>
            <a:t>2</a:t>
          </a:r>
          <a:endParaRPr lang="en-IN" dirty="0"/>
        </a:p>
      </dgm:t>
    </dgm:pt>
    <dgm:pt modelId="{8E0C6A1E-D1D9-4B9A-A446-0FC6E225B6F9}" type="parTrans" cxnId="{90508276-49AE-4B67-A731-A58BB87C2894}">
      <dgm:prSet/>
      <dgm:spPr/>
      <dgm:t>
        <a:bodyPr/>
        <a:lstStyle/>
        <a:p>
          <a:endParaRPr lang="en-IN"/>
        </a:p>
      </dgm:t>
    </dgm:pt>
    <dgm:pt modelId="{D84B04AD-01D3-4332-8B05-F5A9E6FB4335}" type="sibTrans" cxnId="{90508276-49AE-4B67-A731-A58BB87C2894}">
      <dgm:prSet/>
      <dgm:spPr/>
      <dgm:t>
        <a:bodyPr/>
        <a:lstStyle/>
        <a:p>
          <a:endParaRPr lang="en-IN"/>
        </a:p>
      </dgm:t>
    </dgm:pt>
    <dgm:pt modelId="{51AB5A12-6934-445F-B274-EEACC5C383CA}">
      <dgm:prSet phldrT="[Text]" custT="1"/>
      <dgm:spPr>
        <a:solidFill>
          <a:schemeClr val="bg1">
            <a:alpha val="90000"/>
          </a:schemeClr>
        </a:solidFill>
        <a:ln w="38100">
          <a:solidFill>
            <a:schemeClr val="tx1"/>
          </a:solidFill>
        </a:ln>
      </dgm:spPr>
      <dgm:t>
        <a:bodyPr/>
        <a:lstStyle/>
        <a:p>
          <a:pPr>
            <a:buNone/>
          </a:pPr>
          <a:r>
            <a:rPr lang="en-US" sz="2400" dirty="0"/>
            <a:t>To overcome limitations of basic GAN,  we propose the use of 2 discriminators i.e. local and global discriminators.</a:t>
          </a:r>
          <a:endParaRPr lang="en-IN" sz="2400" dirty="0"/>
        </a:p>
      </dgm:t>
    </dgm:pt>
    <dgm:pt modelId="{DED2D578-1554-4547-8AFB-81EE38A4F901}" type="parTrans" cxnId="{FF2935D9-FF46-4756-BEAE-308AD869F5D5}">
      <dgm:prSet/>
      <dgm:spPr/>
      <dgm:t>
        <a:bodyPr/>
        <a:lstStyle/>
        <a:p>
          <a:endParaRPr lang="en-IN"/>
        </a:p>
      </dgm:t>
    </dgm:pt>
    <dgm:pt modelId="{9FDADDAB-CC20-4488-93D0-7FF8DF54579B}" type="sibTrans" cxnId="{FF2935D9-FF46-4756-BEAE-308AD869F5D5}">
      <dgm:prSet/>
      <dgm:spPr/>
      <dgm:t>
        <a:bodyPr/>
        <a:lstStyle/>
        <a:p>
          <a:endParaRPr lang="en-IN"/>
        </a:p>
      </dgm:t>
    </dgm:pt>
    <dgm:pt modelId="{0CDC232D-29F8-41D0-B629-468B6755514F}">
      <dgm:prSet phldrT="[Text]">
        <dgm:style>
          <a:lnRef idx="1">
            <a:schemeClr val="accent3"/>
          </a:lnRef>
          <a:fillRef idx="2">
            <a:schemeClr val="accent3"/>
          </a:fillRef>
          <a:effectRef idx="1">
            <a:schemeClr val="accent3"/>
          </a:effectRef>
          <a:fontRef idx="minor">
            <a:schemeClr val="dk1"/>
          </a:fontRef>
        </dgm:style>
      </dgm:prSet>
      <dgm:spPr>
        <a:ln w="38100">
          <a:solidFill>
            <a:schemeClr val="tx1"/>
          </a:solidFill>
        </a:ln>
      </dgm:spPr>
      <dgm:t>
        <a:bodyPr/>
        <a:lstStyle/>
        <a:p>
          <a:r>
            <a:rPr lang="en-US" dirty="0"/>
            <a:t>3</a:t>
          </a:r>
          <a:endParaRPr lang="en-IN" dirty="0"/>
        </a:p>
      </dgm:t>
    </dgm:pt>
    <dgm:pt modelId="{72AED918-6D2E-4240-8DFC-074A9B3DF163}" type="parTrans" cxnId="{FFF9C805-A89E-499F-80E2-EAB628616F1D}">
      <dgm:prSet/>
      <dgm:spPr/>
      <dgm:t>
        <a:bodyPr/>
        <a:lstStyle/>
        <a:p>
          <a:endParaRPr lang="en-IN"/>
        </a:p>
      </dgm:t>
    </dgm:pt>
    <dgm:pt modelId="{DD8BB315-FB20-42F0-B010-97FDBF0F0E5E}" type="sibTrans" cxnId="{FFF9C805-A89E-499F-80E2-EAB628616F1D}">
      <dgm:prSet/>
      <dgm:spPr/>
      <dgm:t>
        <a:bodyPr/>
        <a:lstStyle/>
        <a:p>
          <a:endParaRPr lang="en-IN"/>
        </a:p>
      </dgm:t>
    </dgm:pt>
    <dgm:pt modelId="{80D52860-AC13-47B3-8171-0B330A0DA4C6}">
      <dgm:prSet phldrT="[Text]" custT="1"/>
      <dgm:spPr>
        <a:ln w="38100">
          <a:solidFill>
            <a:schemeClr val="tx1"/>
          </a:solidFill>
        </a:ln>
      </dgm:spPr>
      <dgm:t>
        <a:bodyPr/>
        <a:lstStyle/>
        <a:p>
          <a:pPr>
            <a:buNone/>
          </a:pPr>
          <a:r>
            <a:rPr lang="en-US" sz="2400" dirty="0"/>
            <a:t>Semantic parsing network to further enhance the harmony of the generated contents and existing pixels to increase the resemblance to original image.</a:t>
          </a:r>
          <a:endParaRPr lang="en-IN" sz="2400" dirty="0"/>
        </a:p>
      </dgm:t>
    </dgm:pt>
    <dgm:pt modelId="{F91879E8-C81B-4979-9A96-F0F59E002CD5}" type="parTrans" cxnId="{C094675B-DAF0-4D8D-AAA2-6BEC8A585FDB}">
      <dgm:prSet/>
      <dgm:spPr/>
      <dgm:t>
        <a:bodyPr/>
        <a:lstStyle/>
        <a:p>
          <a:endParaRPr lang="en-IN"/>
        </a:p>
      </dgm:t>
    </dgm:pt>
    <dgm:pt modelId="{DB7157DD-3C47-4350-89E0-BF7FD51B4E31}" type="sibTrans" cxnId="{C094675B-DAF0-4D8D-AAA2-6BEC8A585FDB}">
      <dgm:prSet/>
      <dgm:spPr/>
      <dgm:t>
        <a:bodyPr/>
        <a:lstStyle/>
        <a:p>
          <a:endParaRPr lang="en-IN"/>
        </a:p>
      </dgm:t>
    </dgm:pt>
    <dgm:pt modelId="{69971617-BA2B-4C75-964B-AD9DD34D1622}">
      <dgm:prSet>
        <dgm:style>
          <a:lnRef idx="1">
            <a:schemeClr val="accent3"/>
          </a:lnRef>
          <a:fillRef idx="2">
            <a:schemeClr val="accent3"/>
          </a:fillRef>
          <a:effectRef idx="1">
            <a:schemeClr val="accent3"/>
          </a:effectRef>
          <a:fontRef idx="minor">
            <a:schemeClr val="dk1"/>
          </a:fontRef>
        </dgm:style>
      </dgm:prSet>
      <dgm:spPr>
        <a:ln w="38100">
          <a:solidFill>
            <a:schemeClr val="tx1"/>
          </a:solidFill>
        </a:ln>
      </dgm:spPr>
      <dgm:t>
        <a:bodyPr/>
        <a:lstStyle/>
        <a:p>
          <a:r>
            <a:rPr lang="en-US" dirty="0"/>
            <a:t>4</a:t>
          </a:r>
          <a:endParaRPr lang="en-IN" dirty="0"/>
        </a:p>
      </dgm:t>
    </dgm:pt>
    <dgm:pt modelId="{A502947F-AB96-49CA-B6F1-D5007B33DAB5}" type="parTrans" cxnId="{680E57D8-97A9-408E-957B-0D50BE847DFA}">
      <dgm:prSet/>
      <dgm:spPr/>
      <dgm:t>
        <a:bodyPr/>
        <a:lstStyle/>
        <a:p>
          <a:endParaRPr lang="en-IN"/>
        </a:p>
      </dgm:t>
    </dgm:pt>
    <dgm:pt modelId="{CA4C91B1-CEAB-478C-8D78-A9259BF814BB}" type="sibTrans" cxnId="{680E57D8-97A9-408E-957B-0D50BE847DFA}">
      <dgm:prSet/>
      <dgm:spPr/>
      <dgm:t>
        <a:bodyPr/>
        <a:lstStyle/>
        <a:p>
          <a:endParaRPr lang="en-IN"/>
        </a:p>
      </dgm:t>
    </dgm:pt>
    <dgm:pt modelId="{5C187268-B4C3-4352-A9DC-7EACEC343683}">
      <dgm:prSet/>
      <dgm:spPr>
        <a:ln w="38100">
          <a:solidFill>
            <a:schemeClr val="tx1"/>
          </a:solidFill>
        </a:ln>
      </dgm:spPr>
      <dgm:t>
        <a:bodyPr/>
        <a:lstStyle/>
        <a:p>
          <a:endParaRPr lang="en-IN" sz="1700" dirty="0"/>
        </a:p>
      </dgm:t>
    </dgm:pt>
    <dgm:pt modelId="{83F18195-9801-47F8-AA04-2D9E37DC9349}" type="parTrans" cxnId="{5916CD69-D022-4D39-8586-4FE4CF598326}">
      <dgm:prSet/>
      <dgm:spPr/>
      <dgm:t>
        <a:bodyPr/>
        <a:lstStyle/>
        <a:p>
          <a:endParaRPr lang="en-IN"/>
        </a:p>
      </dgm:t>
    </dgm:pt>
    <dgm:pt modelId="{5E06BCE1-F75E-4FE8-B2A6-9631C6F1DD0C}" type="sibTrans" cxnId="{5916CD69-D022-4D39-8586-4FE4CF598326}">
      <dgm:prSet/>
      <dgm:spPr/>
      <dgm:t>
        <a:bodyPr/>
        <a:lstStyle/>
        <a:p>
          <a:endParaRPr lang="en-IN"/>
        </a:p>
      </dgm:t>
    </dgm:pt>
    <dgm:pt modelId="{59C149AA-4D50-47DC-8080-E2AA64E2E93C}">
      <dgm:prSet custT="1"/>
      <dgm:spPr>
        <a:ln w="38100">
          <a:solidFill>
            <a:schemeClr val="tx1"/>
          </a:solidFill>
        </a:ln>
      </dgm:spPr>
      <dgm:t>
        <a:bodyPr/>
        <a:lstStyle/>
        <a:p>
          <a:pPr>
            <a:buNone/>
          </a:pPr>
          <a:r>
            <a:rPr lang="en-US" sz="2400" dirty="0"/>
            <a:t>To avoid overfitting we use Data Augmentation that includes flipping, shifting, rotating and scaling of images.</a:t>
          </a:r>
        </a:p>
      </dgm:t>
    </dgm:pt>
    <dgm:pt modelId="{01C26B95-5661-4D0C-B674-E054E78878DD}" type="parTrans" cxnId="{191C3A90-CBBF-4950-AA11-BF44E7996186}">
      <dgm:prSet/>
      <dgm:spPr/>
      <dgm:t>
        <a:bodyPr/>
        <a:lstStyle/>
        <a:p>
          <a:endParaRPr lang="en-IN"/>
        </a:p>
      </dgm:t>
    </dgm:pt>
    <dgm:pt modelId="{CCA13E5F-D7B4-4722-87D3-B60D7B280633}" type="sibTrans" cxnId="{191C3A90-CBBF-4950-AA11-BF44E7996186}">
      <dgm:prSet/>
      <dgm:spPr/>
      <dgm:t>
        <a:bodyPr/>
        <a:lstStyle/>
        <a:p>
          <a:endParaRPr lang="en-IN"/>
        </a:p>
      </dgm:t>
    </dgm:pt>
    <dgm:pt modelId="{636D521B-CDDC-4CE4-8EA7-DF4859790E71}">
      <dgm:prSet/>
      <dgm:spPr>
        <a:ln w="38100">
          <a:solidFill>
            <a:schemeClr val="tx1"/>
          </a:solidFill>
        </a:ln>
      </dgm:spPr>
      <dgm:t>
        <a:bodyPr/>
        <a:lstStyle/>
        <a:p>
          <a:endParaRPr lang="en-IN" sz="1700" dirty="0"/>
        </a:p>
      </dgm:t>
    </dgm:pt>
    <dgm:pt modelId="{D7E0C316-83B0-4E63-9207-E848928DA3AE}" type="sibTrans" cxnId="{5D9B4C40-573D-43B1-BDBD-09A65EC91B37}">
      <dgm:prSet/>
      <dgm:spPr/>
      <dgm:t>
        <a:bodyPr/>
        <a:lstStyle/>
        <a:p>
          <a:endParaRPr lang="en-IN"/>
        </a:p>
      </dgm:t>
    </dgm:pt>
    <dgm:pt modelId="{838C345C-33A6-4FF7-8CC9-A2C097938F78}" type="parTrans" cxnId="{5D9B4C40-573D-43B1-BDBD-09A65EC91B37}">
      <dgm:prSet/>
      <dgm:spPr/>
      <dgm:t>
        <a:bodyPr/>
        <a:lstStyle/>
        <a:p>
          <a:endParaRPr lang="en-IN"/>
        </a:p>
      </dgm:t>
    </dgm:pt>
    <dgm:pt modelId="{BB0740F9-B347-453A-B7C0-324ACE9CE84A}" type="pres">
      <dgm:prSet presAssocID="{4CAB3154-84DA-4F82-B087-962713ECCC25}" presName="linearFlow" presStyleCnt="0">
        <dgm:presLayoutVars>
          <dgm:dir/>
          <dgm:animLvl val="lvl"/>
          <dgm:resizeHandles val="exact"/>
        </dgm:presLayoutVars>
      </dgm:prSet>
      <dgm:spPr/>
    </dgm:pt>
    <dgm:pt modelId="{06B78FB6-08BA-4C05-9FE4-8DCC5C1DAD50}" type="pres">
      <dgm:prSet presAssocID="{923FDCA6-BE5E-48E7-B9C9-8A0FBE71E753}" presName="composite" presStyleCnt="0"/>
      <dgm:spPr/>
    </dgm:pt>
    <dgm:pt modelId="{BBE026B8-5F97-496F-B463-9501154C8AFE}" type="pres">
      <dgm:prSet presAssocID="{923FDCA6-BE5E-48E7-B9C9-8A0FBE71E753}" presName="parentText" presStyleLbl="alignNode1" presStyleIdx="0" presStyleCnt="4" custLinFactNeighborX="-6635" custLinFactNeighborY="0">
        <dgm:presLayoutVars>
          <dgm:chMax val="1"/>
          <dgm:bulletEnabled val="1"/>
        </dgm:presLayoutVars>
      </dgm:prSet>
      <dgm:spPr/>
    </dgm:pt>
    <dgm:pt modelId="{549D45BC-9B7A-4AC6-BAF5-110BC1CFBB2F}" type="pres">
      <dgm:prSet presAssocID="{923FDCA6-BE5E-48E7-B9C9-8A0FBE71E753}" presName="descendantText" presStyleLbl="alignAcc1" presStyleIdx="0" presStyleCnt="4" custLinFactNeighborY="1303">
        <dgm:presLayoutVars>
          <dgm:bulletEnabled val="1"/>
        </dgm:presLayoutVars>
      </dgm:prSet>
      <dgm:spPr/>
    </dgm:pt>
    <dgm:pt modelId="{047CFB50-F3A3-482E-833A-C4855A39CF16}" type="pres">
      <dgm:prSet presAssocID="{9ADE7B2B-6093-4231-87DF-94C4106502E6}" presName="sp" presStyleCnt="0"/>
      <dgm:spPr/>
    </dgm:pt>
    <dgm:pt modelId="{8BC9D7CB-1647-4B85-8C1F-EF5677A86DE8}" type="pres">
      <dgm:prSet presAssocID="{64197007-B855-407D-B887-F599FCBB54A5}" presName="composite" presStyleCnt="0"/>
      <dgm:spPr/>
    </dgm:pt>
    <dgm:pt modelId="{B4B7FE7B-E416-49DD-9127-7C00A3168DDB}" type="pres">
      <dgm:prSet presAssocID="{64197007-B855-407D-B887-F599FCBB54A5}" presName="parentText" presStyleLbl="alignNode1" presStyleIdx="1" presStyleCnt="4" custLinFactNeighborY="0">
        <dgm:presLayoutVars>
          <dgm:chMax val="1"/>
          <dgm:bulletEnabled val="1"/>
        </dgm:presLayoutVars>
      </dgm:prSet>
      <dgm:spPr/>
    </dgm:pt>
    <dgm:pt modelId="{B8B584D0-0530-46AA-A9D1-228B80685BE8}" type="pres">
      <dgm:prSet presAssocID="{64197007-B855-407D-B887-F599FCBB54A5}" presName="descendantText" presStyleLbl="alignAcc1" presStyleIdx="1" presStyleCnt="4" custLinFactNeighborX="0">
        <dgm:presLayoutVars>
          <dgm:bulletEnabled val="1"/>
        </dgm:presLayoutVars>
      </dgm:prSet>
      <dgm:spPr/>
    </dgm:pt>
    <dgm:pt modelId="{022CE524-0F0A-423D-BE8F-2331F8691E2F}" type="pres">
      <dgm:prSet presAssocID="{D84B04AD-01D3-4332-8B05-F5A9E6FB4335}" presName="sp" presStyleCnt="0"/>
      <dgm:spPr/>
    </dgm:pt>
    <dgm:pt modelId="{AD3B5E7F-8C22-40F2-82C0-87E50D9ADDBD}" type="pres">
      <dgm:prSet presAssocID="{0CDC232D-29F8-41D0-B629-468B6755514F}" presName="composite" presStyleCnt="0"/>
      <dgm:spPr/>
    </dgm:pt>
    <dgm:pt modelId="{B9E4BE53-5622-4F22-8A97-847863DDC322}" type="pres">
      <dgm:prSet presAssocID="{0CDC232D-29F8-41D0-B629-468B6755514F}" presName="parentText" presStyleLbl="alignNode1" presStyleIdx="2" presStyleCnt="4" custLinFactNeighborY="0">
        <dgm:presLayoutVars>
          <dgm:chMax val="1"/>
          <dgm:bulletEnabled val="1"/>
        </dgm:presLayoutVars>
      </dgm:prSet>
      <dgm:spPr/>
    </dgm:pt>
    <dgm:pt modelId="{69D57CA9-5F7B-4067-BD5D-81F45CF85DB6}" type="pres">
      <dgm:prSet presAssocID="{0CDC232D-29F8-41D0-B629-468B6755514F}" presName="descendantText" presStyleLbl="alignAcc1" presStyleIdx="2" presStyleCnt="4" custScaleX="100235" custScaleY="102512" custLinFactNeighborY="1024">
        <dgm:presLayoutVars>
          <dgm:bulletEnabled val="1"/>
        </dgm:presLayoutVars>
      </dgm:prSet>
      <dgm:spPr/>
    </dgm:pt>
    <dgm:pt modelId="{CC8BC289-C65C-4508-B111-F9A16D7A8195}" type="pres">
      <dgm:prSet presAssocID="{DD8BB315-FB20-42F0-B010-97FDBF0F0E5E}" presName="sp" presStyleCnt="0"/>
      <dgm:spPr/>
    </dgm:pt>
    <dgm:pt modelId="{0F36BA75-1979-4025-8DB5-7B87ADA6D864}" type="pres">
      <dgm:prSet presAssocID="{69971617-BA2B-4C75-964B-AD9DD34D1622}" presName="composite" presStyleCnt="0"/>
      <dgm:spPr/>
    </dgm:pt>
    <dgm:pt modelId="{E518CBB2-EB4A-48E2-BA9B-7612CFAFBEEE}" type="pres">
      <dgm:prSet presAssocID="{69971617-BA2B-4C75-964B-AD9DD34D1622}" presName="parentText" presStyleLbl="alignNode1" presStyleIdx="3" presStyleCnt="4" custLinFactNeighborY="0">
        <dgm:presLayoutVars>
          <dgm:chMax val="1"/>
          <dgm:bulletEnabled val="1"/>
        </dgm:presLayoutVars>
      </dgm:prSet>
      <dgm:spPr/>
    </dgm:pt>
    <dgm:pt modelId="{FAE4A863-EEDA-4A52-9957-4185ED14476B}" type="pres">
      <dgm:prSet presAssocID="{69971617-BA2B-4C75-964B-AD9DD34D1622}" presName="descendantText" presStyleLbl="alignAcc1" presStyleIdx="3" presStyleCnt="4" custLinFactNeighborX="0">
        <dgm:presLayoutVars>
          <dgm:bulletEnabled val="1"/>
        </dgm:presLayoutVars>
      </dgm:prSet>
      <dgm:spPr/>
    </dgm:pt>
  </dgm:ptLst>
  <dgm:cxnLst>
    <dgm:cxn modelId="{7D0D6401-7019-4CB6-A40B-48A0E8A344F2}" type="presOf" srcId="{4CAB3154-84DA-4F82-B087-962713ECCC25}" destId="{BB0740F9-B347-453A-B7C0-324ACE9CE84A}" srcOrd="0" destOrd="0" presId="urn:microsoft.com/office/officeart/2005/8/layout/chevron2"/>
    <dgm:cxn modelId="{FFF9C805-A89E-499F-80E2-EAB628616F1D}" srcId="{4CAB3154-84DA-4F82-B087-962713ECCC25}" destId="{0CDC232D-29F8-41D0-B629-468B6755514F}" srcOrd="2" destOrd="0" parTransId="{72AED918-6D2E-4240-8DFC-074A9B3DF163}" sibTransId="{DD8BB315-FB20-42F0-B010-97FDBF0F0E5E}"/>
    <dgm:cxn modelId="{6D7ED017-C7A3-43EF-905E-F48F0E0D54D2}" type="presOf" srcId="{69971617-BA2B-4C75-964B-AD9DD34D1622}" destId="{E518CBB2-EB4A-48E2-BA9B-7612CFAFBEEE}" srcOrd="0" destOrd="0" presId="urn:microsoft.com/office/officeart/2005/8/layout/chevron2"/>
    <dgm:cxn modelId="{503AB02E-91E1-4763-9E9B-0FCC74841DEA}" srcId="{923FDCA6-BE5E-48E7-B9C9-8A0FBE71E753}" destId="{4C67C3ED-7527-4934-8115-D68127338B7C}" srcOrd="0" destOrd="0" parTransId="{1AF3A7A9-B7D0-46AA-8DF6-5CE1F7A8A1B2}" sibTransId="{F38CFA42-4B13-4159-8F32-8B6AF4D78CA0}"/>
    <dgm:cxn modelId="{D3630F37-4052-4105-BEFD-7405E01AAAAE}" type="presOf" srcId="{4C67C3ED-7527-4934-8115-D68127338B7C}" destId="{549D45BC-9B7A-4AC6-BAF5-110BC1CFBB2F}" srcOrd="0" destOrd="0" presId="urn:microsoft.com/office/officeart/2005/8/layout/chevron2"/>
    <dgm:cxn modelId="{E6CE903A-4C3F-4CF0-98D0-2B7E4567E311}" type="presOf" srcId="{0CDC232D-29F8-41D0-B629-468B6755514F}" destId="{B9E4BE53-5622-4F22-8A97-847863DDC322}" srcOrd="0" destOrd="0" presId="urn:microsoft.com/office/officeart/2005/8/layout/chevron2"/>
    <dgm:cxn modelId="{5D9B4C40-573D-43B1-BDBD-09A65EC91B37}" srcId="{69971617-BA2B-4C75-964B-AD9DD34D1622}" destId="{636D521B-CDDC-4CE4-8EA7-DF4859790E71}" srcOrd="2" destOrd="0" parTransId="{838C345C-33A6-4FF7-8CC9-A2C097938F78}" sibTransId="{D7E0C316-83B0-4E63-9207-E848928DA3AE}"/>
    <dgm:cxn modelId="{C094675B-DAF0-4D8D-AAA2-6BEC8A585FDB}" srcId="{0CDC232D-29F8-41D0-B629-468B6755514F}" destId="{80D52860-AC13-47B3-8171-0B330A0DA4C6}" srcOrd="0" destOrd="0" parTransId="{F91879E8-C81B-4979-9A96-F0F59E002CD5}" sibTransId="{DB7157DD-3C47-4350-89E0-BF7FD51B4E31}"/>
    <dgm:cxn modelId="{4D81D25B-9253-4FDB-BD34-E5063381A3EB}" type="presOf" srcId="{51AB5A12-6934-445F-B274-EEACC5C383CA}" destId="{B8B584D0-0530-46AA-A9D1-228B80685BE8}" srcOrd="0" destOrd="0" presId="urn:microsoft.com/office/officeart/2005/8/layout/chevron2"/>
    <dgm:cxn modelId="{5916CD69-D022-4D39-8586-4FE4CF598326}" srcId="{69971617-BA2B-4C75-964B-AD9DD34D1622}" destId="{5C187268-B4C3-4352-A9DC-7EACEC343683}" srcOrd="0" destOrd="0" parTransId="{83F18195-9801-47F8-AA04-2D9E37DC9349}" sibTransId="{5E06BCE1-F75E-4FE8-B2A6-9631C6F1DD0C}"/>
    <dgm:cxn modelId="{90508276-49AE-4B67-A731-A58BB87C2894}" srcId="{4CAB3154-84DA-4F82-B087-962713ECCC25}" destId="{64197007-B855-407D-B887-F599FCBB54A5}" srcOrd="1" destOrd="0" parTransId="{8E0C6A1E-D1D9-4B9A-A446-0FC6E225B6F9}" sibTransId="{D84B04AD-01D3-4332-8B05-F5A9E6FB4335}"/>
    <dgm:cxn modelId="{CD333858-A6AD-4158-ADF8-03F97B4FD1A1}" type="presOf" srcId="{923FDCA6-BE5E-48E7-B9C9-8A0FBE71E753}" destId="{BBE026B8-5F97-496F-B463-9501154C8AFE}" srcOrd="0" destOrd="0" presId="urn:microsoft.com/office/officeart/2005/8/layout/chevron2"/>
    <dgm:cxn modelId="{2829DB59-1B9F-4503-9325-B71D2CB37DEE}" srcId="{4CAB3154-84DA-4F82-B087-962713ECCC25}" destId="{923FDCA6-BE5E-48E7-B9C9-8A0FBE71E753}" srcOrd="0" destOrd="0" parTransId="{56D109FF-8B68-458E-B8ED-1689D16B6CA6}" sibTransId="{9ADE7B2B-6093-4231-87DF-94C4106502E6}"/>
    <dgm:cxn modelId="{BF0A0D81-5536-40F2-8314-B564E7E249C2}" type="presOf" srcId="{5C187268-B4C3-4352-A9DC-7EACEC343683}" destId="{FAE4A863-EEDA-4A52-9957-4185ED14476B}" srcOrd="0" destOrd="0" presId="urn:microsoft.com/office/officeart/2005/8/layout/chevron2"/>
    <dgm:cxn modelId="{191C3A90-CBBF-4950-AA11-BF44E7996186}" srcId="{69971617-BA2B-4C75-964B-AD9DD34D1622}" destId="{59C149AA-4D50-47DC-8080-E2AA64E2E93C}" srcOrd="1" destOrd="0" parTransId="{01C26B95-5661-4D0C-B674-E054E78878DD}" sibTransId="{CCA13E5F-D7B4-4722-87D3-B60D7B280633}"/>
    <dgm:cxn modelId="{77F76D96-60B4-49DF-803C-8388AE34FED8}" type="presOf" srcId="{636D521B-CDDC-4CE4-8EA7-DF4859790E71}" destId="{FAE4A863-EEDA-4A52-9957-4185ED14476B}" srcOrd="0" destOrd="2" presId="urn:microsoft.com/office/officeart/2005/8/layout/chevron2"/>
    <dgm:cxn modelId="{8BD99AC2-A7BB-4A27-92C6-80707FADBC87}" type="presOf" srcId="{59C149AA-4D50-47DC-8080-E2AA64E2E93C}" destId="{FAE4A863-EEDA-4A52-9957-4185ED14476B}" srcOrd="0" destOrd="1" presId="urn:microsoft.com/office/officeart/2005/8/layout/chevron2"/>
    <dgm:cxn modelId="{50C506D6-5453-4F6C-9188-4ADE6930E80C}" type="presOf" srcId="{80D52860-AC13-47B3-8171-0B330A0DA4C6}" destId="{69D57CA9-5F7B-4067-BD5D-81F45CF85DB6}" srcOrd="0" destOrd="0" presId="urn:microsoft.com/office/officeart/2005/8/layout/chevron2"/>
    <dgm:cxn modelId="{680E57D8-97A9-408E-957B-0D50BE847DFA}" srcId="{4CAB3154-84DA-4F82-B087-962713ECCC25}" destId="{69971617-BA2B-4C75-964B-AD9DD34D1622}" srcOrd="3" destOrd="0" parTransId="{A502947F-AB96-49CA-B6F1-D5007B33DAB5}" sibTransId="{CA4C91B1-CEAB-478C-8D78-A9259BF814BB}"/>
    <dgm:cxn modelId="{FF2935D9-FF46-4756-BEAE-308AD869F5D5}" srcId="{64197007-B855-407D-B887-F599FCBB54A5}" destId="{51AB5A12-6934-445F-B274-EEACC5C383CA}" srcOrd="0" destOrd="0" parTransId="{DED2D578-1554-4547-8AFB-81EE38A4F901}" sibTransId="{9FDADDAB-CC20-4488-93D0-7FF8DF54579B}"/>
    <dgm:cxn modelId="{29918CEF-38F6-4F5F-BD02-BB471F0CD37E}" type="presOf" srcId="{64197007-B855-407D-B887-F599FCBB54A5}" destId="{B4B7FE7B-E416-49DD-9127-7C00A3168DDB}" srcOrd="0" destOrd="0" presId="urn:microsoft.com/office/officeart/2005/8/layout/chevron2"/>
    <dgm:cxn modelId="{48C20AC9-70FE-4E46-8B76-161040FB2AE3}" type="presParOf" srcId="{BB0740F9-B347-453A-B7C0-324ACE9CE84A}" destId="{06B78FB6-08BA-4C05-9FE4-8DCC5C1DAD50}" srcOrd="0" destOrd="0" presId="urn:microsoft.com/office/officeart/2005/8/layout/chevron2"/>
    <dgm:cxn modelId="{621A81DE-8E0F-4839-B798-40F6CA380A53}" type="presParOf" srcId="{06B78FB6-08BA-4C05-9FE4-8DCC5C1DAD50}" destId="{BBE026B8-5F97-496F-B463-9501154C8AFE}" srcOrd="0" destOrd="0" presId="urn:microsoft.com/office/officeart/2005/8/layout/chevron2"/>
    <dgm:cxn modelId="{ECC020F0-60D1-498D-BAE2-90BDADE27285}" type="presParOf" srcId="{06B78FB6-08BA-4C05-9FE4-8DCC5C1DAD50}" destId="{549D45BC-9B7A-4AC6-BAF5-110BC1CFBB2F}" srcOrd="1" destOrd="0" presId="urn:microsoft.com/office/officeart/2005/8/layout/chevron2"/>
    <dgm:cxn modelId="{6BBF2670-8B92-4ED5-9CD5-2F2E111198C1}" type="presParOf" srcId="{BB0740F9-B347-453A-B7C0-324ACE9CE84A}" destId="{047CFB50-F3A3-482E-833A-C4855A39CF16}" srcOrd="1" destOrd="0" presId="urn:microsoft.com/office/officeart/2005/8/layout/chevron2"/>
    <dgm:cxn modelId="{91328809-7FF8-4A49-A7F3-C8ED85760E34}" type="presParOf" srcId="{BB0740F9-B347-453A-B7C0-324ACE9CE84A}" destId="{8BC9D7CB-1647-4B85-8C1F-EF5677A86DE8}" srcOrd="2" destOrd="0" presId="urn:microsoft.com/office/officeart/2005/8/layout/chevron2"/>
    <dgm:cxn modelId="{3BE24993-1A4C-4E09-859D-0D8730767955}" type="presParOf" srcId="{8BC9D7CB-1647-4B85-8C1F-EF5677A86DE8}" destId="{B4B7FE7B-E416-49DD-9127-7C00A3168DDB}" srcOrd="0" destOrd="0" presId="urn:microsoft.com/office/officeart/2005/8/layout/chevron2"/>
    <dgm:cxn modelId="{982B5F07-83CF-4A15-8485-43FF09BDFDD0}" type="presParOf" srcId="{8BC9D7CB-1647-4B85-8C1F-EF5677A86DE8}" destId="{B8B584D0-0530-46AA-A9D1-228B80685BE8}" srcOrd="1" destOrd="0" presId="urn:microsoft.com/office/officeart/2005/8/layout/chevron2"/>
    <dgm:cxn modelId="{2EB9A38B-4208-4B6C-8D16-A355E19746DA}" type="presParOf" srcId="{BB0740F9-B347-453A-B7C0-324ACE9CE84A}" destId="{022CE524-0F0A-423D-BE8F-2331F8691E2F}" srcOrd="3" destOrd="0" presId="urn:microsoft.com/office/officeart/2005/8/layout/chevron2"/>
    <dgm:cxn modelId="{7A8C87D9-D0DC-4EA4-87E9-D71653449678}" type="presParOf" srcId="{BB0740F9-B347-453A-B7C0-324ACE9CE84A}" destId="{AD3B5E7F-8C22-40F2-82C0-87E50D9ADDBD}" srcOrd="4" destOrd="0" presId="urn:microsoft.com/office/officeart/2005/8/layout/chevron2"/>
    <dgm:cxn modelId="{B1743223-600E-46F1-AE5E-BF8D6F042C3C}" type="presParOf" srcId="{AD3B5E7F-8C22-40F2-82C0-87E50D9ADDBD}" destId="{B9E4BE53-5622-4F22-8A97-847863DDC322}" srcOrd="0" destOrd="0" presId="urn:microsoft.com/office/officeart/2005/8/layout/chevron2"/>
    <dgm:cxn modelId="{5F85A924-66E7-467D-9E10-A70E69421CB2}" type="presParOf" srcId="{AD3B5E7F-8C22-40F2-82C0-87E50D9ADDBD}" destId="{69D57CA9-5F7B-4067-BD5D-81F45CF85DB6}" srcOrd="1" destOrd="0" presId="urn:microsoft.com/office/officeart/2005/8/layout/chevron2"/>
    <dgm:cxn modelId="{4BC33158-CF18-471E-BC10-15A596674E99}" type="presParOf" srcId="{BB0740F9-B347-453A-B7C0-324ACE9CE84A}" destId="{CC8BC289-C65C-4508-B111-F9A16D7A8195}" srcOrd="5" destOrd="0" presId="urn:microsoft.com/office/officeart/2005/8/layout/chevron2"/>
    <dgm:cxn modelId="{860B2DC2-76DD-4E31-8C39-F5107632A3F6}" type="presParOf" srcId="{BB0740F9-B347-453A-B7C0-324ACE9CE84A}" destId="{0F36BA75-1979-4025-8DB5-7B87ADA6D864}" srcOrd="6" destOrd="0" presId="urn:microsoft.com/office/officeart/2005/8/layout/chevron2"/>
    <dgm:cxn modelId="{A2C901F9-A49D-4F68-810B-555D8D51C28B}" type="presParOf" srcId="{0F36BA75-1979-4025-8DB5-7B87ADA6D864}" destId="{E518CBB2-EB4A-48E2-BA9B-7612CFAFBEEE}" srcOrd="0" destOrd="0" presId="urn:microsoft.com/office/officeart/2005/8/layout/chevron2"/>
    <dgm:cxn modelId="{172833F3-61CB-4BF3-9CD4-673C4AF625EF}" type="presParOf" srcId="{0F36BA75-1979-4025-8DB5-7B87ADA6D864}" destId="{FAE4A863-EEDA-4A52-9957-4185ED14476B}"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026B8-5F97-496F-B463-9501154C8AFE}">
      <dsp:nvSpPr>
        <dsp:cNvPr id="0" name=""/>
        <dsp:cNvSpPr/>
      </dsp:nvSpPr>
      <dsp:spPr>
        <a:xfrm rot="5400000">
          <a:off x="-227588" y="225092"/>
          <a:ext cx="1477634" cy="1034344"/>
        </a:xfrm>
        <a:prstGeom prst="chevron">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en-IN" sz="2900" kern="1200" dirty="0"/>
        </a:p>
      </dsp:txBody>
      <dsp:txXfrm rot="-5400000">
        <a:off x="-5943" y="520619"/>
        <a:ext cx="1034344" cy="443290"/>
      </dsp:txXfrm>
    </dsp:sp>
    <dsp:sp modelId="{549D45BC-9B7A-4AC6-BAF5-110BC1CFBB2F}">
      <dsp:nvSpPr>
        <dsp:cNvPr id="0" name=""/>
        <dsp:cNvSpPr/>
      </dsp:nvSpPr>
      <dsp:spPr>
        <a:xfrm rot="5400000">
          <a:off x="5606564" y="-4562201"/>
          <a:ext cx="960462" cy="10116790"/>
        </a:xfrm>
        <a:prstGeom prst="round2SameRect">
          <a:avLst/>
        </a:prstGeom>
        <a:solidFill>
          <a:schemeClr val="bg1">
            <a:alpha val="90000"/>
          </a:schemeClr>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t>The most appropriate model to be used for face generation will be GAN.</a:t>
          </a:r>
          <a:endParaRPr lang="en-IN" sz="2400" kern="1200" dirty="0"/>
        </a:p>
      </dsp:txBody>
      <dsp:txXfrm rot="-5400000">
        <a:off x="1028400" y="62849"/>
        <a:ext cx="10069904" cy="866690"/>
      </dsp:txXfrm>
    </dsp:sp>
    <dsp:sp modelId="{B4B7FE7B-E416-49DD-9127-7C00A3168DDB}">
      <dsp:nvSpPr>
        <dsp:cNvPr id="0" name=""/>
        <dsp:cNvSpPr/>
      </dsp:nvSpPr>
      <dsp:spPr>
        <a:xfrm rot="5400000">
          <a:off x="-227588" y="1558747"/>
          <a:ext cx="1477634" cy="1034344"/>
        </a:xfrm>
        <a:prstGeom prst="chevron">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en-IN" sz="2900" kern="1200" dirty="0"/>
        </a:p>
      </dsp:txBody>
      <dsp:txXfrm rot="-5400000">
        <a:off x="-5943" y="1854274"/>
        <a:ext cx="1034344" cy="443290"/>
      </dsp:txXfrm>
    </dsp:sp>
    <dsp:sp modelId="{B8B584D0-0530-46AA-A9D1-228B80685BE8}">
      <dsp:nvSpPr>
        <dsp:cNvPr id="0" name=""/>
        <dsp:cNvSpPr/>
      </dsp:nvSpPr>
      <dsp:spPr>
        <a:xfrm rot="5400000">
          <a:off x="5606564" y="-3241061"/>
          <a:ext cx="960462" cy="10116790"/>
        </a:xfrm>
        <a:prstGeom prst="round2SameRect">
          <a:avLst/>
        </a:prstGeom>
        <a:solidFill>
          <a:schemeClr val="bg1">
            <a:alpha val="90000"/>
          </a:schemeClr>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t>To overcome limitations of basic GAN,  we propose the use of 2 discriminators i.e. local and global discriminators.</a:t>
          </a:r>
          <a:endParaRPr lang="en-IN" sz="2400" kern="1200" dirty="0"/>
        </a:p>
      </dsp:txBody>
      <dsp:txXfrm rot="-5400000">
        <a:off x="1028400" y="1383989"/>
        <a:ext cx="10069904" cy="866690"/>
      </dsp:txXfrm>
    </dsp:sp>
    <dsp:sp modelId="{B9E4BE53-5622-4F22-8A97-847863DDC322}">
      <dsp:nvSpPr>
        <dsp:cNvPr id="0" name=""/>
        <dsp:cNvSpPr/>
      </dsp:nvSpPr>
      <dsp:spPr>
        <a:xfrm rot="5400000">
          <a:off x="-227588" y="2904465"/>
          <a:ext cx="1477634" cy="1034344"/>
        </a:xfrm>
        <a:prstGeom prst="chevron">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en-IN" sz="2900" kern="1200" dirty="0"/>
        </a:p>
      </dsp:txBody>
      <dsp:txXfrm rot="-5400000">
        <a:off x="-5943" y="3199992"/>
        <a:ext cx="1034344" cy="443290"/>
      </dsp:txXfrm>
    </dsp:sp>
    <dsp:sp modelId="{69D57CA9-5F7B-4067-BD5D-81F45CF85DB6}">
      <dsp:nvSpPr>
        <dsp:cNvPr id="0" name=""/>
        <dsp:cNvSpPr/>
      </dsp:nvSpPr>
      <dsp:spPr>
        <a:xfrm rot="5400000">
          <a:off x="5594501" y="-1897395"/>
          <a:ext cx="984589" cy="10140565"/>
        </a:xfrm>
        <a:prstGeom prst="round2SameRect">
          <a:avLst/>
        </a:prstGeom>
        <a:solidFill>
          <a:schemeClr val="lt1">
            <a:alpha val="90000"/>
            <a:hueOff val="0"/>
            <a:satOff val="0"/>
            <a:lumOff val="0"/>
            <a:alphaOff val="0"/>
          </a:schemeClr>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None/>
          </a:pPr>
          <a:r>
            <a:rPr lang="en-US" sz="2400" kern="1200" dirty="0"/>
            <a:t>Semantic parsing network to further enhance the harmony of the generated contents and existing pixels to increase the resemblance to original image.</a:t>
          </a:r>
          <a:endParaRPr lang="en-IN" sz="2400" kern="1200" dirty="0"/>
        </a:p>
      </dsp:txBody>
      <dsp:txXfrm rot="-5400000">
        <a:off x="1016513" y="2728657"/>
        <a:ext cx="10092501" cy="888461"/>
      </dsp:txXfrm>
    </dsp:sp>
    <dsp:sp modelId="{E518CBB2-EB4A-48E2-BA9B-7612CFAFBEEE}">
      <dsp:nvSpPr>
        <dsp:cNvPr id="0" name=""/>
        <dsp:cNvSpPr/>
      </dsp:nvSpPr>
      <dsp:spPr>
        <a:xfrm rot="5400000">
          <a:off x="-227588" y="4238120"/>
          <a:ext cx="1477634" cy="1034344"/>
        </a:xfrm>
        <a:prstGeom prst="chevron">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38100" cap="flat" cmpd="sng" algn="ctr">
          <a:solidFill>
            <a:schemeClr val="tx1"/>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4</a:t>
          </a:r>
          <a:endParaRPr lang="en-IN" sz="2900" kern="1200" dirty="0"/>
        </a:p>
      </dsp:txBody>
      <dsp:txXfrm rot="-5400000">
        <a:off x="-5943" y="4533647"/>
        <a:ext cx="1034344" cy="443290"/>
      </dsp:txXfrm>
    </dsp:sp>
    <dsp:sp modelId="{FAE4A863-EEDA-4A52-9957-4185ED14476B}">
      <dsp:nvSpPr>
        <dsp:cNvPr id="0" name=""/>
        <dsp:cNvSpPr/>
      </dsp:nvSpPr>
      <dsp:spPr>
        <a:xfrm rot="5400000">
          <a:off x="5606564" y="-561688"/>
          <a:ext cx="960462" cy="10116790"/>
        </a:xfrm>
        <a:prstGeom prst="round2SameRect">
          <a:avLst/>
        </a:prstGeom>
        <a:solidFill>
          <a:schemeClr val="lt1">
            <a:alpha val="90000"/>
            <a:hueOff val="0"/>
            <a:satOff val="0"/>
            <a:lumOff val="0"/>
            <a:alphaOff val="0"/>
          </a:schemeClr>
        </a:solidFill>
        <a:ln w="381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171450" lvl="1" indent="-171450" algn="l" defTabSz="755650">
            <a:lnSpc>
              <a:spcPct val="90000"/>
            </a:lnSpc>
            <a:spcBef>
              <a:spcPct val="0"/>
            </a:spcBef>
            <a:spcAft>
              <a:spcPct val="15000"/>
            </a:spcAft>
            <a:buChar char="•"/>
          </a:pPr>
          <a:endParaRPr lang="en-IN" sz="1700" kern="1200" dirty="0"/>
        </a:p>
        <a:p>
          <a:pPr marL="228600" lvl="1" indent="-228600" algn="l" defTabSz="1066800">
            <a:lnSpc>
              <a:spcPct val="90000"/>
            </a:lnSpc>
            <a:spcBef>
              <a:spcPct val="0"/>
            </a:spcBef>
            <a:spcAft>
              <a:spcPct val="15000"/>
            </a:spcAft>
            <a:buNone/>
          </a:pPr>
          <a:r>
            <a:rPr lang="en-US" sz="2400" kern="1200" dirty="0"/>
            <a:t>To avoid overfitting we use Data Augmentation that includes flipping, shifting, rotating and scaling of images.</a:t>
          </a:r>
        </a:p>
        <a:p>
          <a:pPr marL="171450" lvl="1" indent="-171450" algn="l" defTabSz="755650">
            <a:lnSpc>
              <a:spcPct val="90000"/>
            </a:lnSpc>
            <a:spcBef>
              <a:spcPct val="0"/>
            </a:spcBef>
            <a:spcAft>
              <a:spcPct val="15000"/>
            </a:spcAft>
            <a:buChar char="•"/>
          </a:pPr>
          <a:endParaRPr lang="en-IN" sz="1700" kern="1200" dirty="0"/>
        </a:p>
      </dsp:txBody>
      <dsp:txXfrm rot="-5400000">
        <a:off x="1028400" y="4063362"/>
        <a:ext cx="10069904" cy="8666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6588-6CDA-4090-97F1-9B32512D9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2A0053-D618-4FF1-9DCC-161C06A8F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F7E942-433A-44F7-9199-1294873A206F}"/>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5" name="Footer Placeholder 4">
            <a:extLst>
              <a:ext uri="{FF2B5EF4-FFF2-40B4-BE49-F238E27FC236}">
                <a16:creationId xmlns:a16="http://schemas.microsoft.com/office/drawing/2014/main" id="{7F62C6CC-FCDC-4A3C-B24C-A0D6D920B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D9F30-57D4-44A4-BB52-4F419E293063}"/>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151950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E8E4-EE5E-4ABB-9BC2-009DF594B4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49CED4-102F-4573-BD53-8A19E861B3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77E31-F2A1-4085-92CC-DDC12CFD87CC}"/>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5" name="Footer Placeholder 4">
            <a:extLst>
              <a:ext uri="{FF2B5EF4-FFF2-40B4-BE49-F238E27FC236}">
                <a16:creationId xmlns:a16="http://schemas.microsoft.com/office/drawing/2014/main" id="{DD228A18-3388-4DA5-9EAA-1202E97EA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EB04F-5CE9-4A23-99F3-A17975BCA68B}"/>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88486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C00CD-12F5-4DA6-B2F9-CD934801EB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63FE83-BCCD-447E-8C45-49CDC8076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AE752-4DCB-4853-A312-FE87821C0999}"/>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5" name="Footer Placeholder 4">
            <a:extLst>
              <a:ext uri="{FF2B5EF4-FFF2-40B4-BE49-F238E27FC236}">
                <a16:creationId xmlns:a16="http://schemas.microsoft.com/office/drawing/2014/main" id="{AF8D55D1-94EB-4BA2-9321-9D82B3189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0102C-38EE-4A9D-BC26-65D2DEDDEDA3}"/>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37785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667-4051-401F-8BE7-5FB7AE64AE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BB2CC-A131-425C-B1C4-8450A8B65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929506-BDFA-4CBE-A595-9913BC88A110}"/>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5" name="Footer Placeholder 4">
            <a:extLst>
              <a:ext uri="{FF2B5EF4-FFF2-40B4-BE49-F238E27FC236}">
                <a16:creationId xmlns:a16="http://schemas.microsoft.com/office/drawing/2014/main" id="{2880C0D6-B41C-4852-B826-657DA98D5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D7AAD8-5564-49D9-B6C6-5650732EDA03}"/>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343981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783D-15F5-4718-ABA2-A0BFAF0ABB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624D9E-ED38-4D6B-A7F9-DB838CA7D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A6B2B-2350-484B-8EF8-2EC83270B1D0}"/>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5" name="Footer Placeholder 4">
            <a:extLst>
              <a:ext uri="{FF2B5EF4-FFF2-40B4-BE49-F238E27FC236}">
                <a16:creationId xmlns:a16="http://schemas.microsoft.com/office/drawing/2014/main" id="{E983A59F-C9E3-4DAA-8ED4-B59AF3F70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5C1D7D-EE44-44DE-A4DE-71F608134790}"/>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83031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F206-839F-44B8-920B-C38E4EBF9C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043DBF-7D20-431B-97F1-82C392EC9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A742DE-8A88-40D6-A1E9-A22C8D8CD7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D1CF0A-3FFD-4A09-8B32-E0BA52F934D3}"/>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6" name="Footer Placeholder 5">
            <a:extLst>
              <a:ext uri="{FF2B5EF4-FFF2-40B4-BE49-F238E27FC236}">
                <a16:creationId xmlns:a16="http://schemas.microsoft.com/office/drawing/2014/main" id="{81CF59C8-472B-4CB1-9B58-6A1B137513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21EC03-8A3D-4EAA-A649-EC41E219C0EF}"/>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250030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97BA-0B0A-44E4-B033-DF1921185B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076C17-71C1-4DA7-BC0A-DD415D33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9D1FCE-D167-4EFB-9A65-DCD6C36C16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749B64-C6A3-4452-9018-A1223819D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070B3-F25F-4728-AE0A-BB5834762F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E0CF60-951B-415F-BE69-68A63B3DE059}"/>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8" name="Footer Placeholder 7">
            <a:extLst>
              <a:ext uri="{FF2B5EF4-FFF2-40B4-BE49-F238E27FC236}">
                <a16:creationId xmlns:a16="http://schemas.microsoft.com/office/drawing/2014/main" id="{3E2B6864-6A25-47D1-B19A-B1F6FCB0A2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F66DD2-5639-4E5F-AA3A-224E9296F3D7}"/>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142467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FB6D-F168-40D8-9F4F-EE84C7EF57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34DD27-67BC-4F18-8C5A-657F6B7027FD}"/>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4" name="Footer Placeholder 3">
            <a:extLst>
              <a:ext uri="{FF2B5EF4-FFF2-40B4-BE49-F238E27FC236}">
                <a16:creationId xmlns:a16="http://schemas.microsoft.com/office/drawing/2014/main" id="{BC2D9630-AFED-4BDC-A234-E84275D9B5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F7A78D-69E0-406B-9F00-E1D9848DDC4F}"/>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284859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40801-36F3-41EC-9865-A25413DCA89E}"/>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3" name="Footer Placeholder 2">
            <a:extLst>
              <a:ext uri="{FF2B5EF4-FFF2-40B4-BE49-F238E27FC236}">
                <a16:creationId xmlns:a16="http://schemas.microsoft.com/office/drawing/2014/main" id="{7E8D0E56-0353-4F38-8049-2B0D03C2E6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944735-6827-4746-AD91-E906AA3C7718}"/>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131199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C5A0-4873-47BA-B701-9B6264573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8C6D05-C672-4CB6-BC9A-80E0FCF73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A021C6-62A1-4376-AAE5-7165786D1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CBD33-9206-4903-BC82-13BA3FCF80D2}"/>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6" name="Footer Placeholder 5">
            <a:extLst>
              <a:ext uri="{FF2B5EF4-FFF2-40B4-BE49-F238E27FC236}">
                <a16:creationId xmlns:a16="http://schemas.microsoft.com/office/drawing/2014/main" id="{D61C24CD-DC35-41E3-88BB-F05DD2D7FE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135488-209E-4996-A617-8C0003556AFF}"/>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175612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E3EB-2FE2-4C65-8A96-681B884FF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FB354C-D6ED-4AC9-8801-FFCD423AB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BF646D-C84D-4EE6-B8CC-7560EA52A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BC56B-7EA0-42D6-B2EC-AA0178FC6AEB}"/>
              </a:ext>
            </a:extLst>
          </p:cNvPr>
          <p:cNvSpPr>
            <a:spLocks noGrp="1"/>
          </p:cNvSpPr>
          <p:nvPr>
            <p:ph type="dt" sz="half" idx="10"/>
          </p:nvPr>
        </p:nvSpPr>
        <p:spPr/>
        <p:txBody>
          <a:bodyPr/>
          <a:lstStyle/>
          <a:p>
            <a:fld id="{5CA6361F-5226-4902-BB0B-E95FED26579C}" type="datetimeFigureOut">
              <a:rPr lang="en-IN" smtClean="0"/>
              <a:t>15-02-2020</a:t>
            </a:fld>
            <a:endParaRPr lang="en-IN"/>
          </a:p>
        </p:txBody>
      </p:sp>
      <p:sp>
        <p:nvSpPr>
          <p:cNvPr id="6" name="Footer Placeholder 5">
            <a:extLst>
              <a:ext uri="{FF2B5EF4-FFF2-40B4-BE49-F238E27FC236}">
                <a16:creationId xmlns:a16="http://schemas.microsoft.com/office/drawing/2014/main" id="{3803B83C-3EF8-4D5B-99D9-ED802DD959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F5CD81-892B-4295-93EA-E2B05A5744BE}"/>
              </a:ext>
            </a:extLst>
          </p:cNvPr>
          <p:cNvSpPr>
            <a:spLocks noGrp="1"/>
          </p:cNvSpPr>
          <p:nvPr>
            <p:ph type="sldNum" sz="quarter" idx="12"/>
          </p:nvPr>
        </p:nvSpPr>
        <p:spPr/>
        <p:txBody>
          <a:bodyPr/>
          <a:lstStyle/>
          <a:p>
            <a:fld id="{8D42215B-E851-4961-BF32-2C67F33CDD61}" type="slidenum">
              <a:rPr lang="en-IN" smtClean="0"/>
              <a:t>‹#›</a:t>
            </a:fld>
            <a:endParaRPr lang="en-IN"/>
          </a:p>
        </p:txBody>
      </p:sp>
    </p:spTree>
    <p:extLst>
      <p:ext uri="{BB962C8B-B14F-4D97-AF65-F5344CB8AC3E}">
        <p14:creationId xmlns:p14="http://schemas.microsoft.com/office/powerpoint/2010/main" val="334877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6A912-0EB4-4C55-B0EA-01382E4E0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AF110D-BDD1-4C8A-ABC5-769400CE8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6AC31C-B58C-4538-A6D8-04A718EA06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6361F-5226-4902-BB0B-E95FED26579C}" type="datetimeFigureOut">
              <a:rPr lang="en-IN" smtClean="0"/>
              <a:t>15-02-2020</a:t>
            </a:fld>
            <a:endParaRPr lang="en-IN"/>
          </a:p>
        </p:txBody>
      </p:sp>
      <p:sp>
        <p:nvSpPr>
          <p:cNvPr id="5" name="Footer Placeholder 4">
            <a:extLst>
              <a:ext uri="{FF2B5EF4-FFF2-40B4-BE49-F238E27FC236}">
                <a16:creationId xmlns:a16="http://schemas.microsoft.com/office/drawing/2014/main" id="{7356E25F-3E06-4A69-B6FC-E4A95D7F5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5C3B6C-6F31-4095-9197-44CE86CB78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2215B-E851-4961-BF32-2C67F33CDD61}" type="slidenum">
              <a:rPr lang="en-IN" smtClean="0"/>
              <a:t>‹#›</a:t>
            </a:fld>
            <a:endParaRPr lang="en-IN"/>
          </a:p>
        </p:txBody>
      </p:sp>
    </p:spTree>
    <p:extLst>
      <p:ext uri="{BB962C8B-B14F-4D97-AF65-F5344CB8AC3E}">
        <p14:creationId xmlns:p14="http://schemas.microsoft.com/office/powerpoint/2010/main" val="8008828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microsoft.com/office/2007/relationships/hdphoto" Target="../media/hdphoto2.wdp"/><Relationship Id="rId7" Type="http://schemas.openxmlformats.org/officeDocument/2006/relationships/image" Target="../media/image14.jpeg"/><Relationship Id="rId12" Type="http://schemas.openxmlformats.org/officeDocument/2006/relationships/image" Target="../media/image19.jpeg"/><Relationship Id="rId17" Type="http://schemas.openxmlformats.org/officeDocument/2006/relationships/image" Target="../media/image24.jpeg"/><Relationship Id="rId2" Type="http://schemas.openxmlformats.org/officeDocument/2006/relationships/image" Target="../media/image2.png"/><Relationship Id="rId16" Type="http://schemas.openxmlformats.org/officeDocument/2006/relationships/image" Target="../media/image23.jpeg"/><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5" Type="http://schemas.openxmlformats.org/officeDocument/2006/relationships/image" Target="../media/image2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 Id="rId1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2BF1BA-7C92-46A3-BB77-82980837894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8366761"/>
          </a:xfrm>
          <a:prstGeom prst="rect">
            <a:avLst/>
          </a:prstGeom>
        </p:spPr>
      </p:pic>
      <p:sp>
        <p:nvSpPr>
          <p:cNvPr id="2" name="Title 1">
            <a:extLst>
              <a:ext uri="{FF2B5EF4-FFF2-40B4-BE49-F238E27FC236}">
                <a16:creationId xmlns:a16="http://schemas.microsoft.com/office/drawing/2014/main" id="{487C1D89-2D87-4F6D-B6FD-7493477B9FB6}"/>
              </a:ext>
            </a:extLst>
          </p:cNvPr>
          <p:cNvSpPr>
            <a:spLocks noGrp="1"/>
          </p:cNvSpPr>
          <p:nvPr>
            <p:ph type="ctrTitle"/>
          </p:nvPr>
        </p:nvSpPr>
        <p:spPr>
          <a:xfrm>
            <a:off x="389613" y="1122363"/>
            <a:ext cx="11577099" cy="2590896"/>
          </a:xfrm>
        </p:spPr>
        <p:txBody>
          <a:bodyPr>
            <a:normAutofit/>
          </a:bodyPr>
          <a:lstStyle/>
          <a:p>
            <a:r>
              <a:rPr lang="en-US" sz="4000" b="1" i="1" dirty="0">
                <a:solidFill>
                  <a:schemeClr val="bg1"/>
                </a:solidFill>
                <a:latin typeface="Arial" panose="020B0604020202020204" pitchFamily="34" charset="0"/>
                <a:cs typeface="Arial" panose="020B0604020202020204" pitchFamily="34" charset="0"/>
              </a:rPr>
              <a:t>Face Completion Using Generative Adversarial Networks</a:t>
            </a:r>
            <a:br>
              <a:rPr lang="en-IN" b="1" dirty="0">
                <a:solidFill>
                  <a:schemeClr val="bg1"/>
                </a:solidFill>
              </a:rPr>
            </a:br>
            <a:endParaRPr lang="en-IN" dirty="0">
              <a:solidFill>
                <a:schemeClr val="bg1"/>
              </a:solidFill>
            </a:endParaRPr>
          </a:p>
        </p:txBody>
      </p:sp>
      <p:sp>
        <p:nvSpPr>
          <p:cNvPr id="3" name="Subtitle 2">
            <a:extLst>
              <a:ext uri="{FF2B5EF4-FFF2-40B4-BE49-F238E27FC236}">
                <a16:creationId xmlns:a16="http://schemas.microsoft.com/office/drawing/2014/main" id="{1354C734-2309-4C82-AF3B-6C691E428D78}"/>
              </a:ext>
            </a:extLst>
          </p:cNvPr>
          <p:cNvSpPr>
            <a:spLocks noGrp="1"/>
          </p:cNvSpPr>
          <p:nvPr>
            <p:ph type="subTitle" idx="1"/>
          </p:nvPr>
        </p:nvSpPr>
        <p:spPr>
          <a:xfrm>
            <a:off x="1857954" y="3108014"/>
            <a:ext cx="9144000" cy="1655762"/>
          </a:xfrm>
          <a:effectLst>
            <a:outerShdw blurRad="50800" dist="38100" dir="16200000" rotWithShape="0">
              <a:prstClr val="black">
                <a:alpha val="40000"/>
              </a:prstClr>
            </a:outerShdw>
          </a:effectLst>
        </p:spPr>
        <p:txBody>
          <a:bodyPr>
            <a:normAutofit/>
          </a:bodyPr>
          <a:lstStyle/>
          <a:p>
            <a:r>
              <a:rPr lang="en-US" sz="2800" dirty="0" err="1">
                <a:solidFill>
                  <a:schemeClr val="bg1"/>
                </a:solidFill>
                <a:effectLst>
                  <a:outerShdw blurRad="50800" dist="38100" algn="ctr" rotWithShape="0">
                    <a:schemeClr val="bg1">
                      <a:alpha val="43000"/>
                    </a:schemeClr>
                  </a:outerShdw>
                </a:effectLst>
              </a:rPr>
              <a:t>Purva</a:t>
            </a:r>
            <a:r>
              <a:rPr lang="en-US" sz="2800" dirty="0">
                <a:solidFill>
                  <a:schemeClr val="bg1"/>
                </a:solidFill>
                <a:effectLst>
                  <a:outerShdw blurRad="50800" dist="38100" algn="ctr" rotWithShape="0">
                    <a:schemeClr val="bg1">
                      <a:alpha val="43000"/>
                    </a:schemeClr>
                  </a:outerShdw>
                </a:effectLst>
              </a:rPr>
              <a:t> Raut, Moxa Doshi, </a:t>
            </a:r>
            <a:r>
              <a:rPr lang="en-US" sz="2800" dirty="0" err="1">
                <a:solidFill>
                  <a:schemeClr val="bg1"/>
                </a:solidFill>
                <a:effectLst>
                  <a:outerShdw blurRad="50800" dist="38100" algn="ctr" rotWithShape="0">
                    <a:schemeClr val="bg1">
                      <a:alpha val="43000"/>
                    </a:schemeClr>
                  </a:outerShdw>
                </a:effectLst>
              </a:rPr>
              <a:t>Monil</a:t>
            </a:r>
            <a:r>
              <a:rPr lang="en-US" sz="2800" dirty="0">
                <a:solidFill>
                  <a:schemeClr val="bg1"/>
                </a:solidFill>
                <a:effectLst>
                  <a:outerShdw blurRad="50800" dist="38100" algn="ctr" rotWithShape="0">
                    <a:schemeClr val="bg1">
                      <a:alpha val="43000"/>
                    </a:schemeClr>
                  </a:outerShdw>
                </a:effectLst>
              </a:rPr>
              <a:t> Diwan and Karan Doshi</a:t>
            </a:r>
            <a:endParaRPr lang="en-IN" sz="2800" dirty="0">
              <a:solidFill>
                <a:schemeClr val="bg1"/>
              </a:solidFill>
              <a:effectLst>
                <a:outerShdw blurRad="50800" dist="38100" algn="ctr" rotWithShape="0">
                  <a:schemeClr val="bg1">
                    <a:alpha val="43000"/>
                  </a:schemeClr>
                </a:outerShdw>
              </a:effectLst>
            </a:endParaRPr>
          </a:p>
          <a:p>
            <a:endParaRPr lang="en-IN" sz="2800" dirty="0">
              <a:solidFill>
                <a:schemeClr val="bg1"/>
              </a:solidFill>
              <a:effectLst>
                <a:outerShdw blurRad="50800" dist="38100" algn="ctr" rotWithShape="0">
                  <a:schemeClr val="bg1">
                    <a:alpha val="43000"/>
                  </a:schemeClr>
                </a:outerShdw>
              </a:effectLst>
            </a:endParaRPr>
          </a:p>
        </p:txBody>
      </p:sp>
    </p:spTree>
    <p:extLst>
      <p:ext uri="{BB962C8B-B14F-4D97-AF65-F5344CB8AC3E}">
        <p14:creationId xmlns:p14="http://schemas.microsoft.com/office/powerpoint/2010/main" val="20570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097DE9-9FF0-4093-94DA-65C47836347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ED24D792-DB5B-4F8D-828C-7198B3D157FF}"/>
              </a:ext>
            </a:extLst>
          </p:cNvPr>
          <p:cNvSpPr>
            <a:spLocks noGrp="1"/>
          </p:cNvSpPr>
          <p:nvPr>
            <p:ph type="title"/>
          </p:nvPr>
        </p:nvSpPr>
        <p:spPr>
          <a:xfrm>
            <a:off x="0" y="1"/>
            <a:ext cx="12192000" cy="1120345"/>
          </a:xfrm>
        </p:spPr>
        <p:txBody>
          <a:bodyPr>
            <a:normAutofit/>
          </a:bodyPr>
          <a:lstStyle/>
          <a:p>
            <a:pPr algn="ctr"/>
            <a:r>
              <a:rPr lang="en-US" sz="4000" b="1" i="1" u="sng" dirty="0"/>
              <a:t>Testing</a:t>
            </a:r>
          </a:p>
        </p:txBody>
      </p:sp>
      <p:sp>
        <p:nvSpPr>
          <p:cNvPr id="3" name="Content Placeholder 2">
            <a:extLst>
              <a:ext uri="{FF2B5EF4-FFF2-40B4-BE49-F238E27FC236}">
                <a16:creationId xmlns:a16="http://schemas.microsoft.com/office/drawing/2014/main" id="{7008B5A3-69A8-4F81-B2D1-1D7781077DBE}"/>
              </a:ext>
            </a:extLst>
          </p:cNvPr>
          <p:cNvSpPr>
            <a:spLocks noGrp="1"/>
          </p:cNvSpPr>
          <p:nvPr>
            <p:ph idx="1"/>
          </p:nvPr>
        </p:nvSpPr>
        <p:spPr>
          <a:xfrm>
            <a:off x="609600" y="1120346"/>
            <a:ext cx="10981038" cy="5056617"/>
          </a:xfrm>
        </p:spPr>
        <p:txBody>
          <a:bodyPr/>
          <a:lstStyle/>
          <a:p>
            <a:pPr marL="514350" indent="-514350" algn="just">
              <a:buFont typeface="+mj-lt"/>
              <a:buAutoNum type="arabicPeriod"/>
            </a:pPr>
            <a:r>
              <a:rPr lang="en-US" b="1" u="sng" dirty="0"/>
              <a:t>Input</a:t>
            </a:r>
            <a:r>
              <a:rPr lang="en-US" b="1" dirty="0"/>
              <a:t>:</a:t>
            </a:r>
            <a:r>
              <a:rPr lang="en-US" dirty="0"/>
              <a:t> </a:t>
            </a:r>
          </a:p>
          <a:p>
            <a:pPr lvl="1" algn="just"/>
            <a:r>
              <a:rPr lang="en-US" dirty="0"/>
              <a:t>An image with partially visible face.</a:t>
            </a:r>
          </a:p>
          <a:p>
            <a:pPr lvl="1" algn="just"/>
            <a:r>
              <a:rPr lang="en-US" dirty="0"/>
              <a:t>Textual Description.</a:t>
            </a:r>
          </a:p>
          <a:p>
            <a:pPr marL="514350" indent="-514350" algn="just">
              <a:buFont typeface="+mj-lt"/>
              <a:buAutoNum type="arabicPeriod"/>
            </a:pPr>
            <a:r>
              <a:rPr lang="en-US" b="1" u="sng" dirty="0"/>
              <a:t>Face Detection</a:t>
            </a:r>
            <a:r>
              <a:rPr lang="en-US" b="1" dirty="0"/>
              <a:t>: </a:t>
            </a:r>
          </a:p>
          <a:p>
            <a:pPr lvl="1" algn="just"/>
            <a:r>
              <a:rPr lang="en-US" dirty="0"/>
              <a:t>YOLO Algorithm.</a:t>
            </a:r>
          </a:p>
          <a:p>
            <a:pPr marL="514350" indent="-514350" algn="just">
              <a:buFont typeface="+mj-lt"/>
              <a:buAutoNum type="arabicPeriod"/>
            </a:pPr>
            <a:r>
              <a:rPr lang="en-US" b="1" u="sng" dirty="0"/>
              <a:t>Model</a:t>
            </a:r>
            <a:r>
              <a:rPr lang="en-US" dirty="0"/>
              <a:t>: </a:t>
            </a:r>
          </a:p>
          <a:p>
            <a:pPr lvl="1" algn="just"/>
            <a:r>
              <a:rPr lang="en-US" dirty="0"/>
              <a:t>Pass the image to the generator only.</a:t>
            </a:r>
          </a:p>
          <a:p>
            <a:pPr lvl="1" algn="just"/>
            <a:r>
              <a:rPr lang="en-US" dirty="0"/>
              <a:t>Discriminator is not used in testing phase. </a:t>
            </a:r>
          </a:p>
          <a:p>
            <a:pPr marL="514350" indent="-514350" algn="just">
              <a:buFont typeface="+mj-lt"/>
              <a:buAutoNum type="arabicPeriod"/>
            </a:pPr>
            <a:r>
              <a:rPr lang="en-US" b="1" u="sng" dirty="0"/>
              <a:t>Output</a:t>
            </a:r>
            <a:r>
              <a:rPr lang="en-US" dirty="0"/>
              <a:t>:</a:t>
            </a:r>
          </a:p>
          <a:p>
            <a:pPr lvl="1" algn="just"/>
            <a:r>
              <a:rPr lang="en-US" dirty="0"/>
              <a:t>Image with a completed face.</a:t>
            </a:r>
          </a:p>
        </p:txBody>
      </p:sp>
    </p:spTree>
    <p:extLst>
      <p:ext uri="{BB962C8B-B14F-4D97-AF65-F5344CB8AC3E}">
        <p14:creationId xmlns:p14="http://schemas.microsoft.com/office/powerpoint/2010/main" val="401040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AB0AA07-87DC-44B4-A16A-F753A46F7BD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42A015F1-BD9C-45AC-8B62-6F14E6E1F961}"/>
              </a:ext>
            </a:extLst>
          </p:cNvPr>
          <p:cNvSpPr>
            <a:spLocks noGrp="1"/>
          </p:cNvSpPr>
          <p:nvPr>
            <p:ph type="title"/>
          </p:nvPr>
        </p:nvSpPr>
        <p:spPr>
          <a:xfrm>
            <a:off x="4932392" y="0"/>
            <a:ext cx="2327214" cy="812003"/>
          </a:xfrm>
        </p:spPr>
        <p:txBody>
          <a:bodyPr>
            <a:normAutofit/>
          </a:bodyPr>
          <a:lstStyle/>
          <a:p>
            <a:r>
              <a:rPr lang="en-IN" sz="4000" b="1" i="1" u="sng" dirty="0"/>
              <a:t>Results</a:t>
            </a:r>
          </a:p>
        </p:txBody>
      </p:sp>
      <p:pic>
        <p:nvPicPr>
          <p:cNvPr id="3" name="Picture 2">
            <a:extLst>
              <a:ext uri="{FF2B5EF4-FFF2-40B4-BE49-F238E27FC236}">
                <a16:creationId xmlns:a16="http://schemas.microsoft.com/office/drawing/2014/main" id="{3F48B203-6DFB-401D-9C7A-92B8C67E6BC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1564037"/>
            <a:ext cx="1089454" cy="1333622"/>
          </a:xfrm>
          <a:prstGeom prst="rect">
            <a:avLst/>
          </a:prstGeom>
          <a:noFill/>
          <a:ln>
            <a:noFill/>
          </a:ln>
        </p:spPr>
      </p:pic>
      <p:pic>
        <p:nvPicPr>
          <p:cNvPr id="4" name="Picture 3">
            <a:extLst>
              <a:ext uri="{FF2B5EF4-FFF2-40B4-BE49-F238E27FC236}">
                <a16:creationId xmlns:a16="http://schemas.microsoft.com/office/drawing/2014/main" id="{C8C71A11-062D-4F43-A485-885C7472A6EB}"/>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5935" y="1564037"/>
            <a:ext cx="1087450" cy="1333622"/>
          </a:xfrm>
          <a:prstGeom prst="rect">
            <a:avLst/>
          </a:prstGeom>
          <a:noFill/>
          <a:ln>
            <a:noFill/>
          </a:ln>
        </p:spPr>
      </p:pic>
      <p:pic>
        <p:nvPicPr>
          <p:cNvPr id="5" name="Picture 4">
            <a:extLst>
              <a:ext uri="{FF2B5EF4-FFF2-40B4-BE49-F238E27FC236}">
                <a16:creationId xmlns:a16="http://schemas.microsoft.com/office/drawing/2014/main" id="{E2E296BE-ED25-47FD-BD9A-52A9BE07DB9F}"/>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11666" y="1564037"/>
            <a:ext cx="1087450" cy="1332239"/>
          </a:xfrm>
          <a:prstGeom prst="rect">
            <a:avLst/>
          </a:prstGeom>
          <a:noFill/>
          <a:ln>
            <a:noFill/>
          </a:ln>
        </p:spPr>
      </p:pic>
      <p:pic>
        <p:nvPicPr>
          <p:cNvPr id="6" name="Picture 5">
            <a:extLst>
              <a:ext uri="{FF2B5EF4-FFF2-40B4-BE49-F238E27FC236}">
                <a16:creationId xmlns:a16="http://schemas.microsoft.com/office/drawing/2014/main" id="{27D7DFC5-AE7F-42F7-B205-6C4B646EE6DE}"/>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52275" y="1564038"/>
            <a:ext cx="1087449" cy="1332238"/>
          </a:xfrm>
          <a:prstGeom prst="rect">
            <a:avLst/>
          </a:prstGeom>
          <a:noFill/>
          <a:ln>
            <a:noFill/>
          </a:ln>
        </p:spPr>
      </p:pic>
      <p:pic>
        <p:nvPicPr>
          <p:cNvPr id="7" name="Picture 6">
            <a:extLst>
              <a:ext uri="{FF2B5EF4-FFF2-40B4-BE49-F238E27FC236}">
                <a16:creationId xmlns:a16="http://schemas.microsoft.com/office/drawing/2014/main" id="{EC187A5A-AF18-4CD2-8CB0-69E3A7DAED8B}"/>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29093" y="1564038"/>
            <a:ext cx="1086972" cy="1332238"/>
          </a:xfrm>
          <a:prstGeom prst="rect">
            <a:avLst/>
          </a:prstGeom>
          <a:noFill/>
          <a:ln>
            <a:noFill/>
          </a:ln>
        </p:spPr>
      </p:pic>
      <p:pic>
        <p:nvPicPr>
          <p:cNvPr id="8" name="Picture 7">
            <a:extLst>
              <a:ext uri="{FF2B5EF4-FFF2-40B4-BE49-F238E27FC236}">
                <a16:creationId xmlns:a16="http://schemas.microsoft.com/office/drawing/2014/main" id="{3D56E139-8C31-4131-B149-769609419A6C}"/>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8200" y="3302349"/>
            <a:ext cx="1086972" cy="1330800"/>
          </a:xfrm>
          <a:prstGeom prst="rect">
            <a:avLst/>
          </a:prstGeom>
          <a:noFill/>
          <a:ln>
            <a:noFill/>
          </a:ln>
        </p:spPr>
      </p:pic>
      <p:pic>
        <p:nvPicPr>
          <p:cNvPr id="9" name="Picture 8">
            <a:extLst>
              <a:ext uri="{FF2B5EF4-FFF2-40B4-BE49-F238E27FC236}">
                <a16:creationId xmlns:a16="http://schemas.microsoft.com/office/drawing/2014/main" id="{6F390A81-A217-4C40-8CB6-CD1C50FA6D2E}"/>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76413" y="3302349"/>
            <a:ext cx="1086972" cy="1332197"/>
          </a:xfrm>
          <a:prstGeom prst="rect">
            <a:avLst/>
          </a:prstGeom>
          <a:noFill/>
          <a:ln>
            <a:noFill/>
          </a:ln>
        </p:spPr>
      </p:pic>
      <p:pic>
        <p:nvPicPr>
          <p:cNvPr id="10" name="Picture 9">
            <a:extLst>
              <a:ext uri="{FF2B5EF4-FFF2-40B4-BE49-F238E27FC236}">
                <a16:creationId xmlns:a16="http://schemas.microsoft.com/office/drawing/2014/main" id="{79DBD804-B009-45A3-B73C-65A9C8D5E294}"/>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11666" y="3300966"/>
            <a:ext cx="1086971" cy="1331484"/>
          </a:xfrm>
          <a:prstGeom prst="rect">
            <a:avLst/>
          </a:prstGeom>
          <a:noFill/>
          <a:ln>
            <a:noFill/>
          </a:ln>
        </p:spPr>
      </p:pic>
      <p:pic>
        <p:nvPicPr>
          <p:cNvPr id="11" name="Picture 10">
            <a:extLst>
              <a:ext uri="{FF2B5EF4-FFF2-40B4-BE49-F238E27FC236}">
                <a16:creationId xmlns:a16="http://schemas.microsoft.com/office/drawing/2014/main" id="{D34D20A4-C5E5-4029-B456-87952AD1DD19}"/>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52753" y="3300966"/>
            <a:ext cx="1086971" cy="1332276"/>
          </a:xfrm>
          <a:prstGeom prst="rect">
            <a:avLst/>
          </a:prstGeom>
          <a:noFill/>
          <a:ln>
            <a:noFill/>
          </a:ln>
        </p:spPr>
      </p:pic>
      <p:pic>
        <p:nvPicPr>
          <p:cNvPr id="12" name="Picture 11">
            <a:extLst>
              <a:ext uri="{FF2B5EF4-FFF2-40B4-BE49-F238E27FC236}">
                <a16:creationId xmlns:a16="http://schemas.microsoft.com/office/drawing/2014/main" id="{D301EDE7-8E3B-47AF-A179-2216DF656289}"/>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29093" y="3300966"/>
            <a:ext cx="1086971" cy="1331176"/>
          </a:xfrm>
          <a:prstGeom prst="rect">
            <a:avLst/>
          </a:prstGeom>
          <a:noFill/>
          <a:ln>
            <a:noFill/>
          </a:ln>
        </p:spPr>
      </p:pic>
      <p:pic>
        <p:nvPicPr>
          <p:cNvPr id="13" name="Picture 12">
            <a:extLst>
              <a:ext uri="{FF2B5EF4-FFF2-40B4-BE49-F238E27FC236}">
                <a16:creationId xmlns:a16="http://schemas.microsoft.com/office/drawing/2014/main" id="{3FBF2C6A-FD86-4519-8D4B-D439D34E2817}"/>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44035" y="5037839"/>
            <a:ext cx="1081137" cy="1323136"/>
          </a:xfrm>
          <a:prstGeom prst="rect">
            <a:avLst/>
          </a:prstGeom>
          <a:noFill/>
          <a:ln>
            <a:noFill/>
          </a:ln>
        </p:spPr>
      </p:pic>
      <p:pic>
        <p:nvPicPr>
          <p:cNvPr id="14" name="Picture 13">
            <a:extLst>
              <a:ext uri="{FF2B5EF4-FFF2-40B4-BE49-F238E27FC236}">
                <a16:creationId xmlns:a16="http://schemas.microsoft.com/office/drawing/2014/main" id="{D2CE527F-1969-4A0D-959E-D4BD077798CD}"/>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79092" y="5035745"/>
            <a:ext cx="1081136" cy="1325230"/>
          </a:xfrm>
          <a:prstGeom prst="rect">
            <a:avLst/>
          </a:prstGeom>
          <a:noFill/>
          <a:ln>
            <a:noFill/>
          </a:ln>
        </p:spPr>
      </p:pic>
      <p:pic>
        <p:nvPicPr>
          <p:cNvPr id="15" name="Picture 14">
            <a:extLst>
              <a:ext uri="{FF2B5EF4-FFF2-40B4-BE49-F238E27FC236}">
                <a16:creationId xmlns:a16="http://schemas.microsoft.com/office/drawing/2014/main" id="{750DD721-AA58-450B-8C31-8199DC058577}"/>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17501" y="5034777"/>
            <a:ext cx="1081136" cy="1324262"/>
          </a:xfrm>
          <a:prstGeom prst="rect">
            <a:avLst/>
          </a:prstGeom>
          <a:noFill/>
          <a:ln>
            <a:noFill/>
          </a:ln>
        </p:spPr>
      </p:pic>
      <p:pic>
        <p:nvPicPr>
          <p:cNvPr id="16" name="Picture 15">
            <a:extLst>
              <a:ext uri="{FF2B5EF4-FFF2-40B4-BE49-F238E27FC236}">
                <a16:creationId xmlns:a16="http://schemas.microsoft.com/office/drawing/2014/main" id="{B47E21A9-8F86-44C1-86A6-07AC21A2FF1C}"/>
              </a:ext>
            </a:extLst>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58588" y="5036811"/>
            <a:ext cx="1081136" cy="1324262"/>
          </a:xfrm>
          <a:prstGeom prst="rect">
            <a:avLst/>
          </a:prstGeom>
          <a:noFill/>
          <a:ln>
            <a:noFill/>
          </a:ln>
        </p:spPr>
      </p:pic>
      <p:pic>
        <p:nvPicPr>
          <p:cNvPr id="17" name="Picture 16">
            <a:extLst>
              <a:ext uri="{FF2B5EF4-FFF2-40B4-BE49-F238E27FC236}">
                <a16:creationId xmlns:a16="http://schemas.microsoft.com/office/drawing/2014/main" id="{255637F9-EBC5-43C0-A14D-FD6DBD2BE5B2}"/>
              </a:ext>
            </a:extLst>
          </p:cNvPr>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029093" y="5034777"/>
            <a:ext cx="1081136" cy="1325161"/>
          </a:xfrm>
          <a:prstGeom prst="rect">
            <a:avLst/>
          </a:prstGeom>
          <a:noFill/>
          <a:ln>
            <a:noFill/>
          </a:ln>
        </p:spPr>
      </p:pic>
      <p:sp>
        <p:nvSpPr>
          <p:cNvPr id="18" name="TextBox 17">
            <a:extLst>
              <a:ext uri="{FF2B5EF4-FFF2-40B4-BE49-F238E27FC236}">
                <a16:creationId xmlns:a16="http://schemas.microsoft.com/office/drawing/2014/main" id="{5725227A-EED2-4435-B947-04851AB42C0F}"/>
              </a:ext>
            </a:extLst>
          </p:cNvPr>
          <p:cNvSpPr txBox="1"/>
          <p:nvPr/>
        </p:nvSpPr>
        <p:spPr>
          <a:xfrm>
            <a:off x="185351" y="1050324"/>
            <a:ext cx="11118654" cy="307777"/>
          </a:xfrm>
          <a:prstGeom prst="rect">
            <a:avLst/>
          </a:prstGeom>
          <a:noFill/>
        </p:spPr>
        <p:txBody>
          <a:bodyPr wrap="square" rtlCol="0">
            <a:spAutoFit/>
          </a:bodyPr>
          <a:lstStyle/>
          <a:p>
            <a:r>
              <a:rPr lang="en-IN" sz="1400" dirty="0"/>
              <a:t>            Original Image       Masked Image     Stage 1 Output                             Stage 1 Output                                                             Stage 2 Output                                                       </a:t>
            </a:r>
          </a:p>
        </p:txBody>
      </p:sp>
      <p:sp>
        <p:nvSpPr>
          <p:cNvPr id="20" name="TextBox 19">
            <a:extLst>
              <a:ext uri="{FF2B5EF4-FFF2-40B4-BE49-F238E27FC236}">
                <a16:creationId xmlns:a16="http://schemas.microsoft.com/office/drawing/2014/main" id="{64687007-8DA7-4F2D-8CA7-B21123CA84AC}"/>
              </a:ext>
            </a:extLst>
          </p:cNvPr>
          <p:cNvSpPr txBox="1"/>
          <p:nvPr/>
        </p:nvSpPr>
        <p:spPr>
          <a:xfrm>
            <a:off x="6808573" y="1692876"/>
            <a:ext cx="2014151" cy="4247317"/>
          </a:xfrm>
          <a:prstGeom prst="rect">
            <a:avLst/>
          </a:prstGeom>
          <a:noFill/>
        </p:spPr>
        <p:txBody>
          <a:bodyPr wrap="square" rtlCol="0">
            <a:spAutoFit/>
          </a:bodyPr>
          <a:lstStyle/>
          <a:p>
            <a:endParaRPr lang="en-IN" dirty="0"/>
          </a:p>
          <a:p>
            <a:r>
              <a:rPr lang="en-IN" dirty="0"/>
              <a:t>  + thin eyebrows = </a:t>
            </a:r>
          </a:p>
          <a:p>
            <a:endParaRPr lang="en-IN" dirty="0"/>
          </a:p>
          <a:p>
            <a:endParaRPr lang="en-IN" dirty="0"/>
          </a:p>
          <a:p>
            <a:endParaRPr lang="en-IN" dirty="0"/>
          </a:p>
          <a:p>
            <a:endParaRPr lang="en-IN" dirty="0"/>
          </a:p>
          <a:p>
            <a:endParaRPr lang="en-IN" dirty="0"/>
          </a:p>
          <a:p>
            <a:endParaRPr lang="en-IN" dirty="0"/>
          </a:p>
          <a:p>
            <a:r>
              <a:rPr lang="en-IN" dirty="0"/>
              <a:t>  + </a:t>
            </a:r>
            <a:r>
              <a:rPr lang="en-IN" dirty="0" err="1"/>
              <a:t>french</a:t>
            </a:r>
            <a:r>
              <a:rPr lang="en-IN" dirty="0"/>
              <a:t> beard = </a:t>
            </a:r>
          </a:p>
          <a:p>
            <a:endParaRPr lang="en-IN" dirty="0"/>
          </a:p>
          <a:p>
            <a:endParaRPr lang="en-IN" dirty="0"/>
          </a:p>
          <a:p>
            <a:endParaRPr lang="en-IN" dirty="0"/>
          </a:p>
          <a:p>
            <a:endParaRPr lang="en-IN" dirty="0"/>
          </a:p>
          <a:p>
            <a:endParaRPr lang="en-IN" dirty="0"/>
          </a:p>
          <a:p>
            <a:r>
              <a:rPr lang="en-IN" dirty="0"/>
              <a:t>    + small eyes = </a:t>
            </a:r>
          </a:p>
        </p:txBody>
      </p:sp>
    </p:spTree>
    <p:extLst>
      <p:ext uri="{BB962C8B-B14F-4D97-AF65-F5344CB8AC3E}">
        <p14:creationId xmlns:p14="http://schemas.microsoft.com/office/powerpoint/2010/main" val="82362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F05BCD-4E4F-4E6F-8A98-2A2552C2AAA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AC0B4CA6-BB5A-4A1E-934F-879725E87EC3}"/>
              </a:ext>
            </a:extLst>
          </p:cNvPr>
          <p:cNvSpPr>
            <a:spLocks noGrp="1"/>
          </p:cNvSpPr>
          <p:nvPr>
            <p:ph type="title"/>
          </p:nvPr>
        </p:nvSpPr>
        <p:spPr>
          <a:xfrm>
            <a:off x="0" y="18256"/>
            <a:ext cx="12192000" cy="1044426"/>
          </a:xfrm>
        </p:spPr>
        <p:txBody>
          <a:bodyPr>
            <a:normAutofit/>
          </a:bodyPr>
          <a:lstStyle/>
          <a:p>
            <a:pPr algn="ctr"/>
            <a:r>
              <a:rPr lang="en-US" sz="4000" b="1" i="1" u="sng" dirty="0"/>
              <a:t>Conclusion &amp; Future Scope</a:t>
            </a:r>
          </a:p>
        </p:txBody>
      </p:sp>
      <p:sp>
        <p:nvSpPr>
          <p:cNvPr id="3" name="Content Placeholder 2">
            <a:extLst>
              <a:ext uri="{FF2B5EF4-FFF2-40B4-BE49-F238E27FC236}">
                <a16:creationId xmlns:a16="http://schemas.microsoft.com/office/drawing/2014/main" id="{103E39EB-77EB-44EC-8449-8EF39367F665}"/>
              </a:ext>
            </a:extLst>
          </p:cNvPr>
          <p:cNvSpPr>
            <a:spLocks noGrp="1"/>
          </p:cNvSpPr>
          <p:nvPr>
            <p:ph idx="1"/>
          </p:nvPr>
        </p:nvSpPr>
        <p:spPr>
          <a:xfrm>
            <a:off x="613719" y="1062683"/>
            <a:ext cx="10964562" cy="5114281"/>
          </a:xfrm>
        </p:spPr>
        <p:txBody>
          <a:bodyPr>
            <a:normAutofit/>
          </a:bodyPr>
          <a:lstStyle/>
          <a:p>
            <a:pPr algn="just"/>
            <a:r>
              <a:rPr lang="en-US" dirty="0"/>
              <a:t>The proposed model can successfully synthesize semantically valid and visually plausible contents for the missing facial parts.</a:t>
            </a:r>
          </a:p>
          <a:p>
            <a:pPr algn="just"/>
            <a:r>
              <a:rPr lang="en-US" dirty="0"/>
              <a:t>Current accuracy of the model is 70%.</a:t>
            </a:r>
          </a:p>
          <a:p>
            <a:pPr algn="just"/>
            <a:r>
              <a:rPr lang="en-US" dirty="0"/>
              <a:t>We further try to optimize the model and aim to achieve an accuracy of about 85-90%.</a:t>
            </a:r>
          </a:p>
          <a:p>
            <a:pPr algn="just"/>
            <a:r>
              <a:rPr lang="en-US" dirty="0"/>
              <a:t>Face can be </a:t>
            </a:r>
            <a:r>
              <a:rPr lang="en-US" dirty="0" err="1"/>
              <a:t>inpainted</a:t>
            </a:r>
            <a:r>
              <a:rPr lang="en-US" dirty="0"/>
              <a:t> in 3 Dimensions.</a:t>
            </a:r>
          </a:p>
          <a:p>
            <a:pPr algn="just"/>
            <a:endParaRPr lang="en-US" dirty="0"/>
          </a:p>
        </p:txBody>
      </p:sp>
    </p:spTree>
    <p:extLst>
      <p:ext uri="{BB962C8B-B14F-4D97-AF65-F5344CB8AC3E}">
        <p14:creationId xmlns:p14="http://schemas.microsoft.com/office/powerpoint/2010/main" val="159511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6FFBF1-F370-421C-AFD3-2CA0EFB0E03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extBox 1">
            <a:extLst>
              <a:ext uri="{FF2B5EF4-FFF2-40B4-BE49-F238E27FC236}">
                <a16:creationId xmlns:a16="http://schemas.microsoft.com/office/drawing/2014/main" id="{C90628E6-B9C4-44D1-8B18-C365BE0EBF64}"/>
              </a:ext>
            </a:extLst>
          </p:cNvPr>
          <p:cNvSpPr txBox="1"/>
          <p:nvPr/>
        </p:nvSpPr>
        <p:spPr>
          <a:xfrm>
            <a:off x="914400" y="2105561"/>
            <a:ext cx="10849232" cy="2215991"/>
          </a:xfrm>
          <a:prstGeom prst="rect">
            <a:avLst/>
          </a:prstGeom>
          <a:noFill/>
        </p:spPr>
        <p:txBody>
          <a:bodyPr wrap="square" rtlCol="0">
            <a:spAutoFit/>
          </a:bodyPr>
          <a:lstStyle/>
          <a:p>
            <a:r>
              <a:rPr lang="en-IN" sz="138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6651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446EF2-6632-49C9-B506-2D98813C08B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487C1D89-2D87-4F6D-B6FD-7493477B9FB6}"/>
              </a:ext>
            </a:extLst>
          </p:cNvPr>
          <p:cNvSpPr>
            <a:spLocks noGrp="1"/>
          </p:cNvSpPr>
          <p:nvPr>
            <p:ph type="ctrTitle"/>
          </p:nvPr>
        </p:nvSpPr>
        <p:spPr>
          <a:xfrm>
            <a:off x="503583" y="-1"/>
            <a:ext cx="11577099" cy="874864"/>
          </a:xfrm>
        </p:spPr>
        <p:txBody>
          <a:bodyPr>
            <a:normAutofit fontScale="90000"/>
          </a:bodyPr>
          <a:lstStyle/>
          <a:p>
            <a:br>
              <a:rPr lang="en-IN" b="1" dirty="0"/>
            </a:br>
            <a:endParaRPr lang="en-IN" dirty="0"/>
          </a:p>
        </p:txBody>
      </p:sp>
      <p:sp>
        <p:nvSpPr>
          <p:cNvPr id="6" name="TextBox 5">
            <a:extLst>
              <a:ext uri="{FF2B5EF4-FFF2-40B4-BE49-F238E27FC236}">
                <a16:creationId xmlns:a16="http://schemas.microsoft.com/office/drawing/2014/main" id="{5E136D4E-B80B-486C-A01D-BAFF12436511}"/>
              </a:ext>
            </a:extLst>
          </p:cNvPr>
          <p:cNvSpPr txBox="1"/>
          <p:nvPr/>
        </p:nvSpPr>
        <p:spPr>
          <a:xfrm>
            <a:off x="-33131" y="166977"/>
            <a:ext cx="11969363" cy="707886"/>
          </a:xfrm>
          <a:prstGeom prst="rect">
            <a:avLst/>
          </a:prstGeom>
          <a:noFill/>
        </p:spPr>
        <p:txBody>
          <a:bodyPr wrap="square" rtlCol="0">
            <a:spAutoFit/>
          </a:bodyPr>
          <a:lstStyle/>
          <a:p>
            <a:pPr algn="ctr"/>
            <a:r>
              <a:rPr lang="en-US" sz="4000" i="1" u="sng" dirty="0"/>
              <a:t>Abstract</a:t>
            </a:r>
            <a:endParaRPr lang="en-IN" sz="4000" i="1" u="sng" dirty="0"/>
          </a:p>
        </p:txBody>
      </p:sp>
      <p:sp>
        <p:nvSpPr>
          <p:cNvPr id="7" name="TextBox 6">
            <a:extLst>
              <a:ext uri="{FF2B5EF4-FFF2-40B4-BE49-F238E27FC236}">
                <a16:creationId xmlns:a16="http://schemas.microsoft.com/office/drawing/2014/main" id="{3FDBD53C-6066-4C75-80E1-2FFE6BF7F693}"/>
              </a:ext>
            </a:extLst>
          </p:cNvPr>
          <p:cNvSpPr txBox="1"/>
          <p:nvPr/>
        </p:nvSpPr>
        <p:spPr>
          <a:xfrm>
            <a:off x="337805" y="874863"/>
            <a:ext cx="11516390" cy="5632311"/>
          </a:xfrm>
          <a:prstGeom prst="rect">
            <a:avLst/>
          </a:prstGeom>
          <a:noFill/>
        </p:spPr>
        <p:txBody>
          <a:bodyPr wrap="square" rtlCol="0">
            <a:spAutoFit/>
          </a:bodyPr>
          <a:lstStyle/>
          <a:p>
            <a:pPr marL="342900" indent="-342900" algn="just">
              <a:buAutoNum type="arabicPeriod"/>
            </a:pPr>
            <a:r>
              <a:rPr lang="en-US" sz="2400" b="1" u="sng" dirty="0"/>
              <a:t>Aim:</a:t>
            </a:r>
            <a:r>
              <a:rPr lang="en-US" sz="2400" b="1" dirty="0"/>
              <a:t> </a:t>
            </a:r>
            <a:r>
              <a:rPr lang="en-US" sz="2400" dirty="0"/>
              <a:t>The aim of this paper is to present a novel idea of Face Completion Using Generative Adversarial Networks.</a:t>
            </a:r>
          </a:p>
          <a:p>
            <a:pPr marL="342900" indent="-342900" algn="just">
              <a:buAutoNum type="arabicPeriod"/>
            </a:pPr>
            <a:endParaRPr lang="en-US" sz="2400" dirty="0"/>
          </a:p>
          <a:p>
            <a:pPr marL="342900" indent="-342900" algn="just">
              <a:buFontTx/>
              <a:buAutoNum type="arabicPeriod"/>
            </a:pPr>
            <a:r>
              <a:rPr lang="en-US" sz="2400" b="1" u="sng" dirty="0"/>
              <a:t>Objective:</a:t>
            </a:r>
            <a:r>
              <a:rPr lang="en-US" sz="2400" b="1" dirty="0"/>
              <a:t> </a:t>
            </a:r>
            <a:r>
              <a:rPr lang="en-US" sz="2400" dirty="0"/>
              <a:t>The objective of this project is to aid the crime investigation department by predicting suspect’s entire face just by a part of their face and textual description. It also automates the work of sketch artist and hence making the process of crime investigation faster and more accurate. </a:t>
            </a:r>
          </a:p>
          <a:p>
            <a:pPr marL="342900" indent="-342900" algn="just">
              <a:buAutoNum type="arabicPeriod"/>
            </a:pPr>
            <a:endParaRPr lang="en-US" sz="2400" b="1" u="sng" dirty="0"/>
          </a:p>
          <a:p>
            <a:pPr marL="342900" indent="-342900" algn="just">
              <a:buAutoNum type="arabicPeriod"/>
            </a:pPr>
            <a:r>
              <a:rPr lang="en-US" sz="2400" b="1" u="sng" dirty="0"/>
              <a:t>Results</a:t>
            </a:r>
            <a:r>
              <a:rPr lang="en-US" sz="2400" b="1" dirty="0"/>
              <a:t>: </a:t>
            </a:r>
            <a:r>
              <a:rPr lang="en-US" sz="2400" dirty="0"/>
              <a:t>We have achieved 70% accuracy.</a:t>
            </a:r>
          </a:p>
          <a:p>
            <a:pPr marL="342900" indent="-342900" algn="just">
              <a:buAutoNum type="arabicPeriod"/>
            </a:pPr>
            <a:endParaRPr lang="en-US" sz="2400" dirty="0"/>
          </a:p>
          <a:p>
            <a:pPr marL="342900" indent="-342900" algn="just">
              <a:buAutoNum type="arabicPeriod"/>
            </a:pPr>
            <a:r>
              <a:rPr lang="en-US" sz="2400" b="1" u="sng" dirty="0"/>
              <a:t>Idea</a:t>
            </a:r>
            <a:r>
              <a:rPr lang="en-US" sz="2400" b="1" dirty="0"/>
              <a:t>: </a:t>
            </a:r>
            <a:r>
              <a:rPr lang="en-US" sz="2400" dirty="0"/>
              <a:t>The idea is to in-paint the missing part of the face and address the peculiarities of face using textual description. We intend to achieve the results by applying pixel generation using GAN (Stage 1) combined with text to image conversion using GAN (Stage 2) benchmarking on a custom-made dataset for this task.</a:t>
            </a:r>
            <a:endParaRPr lang="en-US" sz="2400" b="1" u="sng" dirty="0"/>
          </a:p>
          <a:p>
            <a:pPr algn="just"/>
            <a:endParaRPr lang="en-IN" sz="2400" b="1" u="sng" dirty="0"/>
          </a:p>
        </p:txBody>
      </p:sp>
    </p:spTree>
    <p:extLst>
      <p:ext uri="{BB962C8B-B14F-4D97-AF65-F5344CB8AC3E}">
        <p14:creationId xmlns:p14="http://schemas.microsoft.com/office/powerpoint/2010/main" val="408440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B815DB4-EFBD-4824-8673-9FB28DDFFA5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487C1D89-2D87-4F6D-B6FD-7493477B9FB6}"/>
              </a:ext>
            </a:extLst>
          </p:cNvPr>
          <p:cNvSpPr>
            <a:spLocks noGrp="1"/>
          </p:cNvSpPr>
          <p:nvPr>
            <p:ph type="ctrTitle"/>
          </p:nvPr>
        </p:nvSpPr>
        <p:spPr>
          <a:xfrm>
            <a:off x="503583" y="-1"/>
            <a:ext cx="11577099" cy="874864"/>
          </a:xfrm>
        </p:spPr>
        <p:txBody>
          <a:bodyPr>
            <a:normAutofit fontScale="90000"/>
          </a:bodyPr>
          <a:lstStyle/>
          <a:p>
            <a:br>
              <a:rPr lang="en-IN" b="1" dirty="0"/>
            </a:br>
            <a:endParaRPr lang="en-IN" dirty="0"/>
          </a:p>
        </p:txBody>
      </p:sp>
      <p:sp>
        <p:nvSpPr>
          <p:cNvPr id="6" name="TextBox 5">
            <a:extLst>
              <a:ext uri="{FF2B5EF4-FFF2-40B4-BE49-F238E27FC236}">
                <a16:creationId xmlns:a16="http://schemas.microsoft.com/office/drawing/2014/main" id="{5E136D4E-B80B-486C-A01D-BAFF12436511}"/>
              </a:ext>
            </a:extLst>
          </p:cNvPr>
          <p:cNvSpPr txBox="1"/>
          <p:nvPr/>
        </p:nvSpPr>
        <p:spPr>
          <a:xfrm>
            <a:off x="111318" y="83488"/>
            <a:ext cx="11969363" cy="707886"/>
          </a:xfrm>
          <a:prstGeom prst="rect">
            <a:avLst/>
          </a:prstGeom>
          <a:noFill/>
        </p:spPr>
        <p:txBody>
          <a:bodyPr wrap="square" rtlCol="0">
            <a:spAutoFit/>
          </a:bodyPr>
          <a:lstStyle/>
          <a:p>
            <a:pPr algn="ctr"/>
            <a:r>
              <a:rPr lang="en-US" sz="4000" i="1" u="sng" dirty="0"/>
              <a:t>Related Work</a:t>
            </a:r>
            <a:endParaRPr lang="en-IN" sz="4000" i="1" u="sng" dirty="0"/>
          </a:p>
        </p:txBody>
      </p:sp>
      <p:grpSp>
        <p:nvGrpSpPr>
          <p:cNvPr id="5" name="Group 4">
            <a:extLst>
              <a:ext uri="{FF2B5EF4-FFF2-40B4-BE49-F238E27FC236}">
                <a16:creationId xmlns:a16="http://schemas.microsoft.com/office/drawing/2014/main" id="{0B4C0AEA-F5AE-47FA-9F72-0BE75FD0E436}"/>
              </a:ext>
            </a:extLst>
          </p:cNvPr>
          <p:cNvGrpSpPr/>
          <p:nvPr/>
        </p:nvGrpSpPr>
        <p:grpSpPr>
          <a:xfrm>
            <a:off x="609599" y="1071717"/>
            <a:ext cx="11149782" cy="5338916"/>
            <a:chOff x="1022353" y="1198888"/>
            <a:chExt cx="7022252" cy="3404802"/>
          </a:xfrm>
        </p:grpSpPr>
        <p:sp>
          <p:nvSpPr>
            <p:cNvPr id="8" name="Rectangle 7">
              <a:extLst>
                <a:ext uri="{FF2B5EF4-FFF2-40B4-BE49-F238E27FC236}">
                  <a16:creationId xmlns:a16="http://schemas.microsoft.com/office/drawing/2014/main" id="{BD914942-0EFB-49FC-914E-CBD525949E22}"/>
                </a:ext>
              </a:extLst>
            </p:cNvPr>
            <p:cNvSpPr/>
            <p:nvPr/>
          </p:nvSpPr>
          <p:spPr>
            <a:xfrm>
              <a:off x="4691805" y="1198888"/>
              <a:ext cx="3352800" cy="146331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8000" tIns="72000" rIns="360000" bIns="72000" rtlCol="0" anchor="t"/>
            <a:lstStyle/>
            <a:p>
              <a:r>
                <a:rPr lang="en-US" sz="2400" b="1" u="sng" dirty="0">
                  <a:solidFill>
                    <a:schemeClr val="tx1"/>
                  </a:solidFill>
                </a:rPr>
                <a:t>Image Inpainting using GAN:</a:t>
              </a:r>
            </a:p>
            <a:p>
              <a:pPr marL="171450" indent="-171450">
                <a:buFont typeface="Arial" panose="020B0604020202020204" pitchFamily="34" charset="0"/>
                <a:buChar char="•"/>
              </a:pPr>
              <a:r>
                <a:rPr lang="en-US" sz="2400" dirty="0">
                  <a:solidFill>
                    <a:schemeClr val="tx1"/>
                  </a:solidFill>
                </a:rPr>
                <a:t>Cannot handle unaligned faces.</a:t>
              </a:r>
            </a:p>
            <a:p>
              <a:pPr marL="171450" indent="-171450">
                <a:buFont typeface="Arial" panose="020B0604020202020204" pitchFamily="34" charset="0"/>
                <a:buChar char="•"/>
              </a:pPr>
              <a:r>
                <a:rPr lang="en-US" sz="2400" dirty="0">
                  <a:solidFill>
                    <a:schemeClr val="tx1"/>
                  </a:solidFill>
                </a:rPr>
                <a:t>128x128 images. </a:t>
              </a:r>
            </a:p>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000" dirty="0">
                <a:solidFill>
                  <a:schemeClr val="tx1"/>
                </a:solidFill>
              </a:endParaRPr>
            </a:p>
            <a:p>
              <a:endParaRPr lang="en-US" sz="1000" dirty="0">
                <a:solidFill>
                  <a:schemeClr val="tx2">
                    <a:lumMod val="75000"/>
                  </a:schemeClr>
                </a:solidFill>
              </a:endParaRPr>
            </a:p>
          </p:txBody>
        </p:sp>
        <p:sp>
          <p:nvSpPr>
            <p:cNvPr id="9" name="Rectangle 8">
              <a:extLst>
                <a:ext uri="{FF2B5EF4-FFF2-40B4-BE49-F238E27FC236}">
                  <a16:creationId xmlns:a16="http://schemas.microsoft.com/office/drawing/2014/main" id="{8597EAC9-6168-4890-84D4-4CC7E1426DA8}"/>
                </a:ext>
              </a:extLst>
            </p:cNvPr>
            <p:cNvSpPr/>
            <p:nvPr/>
          </p:nvSpPr>
          <p:spPr>
            <a:xfrm>
              <a:off x="4917733" y="2829665"/>
              <a:ext cx="3126872" cy="177402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8000" tIns="72000" rIns="360000" bIns="72000" rtlCol="0" anchor="ctr"/>
            <a:lstStyle/>
            <a:p>
              <a:r>
                <a:rPr lang="en-US" sz="2400" b="1" dirty="0">
                  <a:solidFill>
                    <a:schemeClr val="tx1"/>
                  </a:solidFill>
                </a:rPr>
                <a:t>    </a:t>
              </a:r>
              <a:r>
                <a:rPr lang="en-US" sz="2400" b="1" u="sng" dirty="0">
                  <a:solidFill>
                    <a:schemeClr val="tx1"/>
                  </a:solidFill>
                </a:rPr>
                <a:t>Data Augmentation:</a:t>
              </a:r>
            </a:p>
            <a:p>
              <a:pPr marL="171450" indent="-171450">
                <a:buFont typeface="Arial" panose="020B0604020202020204" pitchFamily="34" charset="0"/>
                <a:buChar char="•"/>
              </a:pPr>
              <a:r>
                <a:rPr lang="en-US" sz="2400" dirty="0">
                  <a:solidFill>
                    <a:schemeClr val="tx1"/>
                  </a:solidFill>
                </a:rPr>
                <a:t>Gives different images with multiple angles of the same image.</a:t>
              </a:r>
            </a:p>
            <a:p>
              <a:r>
                <a:rPr lang="en-US" sz="1000" dirty="0">
                  <a:solidFill>
                    <a:schemeClr val="tx2">
                      <a:lumMod val="75000"/>
                    </a:schemeClr>
                  </a:solidFill>
                </a:rPr>
                <a:t> </a:t>
              </a:r>
            </a:p>
            <a:p>
              <a:pPr marL="347663" indent="-169863">
                <a:buFont typeface="Arial" charset="0"/>
                <a:buChar char="•"/>
              </a:pPr>
              <a:endParaRPr lang="en-US" sz="1050" dirty="0">
                <a:solidFill>
                  <a:schemeClr val="tx2">
                    <a:lumMod val="75000"/>
                  </a:schemeClr>
                </a:solidFill>
              </a:endParaRPr>
            </a:p>
          </p:txBody>
        </p:sp>
        <p:sp>
          <p:nvSpPr>
            <p:cNvPr id="10" name="Rectangle 9">
              <a:extLst>
                <a:ext uri="{FF2B5EF4-FFF2-40B4-BE49-F238E27FC236}">
                  <a16:creationId xmlns:a16="http://schemas.microsoft.com/office/drawing/2014/main" id="{5079147C-1003-4C83-80F3-40ABEFA343F7}"/>
                </a:ext>
              </a:extLst>
            </p:cNvPr>
            <p:cNvSpPr/>
            <p:nvPr/>
          </p:nvSpPr>
          <p:spPr>
            <a:xfrm>
              <a:off x="1022353" y="1198888"/>
              <a:ext cx="3352800" cy="146331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0" tIns="72000" rIns="648000" bIns="72000" rtlCol="0" anchor="t"/>
            <a:lstStyle/>
            <a:p>
              <a:r>
                <a:rPr lang="en-US" sz="2200" b="1" u="sng" dirty="0">
                  <a:solidFill>
                    <a:schemeClr val="tx1"/>
                  </a:solidFill>
                </a:rPr>
                <a:t>Image Inpainting using CNN/RNN:</a:t>
              </a:r>
            </a:p>
            <a:p>
              <a:pPr marL="171450" indent="-171450">
                <a:buFont typeface="Arial" panose="020B0604020202020204" pitchFamily="34" charset="0"/>
                <a:buChar char="•"/>
              </a:pPr>
              <a:r>
                <a:rPr lang="en-US" sz="2100" dirty="0">
                  <a:solidFill>
                    <a:schemeClr val="tx1"/>
                  </a:solidFill>
                </a:rPr>
                <a:t>Blind and non-blind inpainting.</a:t>
              </a:r>
            </a:p>
            <a:p>
              <a:pPr marL="171450" indent="-171450">
                <a:buFont typeface="Arial" panose="020B0604020202020204" pitchFamily="34" charset="0"/>
                <a:buChar char="•"/>
              </a:pPr>
              <a:r>
                <a:rPr lang="en-US" sz="2100" dirty="0">
                  <a:solidFill>
                    <a:schemeClr val="tx1"/>
                  </a:solidFill>
                </a:rPr>
                <a:t>32x32 images.</a:t>
              </a:r>
            </a:p>
            <a:p>
              <a:pPr marL="171450" indent="-171450">
                <a:buFont typeface="Arial" panose="020B0604020202020204" pitchFamily="34" charset="0"/>
                <a:buChar char="•"/>
              </a:pPr>
              <a:r>
                <a:rPr lang="en-US" sz="2100" dirty="0">
                  <a:solidFill>
                    <a:schemeClr val="tx1"/>
                  </a:solidFill>
                </a:rPr>
                <a:t>Blur images.</a:t>
              </a:r>
            </a:p>
            <a:p>
              <a:pPr marL="171450" indent="-171450">
                <a:buFont typeface="Arial" panose="020B0604020202020204" pitchFamily="34" charset="0"/>
                <a:buChar char="•"/>
              </a:pPr>
              <a:r>
                <a:rPr lang="en-US" sz="2100" dirty="0">
                  <a:solidFill>
                    <a:schemeClr val="tx1"/>
                  </a:solidFill>
                </a:rPr>
                <a:t>Cannot handle unaligned faces. </a:t>
              </a:r>
            </a:p>
            <a:p>
              <a:endParaRPr lang="en-US" sz="1000" dirty="0">
                <a:solidFill>
                  <a:schemeClr val="tx2">
                    <a:lumMod val="75000"/>
                  </a:schemeClr>
                </a:solidFill>
              </a:endParaRPr>
            </a:p>
          </p:txBody>
        </p:sp>
        <p:sp>
          <p:nvSpPr>
            <p:cNvPr id="11" name="Rectangle 10">
              <a:extLst>
                <a:ext uri="{FF2B5EF4-FFF2-40B4-BE49-F238E27FC236}">
                  <a16:creationId xmlns:a16="http://schemas.microsoft.com/office/drawing/2014/main" id="{576BBF71-8E49-4F29-8FB4-AD90576FBBDC}"/>
                </a:ext>
              </a:extLst>
            </p:cNvPr>
            <p:cNvSpPr/>
            <p:nvPr/>
          </p:nvSpPr>
          <p:spPr>
            <a:xfrm>
              <a:off x="1022353" y="2829665"/>
              <a:ext cx="3352800" cy="177402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0" tIns="72000" rIns="648000" bIns="72000" rtlCol="0" anchor="t"/>
            <a:lstStyle/>
            <a:p>
              <a:endParaRPr lang="en-US" sz="1000" b="1" i="1" u="sng" dirty="0">
                <a:solidFill>
                  <a:schemeClr val="tx1"/>
                </a:solidFill>
              </a:endParaRPr>
            </a:p>
            <a:p>
              <a:endParaRPr lang="en-US" sz="1000" b="1" i="1" u="sng" dirty="0">
                <a:solidFill>
                  <a:schemeClr val="tx1"/>
                </a:solidFill>
              </a:endParaRPr>
            </a:p>
            <a:p>
              <a:endParaRPr lang="en-US" sz="2400" b="1" i="1" u="sng" dirty="0">
                <a:solidFill>
                  <a:schemeClr val="tx1"/>
                </a:solidFill>
              </a:endParaRPr>
            </a:p>
            <a:p>
              <a:r>
                <a:rPr lang="en-US" sz="2400" b="1" u="sng" dirty="0">
                  <a:solidFill>
                    <a:schemeClr val="tx1"/>
                  </a:solidFill>
                </a:rPr>
                <a:t>Text to Image generation:</a:t>
              </a:r>
            </a:p>
            <a:p>
              <a:pPr marL="171450" indent="-171450">
                <a:buFont typeface="Arial" panose="020B0604020202020204" pitchFamily="34" charset="0"/>
                <a:buChar char="•"/>
              </a:pPr>
              <a:r>
                <a:rPr lang="en-US" sz="2400" dirty="0">
                  <a:solidFill>
                    <a:schemeClr val="tx1"/>
                  </a:solidFill>
                </a:rPr>
                <a:t>Stack GAN.</a:t>
              </a:r>
            </a:p>
            <a:p>
              <a:pPr marL="171450" indent="-171450">
                <a:buFont typeface="Arial" panose="020B0604020202020204" pitchFamily="34" charset="0"/>
                <a:buChar char="•"/>
              </a:pPr>
              <a:r>
                <a:rPr lang="en-US" sz="2400" dirty="0">
                  <a:solidFill>
                    <a:schemeClr val="tx1"/>
                  </a:solidFill>
                </a:rPr>
                <a:t>256x256 images.</a:t>
              </a:r>
            </a:p>
            <a:p>
              <a:pPr marL="171450" indent="-171450">
                <a:buFont typeface="Arial" panose="020B0604020202020204" pitchFamily="34" charset="0"/>
                <a:buChar char="•"/>
              </a:pPr>
              <a:r>
                <a:rPr lang="en-US" sz="2400" dirty="0">
                  <a:solidFill>
                    <a:schemeClr val="tx1"/>
                  </a:solidFill>
                </a:rPr>
                <a:t>Overfits. </a:t>
              </a:r>
            </a:p>
            <a:p>
              <a:endParaRPr lang="en-US" sz="1000" dirty="0">
                <a:solidFill>
                  <a:schemeClr val="tx2">
                    <a:lumMod val="75000"/>
                  </a:schemeClr>
                </a:solidFill>
              </a:endParaRPr>
            </a:p>
            <a:p>
              <a:endParaRPr lang="en-US" sz="1400" b="1" dirty="0">
                <a:solidFill>
                  <a:schemeClr val="tx2">
                    <a:lumMod val="75000"/>
                  </a:schemeClr>
                </a:solidFill>
              </a:endParaRPr>
            </a:p>
          </p:txBody>
        </p:sp>
        <p:sp>
          <p:nvSpPr>
            <p:cNvPr id="12" name="Oval 11">
              <a:extLst>
                <a:ext uri="{FF2B5EF4-FFF2-40B4-BE49-F238E27FC236}">
                  <a16:creationId xmlns:a16="http://schemas.microsoft.com/office/drawing/2014/main" id="{343CC5F2-7CD5-4E5B-97FD-01D73C3BB8B6}"/>
                </a:ext>
              </a:extLst>
            </p:cNvPr>
            <p:cNvSpPr/>
            <p:nvPr/>
          </p:nvSpPr>
          <p:spPr>
            <a:xfrm>
              <a:off x="3305308" y="1994300"/>
              <a:ext cx="2203910" cy="1786414"/>
            </a:xfrm>
            <a:prstGeom prst="ellipse">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APPROACHES</a:t>
              </a:r>
            </a:p>
          </p:txBody>
        </p:sp>
      </p:grpSp>
    </p:spTree>
    <p:extLst>
      <p:ext uri="{BB962C8B-B14F-4D97-AF65-F5344CB8AC3E}">
        <p14:creationId xmlns:p14="http://schemas.microsoft.com/office/powerpoint/2010/main" val="412682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4CB076-471B-45A0-B4F2-C752E765CB3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graphicFrame>
        <p:nvGraphicFramePr>
          <p:cNvPr id="30" name="Diagram 29">
            <a:extLst>
              <a:ext uri="{FF2B5EF4-FFF2-40B4-BE49-F238E27FC236}">
                <a16:creationId xmlns:a16="http://schemas.microsoft.com/office/drawing/2014/main" id="{82930DAD-BD71-478F-9047-779933233606}"/>
              </a:ext>
            </a:extLst>
          </p:cNvPr>
          <p:cNvGraphicFramePr/>
          <p:nvPr>
            <p:extLst>
              <p:ext uri="{D42A27DB-BD31-4B8C-83A1-F6EECF244321}">
                <p14:modId xmlns:p14="http://schemas.microsoft.com/office/powerpoint/2010/main" val="3561017116"/>
              </p:ext>
            </p:extLst>
          </p:nvPr>
        </p:nvGraphicFramePr>
        <p:xfrm>
          <a:off x="637741" y="1040894"/>
          <a:ext cx="11151135" cy="54975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TextBox 30">
            <a:extLst>
              <a:ext uri="{FF2B5EF4-FFF2-40B4-BE49-F238E27FC236}">
                <a16:creationId xmlns:a16="http://schemas.microsoft.com/office/drawing/2014/main" id="{416FF63B-044F-4F52-BEC6-313EA300B466}"/>
              </a:ext>
            </a:extLst>
          </p:cNvPr>
          <p:cNvSpPr txBox="1"/>
          <p:nvPr/>
        </p:nvSpPr>
        <p:spPr>
          <a:xfrm>
            <a:off x="111318" y="83488"/>
            <a:ext cx="11969363" cy="707886"/>
          </a:xfrm>
          <a:prstGeom prst="rect">
            <a:avLst/>
          </a:prstGeom>
          <a:noFill/>
        </p:spPr>
        <p:txBody>
          <a:bodyPr wrap="square" rtlCol="0">
            <a:spAutoFit/>
          </a:bodyPr>
          <a:lstStyle/>
          <a:p>
            <a:pPr algn="ctr"/>
            <a:r>
              <a:rPr lang="en-US" sz="4000" i="1" u="sng" dirty="0"/>
              <a:t>Conclusion of Literature Survey</a:t>
            </a:r>
            <a:endParaRPr lang="en-IN" sz="4000" i="1" u="sng" dirty="0"/>
          </a:p>
        </p:txBody>
      </p:sp>
    </p:spTree>
    <p:extLst>
      <p:ext uri="{BB962C8B-B14F-4D97-AF65-F5344CB8AC3E}">
        <p14:creationId xmlns:p14="http://schemas.microsoft.com/office/powerpoint/2010/main" val="291814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EE5B81-B785-43FB-80ED-2E699E0DB73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487C1D89-2D87-4F6D-B6FD-7493477B9FB6}"/>
              </a:ext>
            </a:extLst>
          </p:cNvPr>
          <p:cNvSpPr>
            <a:spLocks noGrp="1"/>
          </p:cNvSpPr>
          <p:nvPr>
            <p:ph type="ctrTitle"/>
          </p:nvPr>
        </p:nvSpPr>
        <p:spPr>
          <a:xfrm>
            <a:off x="503583" y="-1"/>
            <a:ext cx="11577099" cy="874864"/>
          </a:xfrm>
        </p:spPr>
        <p:txBody>
          <a:bodyPr>
            <a:normAutofit fontScale="90000"/>
          </a:bodyPr>
          <a:lstStyle/>
          <a:p>
            <a:br>
              <a:rPr lang="en-IN" b="1" dirty="0"/>
            </a:br>
            <a:endParaRPr lang="en-IN" dirty="0"/>
          </a:p>
        </p:txBody>
      </p:sp>
      <p:sp>
        <p:nvSpPr>
          <p:cNvPr id="6" name="TextBox 5">
            <a:extLst>
              <a:ext uri="{FF2B5EF4-FFF2-40B4-BE49-F238E27FC236}">
                <a16:creationId xmlns:a16="http://schemas.microsoft.com/office/drawing/2014/main" id="{5E136D4E-B80B-486C-A01D-BAFF12436511}"/>
              </a:ext>
            </a:extLst>
          </p:cNvPr>
          <p:cNvSpPr txBox="1"/>
          <p:nvPr/>
        </p:nvSpPr>
        <p:spPr>
          <a:xfrm>
            <a:off x="111318" y="83488"/>
            <a:ext cx="11969363" cy="707886"/>
          </a:xfrm>
          <a:prstGeom prst="rect">
            <a:avLst/>
          </a:prstGeom>
          <a:noFill/>
        </p:spPr>
        <p:txBody>
          <a:bodyPr wrap="square" rtlCol="0">
            <a:spAutoFit/>
          </a:bodyPr>
          <a:lstStyle/>
          <a:p>
            <a:pPr algn="ctr"/>
            <a:r>
              <a:rPr lang="en-US" sz="4000" i="1" u="sng" dirty="0"/>
              <a:t>Dataset</a:t>
            </a:r>
            <a:endParaRPr lang="en-IN" sz="4000" i="1" u="sng" dirty="0"/>
          </a:p>
        </p:txBody>
      </p:sp>
      <p:sp>
        <p:nvSpPr>
          <p:cNvPr id="7" name="TextBox 6">
            <a:extLst>
              <a:ext uri="{FF2B5EF4-FFF2-40B4-BE49-F238E27FC236}">
                <a16:creationId xmlns:a16="http://schemas.microsoft.com/office/drawing/2014/main" id="{3FDBD53C-6066-4C75-80E1-2FFE6BF7F693}"/>
              </a:ext>
            </a:extLst>
          </p:cNvPr>
          <p:cNvSpPr txBox="1"/>
          <p:nvPr/>
        </p:nvSpPr>
        <p:spPr>
          <a:xfrm>
            <a:off x="230588" y="874863"/>
            <a:ext cx="11680466" cy="2185214"/>
          </a:xfrm>
          <a:prstGeom prst="rect">
            <a:avLst/>
          </a:prstGeom>
          <a:noFill/>
        </p:spPr>
        <p:txBody>
          <a:bodyPr wrap="square" rtlCol="0">
            <a:spAutoFit/>
          </a:bodyPr>
          <a:lstStyle/>
          <a:p>
            <a:pPr marL="342900" indent="-342900">
              <a:buAutoNum type="arabicPeriod"/>
            </a:pPr>
            <a:r>
              <a:rPr lang="en-US" sz="2000" b="1" u="sng" dirty="0" err="1"/>
              <a:t>CelebA</a:t>
            </a:r>
            <a:r>
              <a:rPr lang="en-US" sz="2000" b="1" u="sng" dirty="0"/>
              <a:t> dataset – Center cropped images of celebrities</a:t>
            </a:r>
          </a:p>
          <a:p>
            <a:r>
              <a:rPr lang="en-US" b="1" dirty="0"/>
              <a:t> </a:t>
            </a:r>
          </a:p>
          <a:p>
            <a:pPr marL="800100" lvl="1" indent="-342900">
              <a:buFont typeface="Arial" panose="020B0604020202020204" pitchFamily="34" charset="0"/>
              <a:buChar char="•"/>
            </a:pPr>
            <a:r>
              <a:rPr lang="en-US" sz="2000" dirty="0"/>
              <a:t>Two hundred thousand images (200,000). </a:t>
            </a:r>
          </a:p>
          <a:p>
            <a:pPr marL="800100" lvl="1" indent="-342900">
              <a:buFont typeface="Arial" panose="020B0604020202020204" pitchFamily="34" charset="0"/>
              <a:buChar char="•"/>
            </a:pPr>
            <a:r>
              <a:rPr lang="en-US" sz="2000" dirty="0"/>
              <a:t>80% i.e. 162,079 - for training</a:t>
            </a:r>
          </a:p>
          <a:p>
            <a:pPr marL="800100" lvl="1" indent="-342900">
              <a:buFont typeface="Arial" panose="020B0604020202020204" pitchFamily="34" charset="0"/>
              <a:buChar char="•"/>
            </a:pPr>
            <a:r>
              <a:rPr lang="en-US" sz="2000" dirty="0"/>
              <a:t>10% i.e. 20,259 images - for validation </a:t>
            </a:r>
          </a:p>
          <a:p>
            <a:pPr marL="800100" lvl="1" indent="-342900">
              <a:buFont typeface="Arial" panose="020B0604020202020204" pitchFamily="34" charset="0"/>
              <a:buChar char="•"/>
            </a:pPr>
            <a:r>
              <a:rPr lang="en-US" sz="2000" dirty="0"/>
              <a:t>10% i.e. 20,259 images - for testing.</a:t>
            </a:r>
          </a:p>
          <a:p>
            <a:endParaRPr lang="en-US" b="1" u="sng" dirty="0"/>
          </a:p>
        </p:txBody>
      </p:sp>
      <p:pic>
        <p:nvPicPr>
          <p:cNvPr id="4" name="Picture 3">
            <a:extLst>
              <a:ext uri="{FF2B5EF4-FFF2-40B4-BE49-F238E27FC236}">
                <a16:creationId xmlns:a16="http://schemas.microsoft.com/office/drawing/2014/main" id="{01319C0C-D8BF-4561-A4A0-BACDEFC37B18}"/>
              </a:ext>
            </a:extLst>
          </p:cNvPr>
          <p:cNvPicPr>
            <a:picLocks noChangeAspect="1"/>
          </p:cNvPicPr>
          <p:nvPr/>
        </p:nvPicPr>
        <p:blipFill rotWithShape="1">
          <a:blip r:embed="rId4">
            <a:extLst>
              <a:ext uri="{28A0092B-C50C-407E-A947-70E740481C1C}">
                <a14:useLocalDpi xmlns:a14="http://schemas.microsoft.com/office/drawing/2010/main" val="0"/>
              </a:ext>
            </a:extLst>
          </a:blip>
          <a:srcRect l="-1" t="14341" r="13296" b="15601"/>
          <a:stretch/>
        </p:blipFill>
        <p:spPr>
          <a:xfrm>
            <a:off x="6643971" y="1120878"/>
            <a:ext cx="3755828" cy="219259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8" name="TextBox 7">
            <a:extLst>
              <a:ext uri="{FF2B5EF4-FFF2-40B4-BE49-F238E27FC236}">
                <a16:creationId xmlns:a16="http://schemas.microsoft.com/office/drawing/2014/main" id="{5F090342-0608-40FF-8547-D24BCFE41F97}"/>
              </a:ext>
            </a:extLst>
          </p:cNvPr>
          <p:cNvSpPr txBox="1"/>
          <p:nvPr/>
        </p:nvSpPr>
        <p:spPr>
          <a:xfrm>
            <a:off x="344129" y="4090219"/>
            <a:ext cx="10323871" cy="1015663"/>
          </a:xfrm>
          <a:prstGeom prst="rect">
            <a:avLst/>
          </a:prstGeom>
          <a:noFill/>
        </p:spPr>
        <p:txBody>
          <a:bodyPr wrap="square" rtlCol="0">
            <a:spAutoFit/>
          </a:bodyPr>
          <a:lstStyle/>
          <a:p>
            <a:r>
              <a:rPr lang="en-US" sz="2000" b="1" dirty="0"/>
              <a:t>2. </a:t>
            </a:r>
            <a:r>
              <a:rPr lang="en-US" sz="2000" b="1" u="sng" dirty="0"/>
              <a:t>Custom made random mask dataset</a:t>
            </a:r>
          </a:p>
          <a:p>
            <a:endParaRPr lang="en-US" sz="2000" b="1" dirty="0"/>
          </a:p>
          <a:p>
            <a:pPr marL="800100" lvl="1" indent="-342900">
              <a:buFont typeface="Arial" panose="020B0604020202020204" pitchFamily="34" charset="0"/>
              <a:buChar char="•"/>
            </a:pPr>
            <a:r>
              <a:rPr lang="en-IN" sz="2000" dirty="0"/>
              <a:t>Twelve thousand random masks (12,000)</a:t>
            </a:r>
          </a:p>
        </p:txBody>
      </p:sp>
      <p:pic>
        <p:nvPicPr>
          <p:cNvPr id="11" name="Picture 10">
            <a:extLst>
              <a:ext uri="{FF2B5EF4-FFF2-40B4-BE49-F238E27FC236}">
                <a16:creationId xmlns:a16="http://schemas.microsoft.com/office/drawing/2014/main" id="{436BCBED-2EB3-4EA6-B1C6-460F16735C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9605" y="4561601"/>
            <a:ext cx="783223" cy="732900"/>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2" name="Picture 11">
            <a:extLst>
              <a:ext uri="{FF2B5EF4-FFF2-40B4-BE49-F238E27FC236}">
                <a16:creationId xmlns:a16="http://schemas.microsoft.com/office/drawing/2014/main" id="{BC205A83-C5BF-4176-955D-86A1128210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7704491" y="5454569"/>
            <a:ext cx="732900" cy="783223"/>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3" name="Picture 12">
            <a:extLst>
              <a:ext uri="{FF2B5EF4-FFF2-40B4-BE49-F238E27FC236}">
                <a16:creationId xmlns:a16="http://schemas.microsoft.com/office/drawing/2014/main" id="{CECB56C6-3E63-40A7-9394-D18913DEDF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8631285" y="4567334"/>
            <a:ext cx="783223" cy="732900"/>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4" name="Picture 13">
            <a:extLst>
              <a:ext uri="{FF2B5EF4-FFF2-40B4-BE49-F238E27FC236}">
                <a16:creationId xmlns:a16="http://schemas.microsoft.com/office/drawing/2014/main" id="{76C84651-3F49-4506-944C-9A0432268B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9641738" y="5454568"/>
            <a:ext cx="732900" cy="783223"/>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5" name="Picture 14">
            <a:extLst>
              <a:ext uri="{FF2B5EF4-FFF2-40B4-BE49-F238E27FC236}">
                <a16:creationId xmlns:a16="http://schemas.microsoft.com/office/drawing/2014/main" id="{469BAD1E-10FA-4D30-BA5C-E953A943FE0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679329" y="4561600"/>
            <a:ext cx="783223" cy="732900"/>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6" name="Picture 15">
            <a:extLst>
              <a:ext uri="{FF2B5EF4-FFF2-40B4-BE49-F238E27FC236}">
                <a16:creationId xmlns:a16="http://schemas.microsoft.com/office/drawing/2014/main" id="{E594F857-C7F5-4D11-9601-F91D9F9EDB1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571824" y="4561600"/>
            <a:ext cx="783223" cy="732900"/>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7" name="Picture 16">
            <a:extLst>
              <a:ext uri="{FF2B5EF4-FFF2-40B4-BE49-F238E27FC236}">
                <a16:creationId xmlns:a16="http://schemas.microsoft.com/office/drawing/2014/main" id="{692A0584-4160-451B-973D-BAFD7FDAD0D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rot="5400000">
            <a:off x="8673114" y="5454569"/>
            <a:ext cx="732900" cy="783223"/>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C097E87E-4580-4133-AA81-B7FBD60602B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rot="16200000">
            <a:off x="6754767" y="5454568"/>
            <a:ext cx="732900" cy="783223"/>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19" name="Rectangle 18">
            <a:extLst>
              <a:ext uri="{FF2B5EF4-FFF2-40B4-BE49-F238E27FC236}">
                <a16:creationId xmlns:a16="http://schemas.microsoft.com/office/drawing/2014/main" id="{FDCD2874-E81D-4D4A-9889-5DF8682935C2}"/>
              </a:ext>
            </a:extLst>
          </p:cNvPr>
          <p:cNvSpPr/>
          <p:nvPr/>
        </p:nvSpPr>
        <p:spPr>
          <a:xfrm>
            <a:off x="6643971" y="4466725"/>
            <a:ext cx="3866713" cy="18582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655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AB0001-C0DA-40FB-BBA6-DD9CC440687A}"/>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829BB58A-DD68-4CC1-BF64-D467AB6C770F}"/>
              </a:ext>
            </a:extLst>
          </p:cNvPr>
          <p:cNvSpPr>
            <a:spLocks noGrp="1"/>
          </p:cNvSpPr>
          <p:nvPr>
            <p:ph type="ctrTitle"/>
          </p:nvPr>
        </p:nvSpPr>
        <p:spPr>
          <a:xfrm>
            <a:off x="0" y="-354780"/>
            <a:ext cx="12192000" cy="1005016"/>
          </a:xfrm>
        </p:spPr>
        <p:txBody>
          <a:bodyPr>
            <a:normAutofit/>
          </a:bodyPr>
          <a:lstStyle/>
          <a:p>
            <a:r>
              <a:rPr lang="en-US" sz="4000" b="1" i="1" u="sng" dirty="0"/>
              <a:t>Architecture</a:t>
            </a:r>
          </a:p>
        </p:txBody>
      </p:sp>
      <p:sp>
        <p:nvSpPr>
          <p:cNvPr id="3" name="Subtitle 2">
            <a:extLst>
              <a:ext uri="{FF2B5EF4-FFF2-40B4-BE49-F238E27FC236}">
                <a16:creationId xmlns:a16="http://schemas.microsoft.com/office/drawing/2014/main" id="{B4A5493D-448E-445C-8A9F-987D44C55612}"/>
              </a:ext>
            </a:extLst>
          </p:cNvPr>
          <p:cNvSpPr>
            <a:spLocks noGrp="1"/>
          </p:cNvSpPr>
          <p:nvPr>
            <p:ph type="subTitle" idx="1"/>
          </p:nvPr>
        </p:nvSpPr>
        <p:spPr>
          <a:xfrm>
            <a:off x="0" y="650236"/>
            <a:ext cx="12192000" cy="5976551"/>
          </a:xfrm>
        </p:spPr>
        <p:txBody>
          <a:bodyPr>
            <a:normAutofit/>
          </a:bodyPr>
          <a:lstStyle/>
          <a:p>
            <a:r>
              <a:rPr lang="en-US" b="1" u="sng" dirty="0"/>
              <a:t>Stage - I : Image Inpainting</a:t>
            </a:r>
          </a:p>
        </p:txBody>
      </p:sp>
      <p:pic>
        <p:nvPicPr>
          <p:cNvPr id="5" name="Picture 4">
            <a:extLst>
              <a:ext uri="{FF2B5EF4-FFF2-40B4-BE49-F238E27FC236}">
                <a16:creationId xmlns:a16="http://schemas.microsoft.com/office/drawing/2014/main" id="{B35E8401-EDA8-4D4B-88A0-9D489C160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73" y="1160428"/>
            <a:ext cx="10157254" cy="5466359"/>
          </a:xfrm>
          <a:prstGeom prst="rect">
            <a:avLst/>
          </a:prstGeom>
        </p:spPr>
      </p:pic>
    </p:spTree>
    <p:extLst>
      <p:ext uri="{BB962C8B-B14F-4D97-AF65-F5344CB8AC3E}">
        <p14:creationId xmlns:p14="http://schemas.microsoft.com/office/powerpoint/2010/main" val="46339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B20F22-E33B-4474-8142-33585B53A40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4E3FC81A-85E0-4E0E-9B55-0E63869F908E}"/>
              </a:ext>
            </a:extLst>
          </p:cNvPr>
          <p:cNvSpPr>
            <a:spLocks noGrp="1"/>
          </p:cNvSpPr>
          <p:nvPr>
            <p:ph type="title"/>
          </p:nvPr>
        </p:nvSpPr>
        <p:spPr>
          <a:xfrm>
            <a:off x="0" y="-185239"/>
            <a:ext cx="12192000" cy="1101418"/>
          </a:xfrm>
        </p:spPr>
        <p:txBody>
          <a:bodyPr>
            <a:normAutofit/>
          </a:bodyPr>
          <a:lstStyle/>
          <a:p>
            <a:pPr algn="ctr"/>
            <a:r>
              <a:rPr lang="en-US" sz="4000" b="1" i="1" u="sng" dirty="0"/>
              <a:t>Architecture</a:t>
            </a:r>
          </a:p>
        </p:txBody>
      </p:sp>
      <p:sp>
        <p:nvSpPr>
          <p:cNvPr id="3" name="Content Placeholder 2">
            <a:extLst>
              <a:ext uri="{FF2B5EF4-FFF2-40B4-BE49-F238E27FC236}">
                <a16:creationId xmlns:a16="http://schemas.microsoft.com/office/drawing/2014/main" id="{FDC2E70F-F489-453B-9599-695F59FB517B}"/>
              </a:ext>
            </a:extLst>
          </p:cNvPr>
          <p:cNvSpPr>
            <a:spLocks noGrp="1"/>
          </p:cNvSpPr>
          <p:nvPr>
            <p:ph idx="1"/>
          </p:nvPr>
        </p:nvSpPr>
        <p:spPr>
          <a:xfrm>
            <a:off x="-1" y="724929"/>
            <a:ext cx="12192000" cy="5842967"/>
          </a:xfrm>
        </p:spPr>
        <p:txBody>
          <a:bodyPr>
            <a:normAutofit/>
          </a:bodyPr>
          <a:lstStyle/>
          <a:p>
            <a:pPr marL="0" indent="0" algn="ctr">
              <a:buNone/>
            </a:pPr>
            <a:r>
              <a:rPr lang="en-US" sz="2400" b="1" u="sng" dirty="0"/>
              <a:t>Stage II : Text to Facial Features</a:t>
            </a:r>
          </a:p>
        </p:txBody>
      </p:sp>
      <p:pic>
        <p:nvPicPr>
          <p:cNvPr id="5" name="Picture 4">
            <a:extLst>
              <a:ext uri="{FF2B5EF4-FFF2-40B4-BE49-F238E27FC236}">
                <a16:creationId xmlns:a16="http://schemas.microsoft.com/office/drawing/2014/main" id="{7185DD68-D968-4D04-8C02-323A732EF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170" y="1083590"/>
            <a:ext cx="10319657" cy="5484306"/>
          </a:xfrm>
          <a:prstGeom prst="rect">
            <a:avLst/>
          </a:prstGeom>
        </p:spPr>
      </p:pic>
      <p:sp>
        <p:nvSpPr>
          <p:cNvPr id="6" name="TextBox 5">
            <a:extLst>
              <a:ext uri="{FF2B5EF4-FFF2-40B4-BE49-F238E27FC236}">
                <a16:creationId xmlns:a16="http://schemas.microsoft.com/office/drawing/2014/main" id="{39DA6972-8856-4C1A-BA9F-F2DD30183F7C}"/>
              </a:ext>
            </a:extLst>
          </p:cNvPr>
          <p:cNvSpPr txBox="1"/>
          <p:nvPr/>
        </p:nvSpPr>
        <p:spPr>
          <a:xfrm>
            <a:off x="936169" y="4419599"/>
            <a:ext cx="1631092" cy="830997"/>
          </a:xfrm>
          <a:prstGeom prst="rect">
            <a:avLst/>
          </a:prstGeom>
          <a:noFill/>
        </p:spPr>
        <p:txBody>
          <a:bodyPr wrap="square" rtlCol="0">
            <a:spAutoFit/>
          </a:bodyPr>
          <a:lstStyle/>
          <a:p>
            <a:r>
              <a:rPr lang="en-US" sz="1600" dirty="0"/>
              <a:t>(Output of Generator from Stage I)</a:t>
            </a:r>
          </a:p>
        </p:txBody>
      </p:sp>
    </p:spTree>
    <p:extLst>
      <p:ext uri="{BB962C8B-B14F-4D97-AF65-F5344CB8AC3E}">
        <p14:creationId xmlns:p14="http://schemas.microsoft.com/office/powerpoint/2010/main" val="50593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D1874A-7381-4586-9E22-C60B6290B1C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BF72003A-6F53-4D8A-AE53-5439FA0DD28A}"/>
              </a:ext>
            </a:extLst>
          </p:cNvPr>
          <p:cNvSpPr>
            <a:spLocks noGrp="1"/>
          </p:cNvSpPr>
          <p:nvPr>
            <p:ph type="title"/>
          </p:nvPr>
        </p:nvSpPr>
        <p:spPr>
          <a:xfrm>
            <a:off x="0" y="-111210"/>
            <a:ext cx="12192000" cy="1035698"/>
          </a:xfrm>
        </p:spPr>
        <p:txBody>
          <a:bodyPr>
            <a:normAutofit/>
          </a:bodyPr>
          <a:lstStyle/>
          <a:p>
            <a:pPr algn="ctr"/>
            <a:r>
              <a:rPr lang="en-US" sz="4000" b="1" i="1" u="sng" dirty="0"/>
              <a:t>Training </a:t>
            </a:r>
          </a:p>
        </p:txBody>
      </p:sp>
      <p:sp>
        <p:nvSpPr>
          <p:cNvPr id="3" name="Content Placeholder 2">
            <a:extLst>
              <a:ext uri="{FF2B5EF4-FFF2-40B4-BE49-F238E27FC236}">
                <a16:creationId xmlns:a16="http://schemas.microsoft.com/office/drawing/2014/main" id="{D76C5E0B-D1C8-4410-8D91-75B3598D1928}"/>
              </a:ext>
            </a:extLst>
          </p:cNvPr>
          <p:cNvSpPr>
            <a:spLocks noGrp="1"/>
          </p:cNvSpPr>
          <p:nvPr>
            <p:ph idx="1"/>
          </p:nvPr>
        </p:nvSpPr>
        <p:spPr>
          <a:xfrm>
            <a:off x="597159" y="1161535"/>
            <a:ext cx="10972800" cy="5015428"/>
          </a:xfrm>
        </p:spPr>
        <p:txBody>
          <a:bodyPr>
            <a:normAutofit/>
          </a:bodyPr>
          <a:lstStyle/>
          <a:p>
            <a:pPr marL="514350" indent="-514350" algn="just">
              <a:buFont typeface="+mj-lt"/>
              <a:buAutoNum type="arabicPeriod"/>
            </a:pPr>
            <a:r>
              <a:rPr lang="en-US" b="1" u="sng" dirty="0"/>
              <a:t>Input</a:t>
            </a:r>
            <a:r>
              <a:rPr lang="en-US" b="1" dirty="0"/>
              <a:t>:</a:t>
            </a:r>
            <a:r>
              <a:rPr lang="en-US" dirty="0"/>
              <a:t> </a:t>
            </a:r>
          </a:p>
          <a:p>
            <a:pPr lvl="1" algn="just"/>
            <a:r>
              <a:rPr lang="en-US" dirty="0"/>
              <a:t>Images from Celeb A dataset scaled to 28 * 28 dimension.</a:t>
            </a:r>
          </a:p>
          <a:p>
            <a:pPr lvl="1" algn="just"/>
            <a:r>
              <a:rPr lang="en-US" dirty="0"/>
              <a:t>Masks from our custom mask dataset.</a:t>
            </a:r>
          </a:p>
          <a:p>
            <a:pPr lvl="1" algn="just"/>
            <a:r>
              <a:rPr lang="en-US" dirty="0"/>
              <a:t>Text describing a peculiar feature of the person.</a:t>
            </a:r>
          </a:p>
          <a:p>
            <a:pPr marL="514350" indent="-514350" algn="just">
              <a:buFont typeface="+mj-lt"/>
              <a:buAutoNum type="arabicPeriod"/>
            </a:pPr>
            <a:r>
              <a:rPr lang="en-US" b="1" u="sng" dirty="0"/>
              <a:t>Pre-processing</a:t>
            </a:r>
            <a:r>
              <a:rPr lang="en-US" b="1" dirty="0"/>
              <a:t>:</a:t>
            </a:r>
            <a:r>
              <a:rPr lang="en-US" dirty="0"/>
              <a:t> </a:t>
            </a:r>
          </a:p>
          <a:p>
            <a:pPr lvl="1" algn="just"/>
            <a:r>
              <a:rPr lang="en-US" dirty="0"/>
              <a:t>Face Detection using YOLO Algorithm.</a:t>
            </a:r>
          </a:p>
          <a:p>
            <a:pPr lvl="1" algn="just"/>
            <a:r>
              <a:rPr lang="en-US" dirty="0"/>
              <a:t>Data  Augmentation.</a:t>
            </a:r>
          </a:p>
          <a:p>
            <a:pPr lvl="1" algn="just"/>
            <a:r>
              <a:rPr lang="en-US" dirty="0"/>
              <a:t>Overlaying masks randomly on the face.</a:t>
            </a:r>
          </a:p>
          <a:p>
            <a:pPr marL="514350" indent="-514350" algn="just">
              <a:buFont typeface="+mj-lt"/>
              <a:buAutoNum type="arabicPeriod"/>
            </a:pPr>
            <a:r>
              <a:rPr lang="en-US" b="1" u="sng" dirty="0"/>
              <a:t>Model</a:t>
            </a:r>
            <a:r>
              <a:rPr lang="en-US" b="1" dirty="0"/>
              <a:t>:</a:t>
            </a:r>
          </a:p>
          <a:p>
            <a:pPr lvl="1" algn="just"/>
            <a:r>
              <a:rPr lang="en-US" dirty="0"/>
              <a:t>Generator - Generates Image from Image (Stage I) and enhances that image from the provided textual description (Stage II).</a:t>
            </a:r>
          </a:p>
          <a:p>
            <a:pPr lvl="1" algn="just"/>
            <a:r>
              <a:rPr lang="en-US" dirty="0"/>
              <a:t>Discriminator - Classifies the image from Generator as real or fake.  </a:t>
            </a:r>
          </a:p>
          <a:p>
            <a:pPr marL="2286000" lvl="5" indent="0" algn="just">
              <a:buNone/>
            </a:pPr>
            <a:endParaRPr lang="en-US" dirty="0"/>
          </a:p>
          <a:p>
            <a:pPr lvl="1" algn="just"/>
            <a:endParaRPr lang="en-US" dirty="0"/>
          </a:p>
          <a:p>
            <a:pPr marL="514350" indent="-514350" algn="just">
              <a:buFont typeface="+mj-lt"/>
              <a:buAutoNum type="arabicPeriod"/>
            </a:pPr>
            <a:endParaRPr lang="en-US" dirty="0"/>
          </a:p>
          <a:p>
            <a:pPr lvl="1" algn="just"/>
            <a:endParaRPr lang="en-US" dirty="0"/>
          </a:p>
        </p:txBody>
      </p:sp>
    </p:spTree>
    <p:extLst>
      <p:ext uri="{BB962C8B-B14F-4D97-AF65-F5344CB8AC3E}">
        <p14:creationId xmlns:p14="http://schemas.microsoft.com/office/powerpoint/2010/main" val="20075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EE1CE8-2B0D-49F7-A255-EA66DEA5837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3580"/>
                    </a14:imgEffect>
                    <a14:imgEffect>
                      <a14:saturation sat="103000"/>
                    </a14:imgEffect>
                    <a14:imgEffect>
                      <a14:brightnessContrast bright="67000" contrast="-1000"/>
                    </a14:imgEffect>
                  </a14:imgLayer>
                </a14:imgProps>
              </a:ext>
              <a:ext uri="{28A0092B-C50C-407E-A947-70E740481C1C}">
                <a14:useLocalDpi xmlns:a14="http://schemas.microsoft.com/office/drawing/2010/main" val="0"/>
              </a:ext>
            </a:extLst>
          </a:blip>
          <a:stretch>
            <a:fillRect/>
          </a:stretch>
        </p:blipFill>
        <p:spPr>
          <a:xfrm>
            <a:off x="0" y="0"/>
            <a:ext cx="12192000" cy="6821129"/>
          </a:xfrm>
          <a:prstGeom prst="rect">
            <a:avLst/>
          </a:prstGeom>
          <a:effectLst>
            <a:glow rad="127000">
              <a:schemeClr val="accent1">
                <a:alpha val="0"/>
              </a:schemeClr>
            </a:glow>
            <a:reflection stA="0" endPos="65000" dist="50800" dir="5400000" sy="-100000" algn="bl" rotWithShape="0"/>
          </a:effectLst>
        </p:spPr>
      </p:pic>
      <p:sp>
        <p:nvSpPr>
          <p:cNvPr id="2" name="Title 1">
            <a:extLst>
              <a:ext uri="{FF2B5EF4-FFF2-40B4-BE49-F238E27FC236}">
                <a16:creationId xmlns:a16="http://schemas.microsoft.com/office/drawing/2014/main" id="{5CC7E5D2-653B-436C-8C90-3F3E9B86E781}"/>
              </a:ext>
            </a:extLst>
          </p:cNvPr>
          <p:cNvSpPr>
            <a:spLocks noGrp="1"/>
          </p:cNvSpPr>
          <p:nvPr>
            <p:ph type="title"/>
          </p:nvPr>
        </p:nvSpPr>
        <p:spPr>
          <a:xfrm>
            <a:off x="0" y="1"/>
            <a:ext cx="12192000" cy="1046204"/>
          </a:xfrm>
        </p:spPr>
        <p:txBody>
          <a:bodyPr>
            <a:normAutofit/>
          </a:bodyPr>
          <a:lstStyle/>
          <a:p>
            <a:pPr algn="ctr"/>
            <a:r>
              <a:rPr lang="en-US" sz="4000" b="1" i="1" u="sng" dirty="0"/>
              <a:t>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89C09B-A71A-4130-9959-6AE5174AAC7A}"/>
                  </a:ext>
                </a:extLst>
              </p:cNvPr>
              <p:cNvSpPr>
                <a:spLocks noGrp="1"/>
              </p:cNvSpPr>
              <p:nvPr>
                <p:ph idx="1"/>
              </p:nvPr>
            </p:nvSpPr>
            <p:spPr>
              <a:xfrm>
                <a:off x="601362" y="823784"/>
                <a:ext cx="11005752" cy="5353179"/>
              </a:xfrm>
            </p:spPr>
            <p:txBody>
              <a:bodyPr>
                <a:normAutofit/>
              </a:bodyPr>
              <a:lstStyle/>
              <a:p>
                <a:pPr marL="0" indent="0" algn="just">
                  <a:buNone/>
                </a:pPr>
                <a:r>
                  <a:rPr lang="en-US" sz="3200" dirty="0"/>
                  <a:t>(Backpropagation)</a:t>
                </a:r>
              </a:p>
              <a:p>
                <a:pPr marL="514350" indent="-514350" algn="just">
                  <a:buFont typeface="+mj-lt"/>
                  <a:buAutoNum type="arabicPeriod"/>
                </a:pPr>
                <a:endParaRPr lang="en-US" sz="3200" dirty="0"/>
              </a:p>
              <a:p>
                <a:pPr marL="514350" indent="-514350" algn="just">
                  <a:buFont typeface="+mj-lt"/>
                  <a:buAutoNum type="arabicPeriod"/>
                </a:pPr>
                <a:r>
                  <a:rPr lang="en-US" sz="3200" b="1" u="sng" dirty="0"/>
                  <a:t>Loss Function:</a:t>
                </a:r>
                <a:r>
                  <a:rPr lang="en-US" sz="3200" dirty="0"/>
                  <a:t> </a:t>
                </a:r>
              </a:p>
              <a:p>
                <a:pPr lvl="1" algn="just"/>
                <a:r>
                  <a:rPr lang="en-US" sz="2800" i="1" dirty="0"/>
                  <a:t>Binary Cross Entropy Loss :</a:t>
                </a:r>
              </a:p>
              <a:p>
                <a:pPr marL="457200" lvl="1"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𝐺</m:t>
                              </m:r>
                            </m:lim>
                          </m:limLow>
                        </m:fNa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𝐷</m:t>
                                  </m:r>
                                </m:lim>
                              </m:limLow>
                            </m:fName>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𝑑𝑎𝑡𝑎</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ub>
                              </m:sSub>
                              <m:func>
                                <m:funcPr>
                                  <m:ctrlPr>
                                    <a:rPr lang="en-US" i="1">
                                      <a:latin typeface="Cambria Math" panose="02040503050406030204" pitchFamily="18" charset="0"/>
                                    </a:rPr>
                                  </m:ctrlPr>
                                </m:funcPr>
                                <m:fName>
                                  <m:r>
                                    <a:rPr lang="en-US">
                                      <a:latin typeface="Cambria Math" panose="02040503050406030204" pitchFamily="18" charset="0"/>
                                    </a:rPr>
                                    <m:t>[</m:t>
                                  </m:r>
                                  <m:r>
                                    <m:rPr>
                                      <m:sty m:val="p"/>
                                    </m:rPr>
                                    <a:rPr lang="en-US">
                                      <a:latin typeface="Cambria Math" panose="02040503050406030204" pitchFamily="18" charset="0"/>
                                    </a:rPr>
                                    <m:t>log</m:t>
                                  </m:r>
                                </m:fNa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𝑧</m:t>
                                          </m:r>
                                        </m:sub>
                                      </m:sSub>
                                      <m:d>
                                        <m:dPr>
                                          <m:ctrlPr>
                                            <a:rPr lang="en-US" i="1">
                                              <a:latin typeface="Cambria Math" panose="02040503050406030204" pitchFamily="18" charset="0"/>
                                            </a:rPr>
                                          </m:ctrlPr>
                                        </m:dPr>
                                        <m:e>
                                          <m:r>
                                            <a:rPr lang="en-US" i="1">
                                              <a:latin typeface="Cambria Math" panose="02040503050406030204" pitchFamily="18" charset="0"/>
                                            </a:rPr>
                                            <m:t>𝑧</m:t>
                                          </m:r>
                                        </m:e>
                                      </m:d>
                                    </m:sub>
                                  </m:sSub>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e>
                                      </m:d>
                                    </m:e>
                                  </m:func>
                                  <m:r>
                                    <a:rPr lang="en-US" i="1">
                                      <a:latin typeface="Cambria Math" panose="02040503050406030204" pitchFamily="18" charset="0"/>
                                    </a:rPr>
                                    <m:t>]</m:t>
                                  </m:r>
                                </m:e>
                              </m:func>
                            </m:e>
                          </m:func>
                        </m:e>
                      </m:func>
                    </m:oMath>
                  </m:oMathPara>
                </a14:m>
                <a:endParaRPr lang="en-US" dirty="0"/>
              </a:p>
              <a:p>
                <a:pPr marL="971550" lvl="1" indent="-514350" algn="just">
                  <a:buFont typeface="+mj-lt"/>
                  <a:buAutoNum type="arabicPeriod"/>
                </a:pPr>
                <a:endParaRPr lang="en-US" sz="2800" dirty="0"/>
              </a:p>
              <a:p>
                <a:pPr marL="514350" indent="-514350" algn="just">
                  <a:buFont typeface="+mj-lt"/>
                  <a:buAutoNum type="arabicPeriod"/>
                </a:pPr>
                <a:r>
                  <a:rPr lang="en-US" sz="3200" b="1" u="sng" dirty="0"/>
                  <a:t>Optimizer:</a:t>
                </a:r>
              </a:p>
              <a:p>
                <a:pPr lvl="1" algn="just"/>
                <a:r>
                  <a:rPr lang="en-US" sz="2800" dirty="0"/>
                  <a:t>Adam Optimizer</a:t>
                </a:r>
              </a:p>
              <a:p>
                <a:pPr marL="0" indent="0" algn="just">
                  <a:buNone/>
                </a:pPr>
                <a:endParaRPr lang="en-US" sz="3200" dirty="0"/>
              </a:p>
            </p:txBody>
          </p:sp>
        </mc:Choice>
        <mc:Fallback xmlns="">
          <p:sp>
            <p:nvSpPr>
              <p:cNvPr id="3" name="Content Placeholder 2">
                <a:extLst>
                  <a:ext uri="{FF2B5EF4-FFF2-40B4-BE49-F238E27FC236}">
                    <a16:creationId xmlns:a16="http://schemas.microsoft.com/office/drawing/2014/main" id="{DD89C09B-A71A-4130-9959-6AE5174AAC7A}"/>
                  </a:ext>
                </a:extLst>
              </p:cNvPr>
              <p:cNvSpPr>
                <a:spLocks noGrp="1" noRot="1" noChangeAspect="1" noMove="1" noResize="1" noEditPoints="1" noAdjustHandles="1" noChangeArrowheads="1" noChangeShapeType="1" noTextEdit="1"/>
              </p:cNvSpPr>
              <p:nvPr>
                <p:ph idx="1"/>
              </p:nvPr>
            </p:nvSpPr>
            <p:spPr>
              <a:xfrm>
                <a:off x="601362" y="823784"/>
                <a:ext cx="11005752" cy="5353179"/>
              </a:xfrm>
              <a:blipFill>
                <a:blip r:embed="rId4"/>
                <a:stretch>
                  <a:fillRect l="-1496" t="-2392"/>
                </a:stretch>
              </a:blipFill>
            </p:spPr>
            <p:txBody>
              <a:bodyPr/>
              <a:lstStyle/>
              <a:p>
                <a:r>
                  <a:rPr lang="en-IN">
                    <a:noFill/>
                  </a:rPr>
                  <a:t> </a:t>
                </a:r>
              </a:p>
            </p:txBody>
          </p:sp>
        </mc:Fallback>
      </mc:AlternateContent>
    </p:spTree>
    <p:extLst>
      <p:ext uri="{BB962C8B-B14F-4D97-AF65-F5344CB8AC3E}">
        <p14:creationId xmlns:p14="http://schemas.microsoft.com/office/powerpoint/2010/main" val="806902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268</TotalTime>
  <Words>642</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Office Theme</vt:lpstr>
      <vt:lpstr>Face Completion Using Generative Adversarial Networks </vt:lpstr>
      <vt:lpstr> </vt:lpstr>
      <vt:lpstr> </vt:lpstr>
      <vt:lpstr>PowerPoint Presentation</vt:lpstr>
      <vt:lpstr> </vt:lpstr>
      <vt:lpstr>Architecture</vt:lpstr>
      <vt:lpstr>Architecture</vt:lpstr>
      <vt:lpstr>Training </vt:lpstr>
      <vt:lpstr>Training</vt:lpstr>
      <vt:lpstr>Testing</vt:lpstr>
      <vt:lpstr>Results</vt:lpstr>
      <vt:lpstr>Conclusion &amp;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Completion Using Generative Adversarial Networks</dc:title>
  <dc:creator>moxa doshi</dc:creator>
  <cp:lastModifiedBy>Monil Diwan</cp:lastModifiedBy>
  <cp:revision>23</cp:revision>
  <dcterms:created xsi:type="dcterms:W3CDTF">2020-02-15T12:42:35Z</dcterms:created>
  <dcterms:modified xsi:type="dcterms:W3CDTF">2020-02-15T17:38:55Z</dcterms:modified>
</cp:coreProperties>
</file>