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12192000" cy="6858000"/>
  <p:notesSz cx="6858000" cy="9144000"/>
  <p:embeddedFontLst>
    <p:embeddedFont>
      <p:font typeface="Calibri" panose="020F0502020204030204" pitchFamily="34" charset="0"/>
      <p:regular r:id="rId27"/>
      <p:bold r:id="rId28"/>
      <p:italic r:id="rId29"/>
      <p:boldItalic r:id="rId30"/>
    </p:embeddedFont>
    <p:embeddedFont>
      <p:font typeface="Roboto" panose="02000000000000000000" pitchFamily="2" charset="0"/>
      <p:regular r:id="rId31"/>
      <p:bold r:id="rId32"/>
      <p:italic r:id="rId33"/>
      <p:boldItalic r:id="rId34"/>
    </p:embeddedFont>
    <p:embeddedFont>
      <p:font typeface="Verdana" panose="020B060403050404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jf3Wld6kyNJ4iGzbsYYNvv6QNUD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7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customschemas.google.com/relationships/presentationmetadata" Target="metadata"/><Relationship Id="rId21" Type="http://schemas.openxmlformats.org/officeDocument/2006/relationships/slide" Target="slides/slide19.xml"/><Relationship Id="rId34" Type="http://schemas.openxmlformats.org/officeDocument/2006/relationships/font" Target="fonts/font8.fntdata"/><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7.fntdata"/><Relationship Id="rId38"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zookeeper.apache.org/doc/r3.7.0/zookeeperOver.html#zkPerfRW"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zookeeper.apache.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b6570971cc_3_7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g1b6570971cc_3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b6570971cc_3_15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g1b6570971cc_3_1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20f99dbdeb9_2_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50087"/>
              </a:lnSpc>
              <a:spcBef>
                <a:spcPts val="500"/>
              </a:spcBef>
              <a:spcAft>
                <a:spcPts val="0"/>
              </a:spcAft>
              <a:buNone/>
            </a:pPr>
            <a:endParaRPr sz="1100">
              <a:highlight>
                <a:srgbClr val="FFFFFF"/>
              </a:highlight>
            </a:endParaRPr>
          </a:p>
          <a:p>
            <a:pPr marL="0" lvl="0" indent="0" algn="l" rtl="0">
              <a:lnSpc>
                <a:spcPct val="90000"/>
              </a:lnSpc>
              <a:spcBef>
                <a:spcPts val="1000"/>
              </a:spcBef>
              <a:spcAft>
                <a:spcPts val="0"/>
              </a:spcAft>
              <a:buNone/>
            </a:pPr>
            <a:endParaRPr sz="1100">
              <a:latin typeface="Arial"/>
              <a:ea typeface="Arial"/>
              <a:cs typeface="Arial"/>
              <a:sym typeface="Arial"/>
            </a:endParaRPr>
          </a:p>
        </p:txBody>
      </p:sp>
      <p:sp>
        <p:nvSpPr>
          <p:cNvPr id="283" name="Google Shape;283;g20f99dbdeb9_2_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0f99dbdeb9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90000"/>
              </a:lnSpc>
              <a:spcBef>
                <a:spcPts val="1000"/>
              </a:spcBef>
              <a:spcAft>
                <a:spcPts val="0"/>
              </a:spcAft>
              <a:buNone/>
            </a:pPr>
            <a:r>
              <a:rPr lang="en-IN" sz="1100">
                <a:latin typeface="Arial"/>
                <a:ea typeface="Arial"/>
                <a:cs typeface="Arial"/>
                <a:sym typeface="Arial"/>
              </a:rPr>
              <a:t>The motivation behind the development of ZooKeeper was to address the need for a scalable and reliable coordination service for distributed systems. With its simple, unified interface and robust feature set, ZooKeeper has become an indispensable tool for building and maintaining distributed systems at scale.</a:t>
            </a:r>
            <a:endParaRPr sz="1100">
              <a:latin typeface="Arial"/>
              <a:ea typeface="Arial"/>
              <a:cs typeface="Arial"/>
              <a:sym typeface="Arial"/>
            </a:endParaRPr>
          </a:p>
          <a:p>
            <a:pPr marL="0" lvl="0" indent="0" algn="l" rtl="0">
              <a:lnSpc>
                <a:spcPct val="90000"/>
              </a:lnSpc>
              <a:spcBef>
                <a:spcPts val="1000"/>
              </a:spcBef>
              <a:spcAft>
                <a:spcPts val="0"/>
              </a:spcAft>
              <a:buNone/>
            </a:pPr>
            <a:endParaRPr sz="1100">
              <a:latin typeface="Arial"/>
              <a:ea typeface="Arial"/>
              <a:cs typeface="Arial"/>
              <a:sym typeface="Arial"/>
            </a:endParaRPr>
          </a:p>
          <a:p>
            <a:pPr marL="0" lvl="0" indent="0" algn="l" rtl="0">
              <a:lnSpc>
                <a:spcPct val="90000"/>
              </a:lnSpc>
              <a:spcBef>
                <a:spcPts val="1000"/>
              </a:spcBef>
              <a:spcAft>
                <a:spcPts val="0"/>
              </a:spcAft>
              <a:buNone/>
            </a:pPr>
            <a:r>
              <a:rPr lang="en-IN" sz="1100">
                <a:latin typeface="Arial"/>
                <a:ea typeface="Arial"/>
                <a:cs typeface="Arial"/>
                <a:sym typeface="Arial"/>
              </a:rPr>
              <a:t>Scalability is an important aspect of any distributed system, as it allows the system to grow and adapt to changing demands. </a:t>
            </a:r>
            <a:endParaRPr sz="1100">
              <a:latin typeface="Arial"/>
              <a:ea typeface="Arial"/>
              <a:cs typeface="Arial"/>
              <a:sym typeface="Arial"/>
            </a:endParaRPr>
          </a:p>
          <a:p>
            <a:pPr marL="0" lvl="0" indent="0" algn="l" rtl="0">
              <a:lnSpc>
                <a:spcPct val="90000"/>
              </a:lnSpc>
              <a:spcBef>
                <a:spcPts val="1000"/>
              </a:spcBef>
              <a:spcAft>
                <a:spcPts val="0"/>
              </a:spcAft>
              <a:buNone/>
            </a:pPr>
            <a:endParaRPr sz="1100">
              <a:latin typeface="Arial"/>
              <a:ea typeface="Arial"/>
              <a:cs typeface="Arial"/>
              <a:sym typeface="Arial"/>
            </a:endParaRPr>
          </a:p>
          <a:p>
            <a:pPr marL="0" lvl="0" indent="0" algn="l" rtl="0">
              <a:lnSpc>
                <a:spcPct val="50087"/>
              </a:lnSpc>
              <a:spcBef>
                <a:spcPts val="500"/>
              </a:spcBef>
              <a:spcAft>
                <a:spcPts val="0"/>
              </a:spcAft>
              <a:buClr>
                <a:schemeClr val="dk1"/>
              </a:buClr>
              <a:buSzPts val="1100"/>
              <a:buFont typeface="Arial"/>
              <a:buNone/>
            </a:pPr>
            <a:r>
              <a:rPr lang="en-IN" sz="1100">
                <a:highlight>
                  <a:srgbClr val="FFFFFF"/>
                </a:highlight>
              </a:rPr>
              <a:t>A new type of ZK node called an </a:t>
            </a:r>
            <a:r>
              <a:rPr lang="en-IN" sz="1100" b="1" i="1">
                <a:highlight>
                  <a:srgbClr val="FFFFFF"/>
                </a:highlight>
              </a:rPr>
              <a:t>Observer</a:t>
            </a:r>
            <a:r>
              <a:rPr lang="en-IN" sz="1100" b="1">
                <a:highlight>
                  <a:srgbClr val="FFFFFF"/>
                </a:highlight>
              </a:rPr>
              <a:t> </a:t>
            </a:r>
            <a:r>
              <a:rPr lang="en-IN" sz="1100">
                <a:highlight>
                  <a:srgbClr val="FFFFFF"/>
                </a:highlight>
              </a:rPr>
              <a:t>is introduced to</a:t>
            </a:r>
            <a:r>
              <a:rPr lang="en-IN" sz="1100" b="1">
                <a:highlight>
                  <a:srgbClr val="FFFFFF"/>
                </a:highlight>
              </a:rPr>
              <a:t> </a:t>
            </a:r>
            <a:r>
              <a:rPr lang="en-IN" sz="1100">
                <a:highlight>
                  <a:srgbClr val="FFFFFF"/>
                </a:highlight>
              </a:rPr>
              <a:t>address this problem and improve ZK’s scalability. </a:t>
            </a:r>
            <a:endParaRPr sz="1100">
              <a:highlight>
                <a:srgbClr val="FFFFFF"/>
              </a:highlight>
            </a:endParaRPr>
          </a:p>
          <a:p>
            <a:pPr marL="0" lvl="0" indent="0" algn="l" rtl="0">
              <a:lnSpc>
                <a:spcPct val="50087"/>
              </a:lnSpc>
              <a:spcBef>
                <a:spcPts val="1000"/>
              </a:spcBef>
              <a:spcAft>
                <a:spcPts val="0"/>
              </a:spcAft>
              <a:buClr>
                <a:schemeClr val="dk1"/>
              </a:buClr>
              <a:buSzPts val="1100"/>
              <a:buFont typeface="Arial"/>
              <a:buNone/>
            </a:pPr>
            <a:r>
              <a:rPr lang="en-IN" sz="1100" b="1" i="1">
                <a:highlight>
                  <a:srgbClr val="FFFFFF"/>
                </a:highlight>
              </a:rPr>
              <a:t>Observers are non-voting members of an ensemble</a:t>
            </a:r>
            <a:r>
              <a:rPr lang="en-IN" sz="1100">
                <a:highlight>
                  <a:srgbClr val="FFFFFF"/>
                </a:highlight>
              </a:rPr>
              <a:t> which only hear the results of votes, not the agreement protocol that leads up to them. Other than this, Observers function exactly the same as Followers - clients may connect to them and send read and write requests to them. Observers forward these requests to the Leader like Followers do, but they then simply wait to hear the result of the vote. Because of this, the number of Observers can be increases as much as needed without harming the performance of votes.</a:t>
            </a:r>
            <a:endParaRPr sz="1100">
              <a:highlight>
                <a:srgbClr val="FFFFFF"/>
              </a:highlight>
            </a:endParaRPr>
          </a:p>
          <a:p>
            <a:pPr marL="0" lvl="0" indent="0" algn="l" rtl="0">
              <a:lnSpc>
                <a:spcPct val="50087"/>
              </a:lnSpc>
              <a:spcBef>
                <a:spcPts val="1000"/>
              </a:spcBef>
              <a:spcAft>
                <a:spcPts val="0"/>
              </a:spcAft>
              <a:buNone/>
            </a:pPr>
            <a:r>
              <a:rPr lang="en-IN" sz="1100">
                <a:highlight>
                  <a:srgbClr val="FFFFFF"/>
                </a:highlight>
              </a:rPr>
              <a:t>Advantage: Observers are </a:t>
            </a:r>
            <a:r>
              <a:rPr lang="en-IN" sz="1100" b="1" i="1">
                <a:highlight>
                  <a:srgbClr val="FFFFFF"/>
                </a:highlight>
              </a:rPr>
              <a:t>not a critical part of the ZK ensemble </a:t>
            </a:r>
            <a:r>
              <a:rPr lang="en-IN" sz="1100">
                <a:highlight>
                  <a:srgbClr val="FFFFFF"/>
                </a:highlight>
              </a:rPr>
              <a:t>as they don’t vote. They can fail, or be disconnected from the cluster, without harming the availability of the ZK service. The benefit to the user is that Observers may connect over less reliable network links than Followers. Observers may be used to talk to a ZK server from another data center. Clients of the Observer will see fast reads, as all reads are served locally, and writes result in minimal network traffic as the number of messages required in the absence of the vote protocol is smaller.</a:t>
            </a:r>
            <a:endParaRPr sz="1100">
              <a:highlight>
                <a:srgbClr val="FFFFFF"/>
              </a:highlight>
            </a:endParaRPr>
          </a:p>
          <a:p>
            <a:pPr marL="0" lvl="0" indent="0" algn="l" rtl="0">
              <a:lnSpc>
                <a:spcPct val="50087"/>
              </a:lnSpc>
              <a:spcBef>
                <a:spcPts val="1000"/>
              </a:spcBef>
              <a:spcAft>
                <a:spcPts val="0"/>
              </a:spcAft>
              <a:buNone/>
            </a:pPr>
            <a:endParaRPr sz="1100">
              <a:highlight>
                <a:srgbClr val="FFFFFF"/>
              </a:highlight>
            </a:endParaRPr>
          </a:p>
          <a:p>
            <a:pPr marL="0" lvl="0" indent="0" algn="l" rtl="0">
              <a:lnSpc>
                <a:spcPct val="50087"/>
              </a:lnSpc>
              <a:spcBef>
                <a:spcPts val="1000"/>
              </a:spcBef>
              <a:spcAft>
                <a:spcPts val="0"/>
              </a:spcAft>
              <a:buClr>
                <a:schemeClr val="dk1"/>
              </a:buClr>
              <a:buSzPts val="1100"/>
              <a:buFont typeface="Arial"/>
              <a:buNone/>
            </a:pPr>
            <a:r>
              <a:rPr lang="en-IN" sz="1100">
                <a:highlight>
                  <a:srgbClr val="FFFFFF"/>
                </a:highlight>
              </a:rPr>
              <a:t>https://zookeeper.apache.org/doc/r3.5.10/zookeeperObservers.html</a:t>
            </a:r>
            <a:endParaRPr sz="1100">
              <a:highlight>
                <a:srgbClr val="FFFFFF"/>
              </a:highlight>
            </a:endParaRPr>
          </a:p>
          <a:p>
            <a:pPr marL="0" lvl="0" indent="0" algn="l" rtl="0">
              <a:lnSpc>
                <a:spcPct val="90000"/>
              </a:lnSpc>
              <a:spcBef>
                <a:spcPts val="1000"/>
              </a:spcBef>
              <a:spcAft>
                <a:spcPts val="0"/>
              </a:spcAft>
              <a:buNone/>
            </a:pPr>
            <a:endParaRPr sz="1100">
              <a:latin typeface="Arial"/>
              <a:ea typeface="Arial"/>
              <a:cs typeface="Arial"/>
              <a:sym typeface="Arial"/>
            </a:endParaRPr>
          </a:p>
        </p:txBody>
      </p:sp>
      <p:sp>
        <p:nvSpPr>
          <p:cNvPr id="291" name="Google Shape;291;g20f99dbdeb9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0f99dbdeb9_0_4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IN">
                <a:highlight>
                  <a:srgbClr val="FFFFFF"/>
                </a:highlight>
              </a:rPr>
              <a:t>The ZK </a:t>
            </a:r>
            <a:r>
              <a:rPr lang="en-IN" b="1" i="1">
                <a:highlight>
                  <a:srgbClr val="FFFFFF"/>
                </a:highlight>
              </a:rPr>
              <a:t>T</a:t>
            </a:r>
            <a:r>
              <a:rPr lang="en-IN" b="1" i="1">
                <a:highlight>
                  <a:srgbClr val="FFFFFF"/>
                </a:highlight>
                <a:uFill>
                  <a:noFill/>
                </a:uFill>
                <a:hlinkClick r:id="rId3"/>
              </a:rPr>
              <a:t>hroughput as the Read-Write Ratio</a:t>
            </a:r>
            <a:r>
              <a:rPr lang="en-IN">
                <a:highlight>
                  <a:srgbClr val="FFFFFF"/>
                </a:highlight>
                <a:uFill>
                  <a:noFill/>
                </a:uFill>
                <a:hlinkClick r:id="rId3"/>
              </a:rPr>
              <a:t> </a:t>
            </a:r>
            <a:r>
              <a:rPr lang="en-IN" b="1" i="1">
                <a:highlight>
                  <a:srgbClr val="FFFFFF"/>
                </a:highlight>
                <a:uFill>
                  <a:noFill/>
                </a:uFill>
                <a:hlinkClick r:id="rId3"/>
              </a:rPr>
              <a:t>Varies</a:t>
            </a:r>
            <a:r>
              <a:rPr lang="en-IN">
                <a:highlight>
                  <a:srgbClr val="FFFFFF"/>
                </a:highlight>
              </a:rPr>
              <a:t> graph is a throughput graph of ZooKeeper release 3.2 running on servers with dual 2Ghz Xeon and two SATA 15K RPM drives. One drive was used as a dedicated ZooKeeper log device. The snapshots were written to the OS drive. Write requests were 1K writes and the reads were 1K reads. "Servers" indicate the size of the ZooKeeper ensemble, the number of servers that make up the service. Approximately 30 other servers were used to simulate the clients. The ZooKeeper ensemble was configured such that leaders do not allow connections from clients.</a:t>
            </a:r>
            <a:endParaRPr/>
          </a:p>
        </p:txBody>
      </p:sp>
      <p:sp>
        <p:nvSpPr>
          <p:cNvPr id="302" name="Google Shape;302;g20f99dbdeb9_0_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0f99dbdeb9_0_4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a:t>ZooKeeper is designed to be highly available, meaning that it is able to provide a consistent service even in the face of failures or network partitions. To achieve this, ZooKeeper uses a replicated state machine approach, where multiple servers work together to maintain a consistent view of the system's state. In the event of a failure, ZooKeeper is able to automatically elect a new leader and continue providing service without interruption.</a:t>
            </a:r>
            <a:endParaRPr/>
          </a:p>
        </p:txBody>
      </p:sp>
      <p:sp>
        <p:nvSpPr>
          <p:cNvPr id="312" name="Google Shape;312;g20f99dbdeb9_0_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0f99dbdeb9_2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sz="950">
                <a:highlight>
                  <a:srgbClr val="FFFFFF"/>
                </a:highlight>
                <a:latin typeface="Verdana"/>
                <a:ea typeface="Verdana"/>
                <a:cs typeface="Verdana"/>
                <a:sym typeface="Verdana"/>
              </a:rPr>
              <a:t>Like the distributed processes it coordinates, ZooKeeper itself is intended to be replicated over a set of hosts called an ensemble.</a:t>
            </a:r>
            <a:endParaRPr sz="950">
              <a:highlight>
                <a:srgbClr val="FFFFFF"/>
              </a:highlight>
              <a:latin typeface="Verdana"/>
              <a:ea typeface="Verdana"/>
              <a:cs typeface="Verdana"/>
              <a:sym typeface="Verdana"/>
            </a:endParaRPr>
          </a:p>
          <a:p>
            <a:pPr marL="0" lvl="0" indent="0" algn="l" rtl="0">
              <a:spcBef>
                <a:spcPts val="0"/>
              </a:spcBef>
              <a:spcAft>
                <a:spcPts val="0"/>
              </a:spcAft>
              <a:buNone/>
            </a:pPr>
            <a:endParaRPr sz="950">
              <a:highlight>
                <a:srgbClr val="FFFFFF"/>
              </a:highlight>
              <a:latin typeface="Verdana"/>
              <a:ea typeface="Verdana"/>
              <a:cs typeface="Verdana"/>
              <a:sym typeface="Verdana"/>
            </a:endParaRPr>
          </a:p>
          <a:p>
            <a:pPr marL="0" lvl="0" indent="0" algn="l" rtl="0">
              <a:lnSpc>
                <a:spcPct val="90000"/>
              </a:lnSpc>
              <a:spcBef>
                <a:spcPts val="1000"/>
              </a:spcBef>
              <a:spcAft>
                <a:spcPts val="0"/>
              </a:spcAft>
              <a:buClr>
                <a:schemeClr val="dk1"/>
              </a:buClr>
              <a:buSzPts val="1100"/>
              <a:buFont typeface="Arial"/>
              <a:buNone/>
            </a:pPr>
            <a:r>
              <a:rPr lang="en-IN" sz="1100"/>
              <a:t>ZooKeeper achieves reliability through several mechanisms, including:</a:t>
            </a:r>
            <a:endParaRPr sz="1100"/>
          </a:p>
          <a:p>
            <a:pPr marL="457200" lvl="0" indent="-298450" algn="l" rtl="0">
              <a:lnSpc>
                <a:spcPct val="90000"/>
              </a:lnSpc>
              <a:spcBef>
                <a:spcPts val="1000"/>
              </a:spcBef>
              <a:spcAft>
                <a:spcPts val="0"/>
              </a:spcAft>
              <a:buClr>
                <a:schemeClr val="dk1"/>
              </a:buClr>
              <a:buSzPts val="1100"/>
              <a:buChar char="-"/>
            </a:pPr>
            <a:r>
              <a:rPr lang="en-IN" sz="1100"/>
              <a:t>Replication: ZooKeeper replicates data </a:t>
            </a:r>
            <a:r>
              <a:rPr lang="en-IN" sz="1100">
                <a:highlight>
                  <a:srgbClr val="FFFFFF"/>
                </a:highlight>
              </a:rPr>
              <a:t>over a set of hosts called an ensemble </a:t>
            </a:r>
            <a:r>
              <a:rPr lang="en-IN" sz="1100"/>
              <a:t>to ensure that there are multiple copies of the data available. This ensures that the system can continue to operate even if one or more nodes fail. The replicated database is an in-memory database containing the entire data tree.</a:t>
            </a:r>
            <a:endParaRPr sz="1100"/>
          </a:p>
          <a:p>
            <a:pPr marL="457200" lvl="0" indent="-298450" algn="l" rtl="0">
              <a:lnSpc>
                <a:spcPct val="90000"/>
              </a:lnSpc>
              <a:spcBef>
                <a:spcPts val="0"/>
              </a:spcBef>
              <a:spcAft>
                <a:spcPts val="0"/>
              </a:spcAft>
              <a:buClr>
                <a:schemeClr val="dk1"/>
              </a:buClr>
              <a:buSzPts val="1100"/>
              <a:buChar char="-"/>
            </a:pPr>
            <a:r>
              <a:rPr lang="en-IN" sz="1100"/>
              <a:t>Atomic broadcast: ZooKeeper uses an atomic broadcast protocol to ensure that updates are delivered to all nodes in the cluster in the same order. This helps to ensure that the state of the system remains consistent across all nodes.</a:t>
            </a:r>
            <a:endParaRPr sz="1100"/>
          </a:p>
          <a:p>
            <a:pPr marL="457200" lvl="0" indent="-298450" algn="l" rtl="0">
              <a:lnSpc>
                <a:spcPct val="90000"/>
              </a:lnSpc>
              <a:spcBef>
                <a:spcPts val="0"/>
              </a:spcBef>
              <a:spcAft>
                <a:spcPts val="0"/>
              </a:spcAft>
              <a:buClr>
                <a:schemeClr val="dk1"/>
              </a:buClr>
              <a:buSzPts val="1100"/>
              <a:buChar char="-"/>
            </a:pPr>
            <a:r>
              <a:rPr lang="en-IN" sz="1100"/>
              <a:t>Write-ahead log: ZooKeeper uses a write-ahead log to ensure that updates are durable and recoverable in the event of a failure. The write-ahead log is stored on disk, and updates are only considered complete once they have been written to the log.</a:t>
            </a:r>
            <a:endParaRPr sz="1100">
              <a:highlight>
                <a:srgbClr val="FFFFFF"/>
              </a:highlight>
              <a:latin typeface="Verdana"/>
              <a:ea typeface="Verdana"/>
              <a:cs typeface="Verdana"/>
              <a:sym typeface="Verdana"/>
            </a:endParaRPr>
          </a:p>
        </p:txBody>
      </p:sp>
      <p:sp>
        <p:nvSpPr>
          <p:cNvPr id="321" name="Google Shape;321;g20f99dbdeb9_2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0f99dbdeb9_0_5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 name="Google Shape;331;g20f99dbdeb9_0_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20f99dbdeb9_0_6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g20f99dbdeb9_0_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1b6570971cc_1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1b6570971cc_1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9" name="Google Shape;349;g1b6570971cc_1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b6570971cc_1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b6570971cc_10_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5" name="Google Shape;365;g1b6570971cc_10_1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lnSpc>
                <a:spcPct val="90000"/>
              </a:lnSpc>
              <a:spcBef>
                <a:spcPts val="500"/>
              </a:spcBef>
              <a:spcAft>
                <a:spcPts val="0"/>
              </a:spcAft>
              <a:buNone/>
            </a:pPr>
            <a:r>
              <a:rPr lang="en-IN" sz="1400" u="sng">
                <a:solidFill>
                  <a:schemeClr val="hlink"/>
                </a:solidFill>
                <a:hlinkClick r:id="rId3"/>
              </a:rPr>
              <a:t>https://zookeeper.apache.org/</a:t>
            </a:r>
            <a:endParaRPr sz="1400">
              <a:solidFill>
                <a:schemeClr val="accent5"/>
              </a:solidFill>
            </a:endParaRPr>
          </a:p>
          <a:p>
            <a:pPr marL="0" lvl="0" indent="0" algn="l" rtl="0">
              <a:lnSpc>
                <a:spcPct val="90000"/>
              </a:lnSpc>
              <a:spcBef>
                <a:spcPts val="500"/>
              </a:spcBef>
              <a:spcAft>
                <a:spcPts val="0"/>
              </a:spcAft>
              <a:buNone/>
            </a:pPr>
            <a:r>
              <a:rPr lang="en-IN" sz="1400">
                <a:solidFill>
                  <a:schemeClr val="accent5"/>
                </a:solidFill>
              </a:rPr>
              <a:t>Replication → Reliability</a:t>
            </a:r>
            <a:endParaRPr sz="1400">
              <a:solidFill>
                <a:schemeClr val="accent5"/>
              </a:solidFill>
            </a:endParaRPr>
          </a:p>
          <a:p>
            <a:pPr marL="0" lvl="0" indent="0" algn="l" rtl="0">
              <a:lnSpc>
                <a:spcPct val="90000"/>
              </a:lnSpc>
              <a:spcBef>
                <a:spcPts val="500"/>
              </a:spcBef>
              <a:spcAft>
                <a:spcPts val="0"/>
              </a:spcAft>
              <a:buClr>
                <a:schemeClr val="dk1"/>
              </a:buClr>
              <a:buSzPts val="1100"/>
              <a:buFont typeface="Arial"/>
              <a:buNone/>
            </a:pPr>
            <a:r>
              <a:rPr lang="en-IN" sz="1400">
                <a:solidFill>
                  <a:schemeClr val="accent5"/>
                </a:solidFill>
              </a:rPr>
              <a:t>Every write provokes many processes to read and update configuration data</a:t>
            </a:r>
            <a:endParaRPr sz="1400">
              <a:solidFill>
                <a:schemeClr val="accent5"/>
              </a:solidFill>
            </a:endParaRPr>
          </a:p>
          <a:p>
            <a:pPr marL="0" lvl="0" indent="0" algn="l" rtl="0">
              <a:lnSpc>
                <a:spcPct val="90000"/>
              </a:lnSpc>
              <a:spcBef>
                <a:spcPts val="500"/>
              </a:spcBef>
              <a:spcAft>
                <a:spcPts val="0"/>
              </a:spcAft>
              <a:buClr>
                <a:schemeClr val="dk1"/>
              </a:buClr>
              <a:buSzPts val="1100"/>
              <a:buFont typeface="Arial"/>
              <a:buNone/>
            </a:pPr>
            <a:endParaRPr sz="1400">
              <a:solidFill>
                <a:schemeClr val="accent5"/>
              </a:solidFill>
            </a:endParaRPr>
          </a:p>
          <a:p>
            <a:pPr marL="0" lvl="0" indent="0" algn="l" rtl="0">
              <a:lnSpc>
                <a:spcPct val="90000"/>
              </a:lnSpc>
              <a:spcBef>
                <a:spcPts val="500"/>
              </a:spcBef>
              <a:spcAft>
                <a:spcPts val="0"/>
              </a:spcAft>
              <a:buNone/>
            </a:pPr>
            <a:endParaRPr sz="1400">
              <a:solidFill>
                <a:schemeClr val="accent5"/>
              </a:solidFill>
            </a:endParaRPr>
          </a:p>
          <a:p>
            <a:pPr marL="0" lvl="0" indent="0" algn="l" rtl="0">
              <a:lnSpc>
                <a:spcPct val="90000"/>
              </a:lnSpc>
              <a:spcBef>
                <a:spcPts val="500"/>
              </a:spcBef>
              <a:spcAft>
                <a:spcPts val="0"/>
              </a:spcAft>
              <a:buNone/>
            </a:pPr>
            <a:endParaRPr sz="1400">
              <a:solidFill>
                <a:schemeClr val="accent5"/>
              </a:solidFill>
            </a:endParaRPr>
          </a:p>
        </p:txBody>
      </p:sp>
      <p:sp>
        <p:nvSpPr>
          <p:cNvPr id="169" name="Google Shape;16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1b6570971cc_10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b6570971cc_10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4" name="Google Shape;374;g1b6570971cc_10_3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1b6570971cc_10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1b6570971cc_10_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g1b6570971cc_10_4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b6570971cc_10_4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b6570971cc_10_48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3" name="Google Shape;403;g1b6570971cc_10_48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1b6570971cc_10_14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1b6570971cc_10_14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8" name="Google Shape;428;g1b6570971cc_10_144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23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b6570971cc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90000"/>
              </a:lnSpc>
              <a:spcBef>
                <a:spcPts val="500"/>
              </a:spcBef>
              <a:spcAft>
                <a:spcPts val="0"/>
              </a:spcAft>
              <a:buNone/>
            </a:pPr>
            <a:endParaRPr sz="1400">
              <a:solidFill>
                <a:schemeClr val="accent5"/>
              </a:solidFill>
            </a:endParaRPr>
          </a:p>
        </p:txBody>
      </p:sp>
      <p:sp>
        <p:nvSpPr>
          <p:cNvPr id="178" name="Google Shape;178;g1b6570971cc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b6570971cc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a:t>Problems with DS as seen in lectures →Race conditions, deadlocks,  inconsistency</a:t>
            </a:r>
            <a:endParaRPr/>
          </a:p>
          <a:p>
            <a:pPr marL="0" lvl="0" indent="0" algn="l" rtl="0">
              <a:spcBef>
                <a:spcPts val="0"/>
              </a:spcBef>
              <a:spcAft>
                <a:spcPts val="0"/>
              </a:spcAft>
              <a:buNone/>
            </a:pPr>
            <a:r>
              <a:rPr lang="en-IN"/>
              <a:t>General → Most systems deal with the same issues</a:t>
            </a:r>
            <a:endParaRPr/>
          </a:p>
          <a:p>
            <a:pPr marL="0" lvl="0" indent="0" algn="l" rtl="0">
              <a:spcBef>
                <a:spcPts val="0"/>
              </a:spcBef>
              <a:spcAft>
                <a:spcPts val="0"/>
              </a:spcAft>
              <a:buNone/>
            </a:pPr>
            <a:r>
              <a:rPr lang="en-IN"/>
              <a:t>flexible?</a:t>
            </a:r>
            <a:endParaRPr/>
          </a:p>
        </p:txBody>
      </p:sp>
      <p:sp>
        <p:nvSpPr>
          <p:cNvPr id="190" name="Google Shape;190;g1b6570971cc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b6570971cc_3_8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g1b6570971cc_3_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b6570971cc_3_9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g1b6570971cc_3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b6570971cc_3_1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g1b6570971cc_3_1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b6570971cc_3_1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g1b6570971cc_3_1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b6570971cc_3_1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g1b6570971cc_3_1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g1b6570971cc_3_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g1b6570971cc_3_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g1b6570971cc_3_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g1b6570971cc_3_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5"/>
        <p:cNvGrpSpPr/>
        <p:nvPr/>
      </p:nvGrpSpPr>
      <p:grpSpPr>
        <a:xfrm>
          <a:off x="0" y="0"/>
          <a:ext cx="0" cy="0"/>
          <a:chOff x="0" y="0"/>
          <a:chExt cx="0" cy="0"/>
        </a:xfrm>
      </p:grpSpPr>
      <p:sp>
        <p:nvSpPr>
          <p:cNvPr id="96" name="Google Shape;96;g1b6570971cc_3_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g1b6570971cc_3_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g1b6570971cc_3_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g1b6570971cc_3_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g1b6570971cc_3_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1"/>
        <p:cNvGrpSpPr/>
        <p:nvPr/>
      </p:nvGrpSpPr>
      <p:grpSpPr>
        <a:xfrm>
          <a:off x="0" y="0"/>
          <a:ext cx="0" cy="0"/>
          <a:chOff x="0" y="0"/>
          <a:chExt cx="0" cy="0"/>
        </a:xfrm>
      </p:grpSpPr>
      <p:sp>
        <p:nvSpPr>
          <p:cNvPr id="102" name="Google Shape;102;g1b6570971cc_3_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g1b6570971cc_3_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04" name="Google Shape;104;g1b6570971cc_3_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g1b6570971cc_3_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g1b6570971cc_3_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7"/>
        <p:cNvGrpSpPr/>
        <p:nvPr/>
      </p:nvGrpSpPr>
      <p:grpSpPr>
        <a:xfrm>
          <a:off x="0" y="0"/>
          <a:ext cx="0" cy="0"/>
          <a:chOff x="0" y="0"/>
          <a:chExt cx="0" cy="0"/>
        </a:xfrm>
      </p:grpSpPr>
      <p:sp>
        <p:nvSpPr>
          <p:cNvPr id="108" name="Google Shape;108;g1b6570971cc_3_2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9" name="Google Shape;109;g1b6570971cc_3_2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10" name="Google Shape;110;g1b6570971cc_3_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g1b6570971cc_3_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g1b6570971cc_3_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3"/>
        <p:cNvGrpSpPr/>
        <p:nvPr/>
      </p:nvGrpSpPr>
      <p:grpSpPr>
        <a:xfrm>
          <a:off x="0" y="0"/>
          <a:ext cx="0" cy="0"/>
          <a:chOff x="0" y="0"/>
          <a:chExt cx="0" cy="0"/>
        </a:xfrm>
      </p:grpSpPr>
      <p:sp>
        <p:nvSpPr>
          <p:cNvPr id="114" name="Google Shape;114;g1b6570971cc_3_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g1b6570971cc_3_2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g1b6570971cc_3_2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7" name="Google Shape;117;g1b6570971cc_3_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g1b6570971cc_3_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g1b6570971cc_3_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0"/>
        <p:cNvGrpSpPr/>
        <p:nvPr/>
      </p:nvGrpSpPr>
      <p:grpSpPr>
        <a:xfrm>
          <a:off x="0" y="0"/>
          <a:ext cx="0" cy="0"/>
          <a:chOff x="0" y="0"/>
          <a:chExt cx="0" cy="0"/>
        </a:xfrm>
      </p:grpSpPr>
      <p:sp>
        <p:nvSpPr>
          <p:cNvPr id="121" name="Google Shape;121;g1b6570971cc_3_3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g1b6570971cc_3_3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3" name="Google Shape;123;g1b6570971cc_3_3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4" name="Google Shape;124;g1b6570971cc_3_3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5" name="Google Shape;125;g1b6570971cc_3_3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6" name="Google Shape;126;g1b6570971cc_3_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g1b6570971cc_3_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g1b6570971cc_3_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9"/>
        <p:cNvGrpSpPr/>
        <p:nvPr/>
      </p:nvGrpSpPr>
      <p:grpSpPr>
        <a:xfrm>
          <a:off x="0" y="0"/>
          <a:ext cx="0" cy="0"/>
          <a:chOff x="0" y="0"/>
          <a:chExt cx="0" cy="0"/>
        </a:xfrm>
      </p:grpSpPr>
      <p:sp>
        <p:nvSpPr>
          <p:cNvPr id="130" name="Google Shape;130;g1b6570971cc_3_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g1b6570971cc_3_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g1b6570971cc_3_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3"/>
        <p:cNvGrpSpPr/>
        <p:nvPr/>
      </p:nvGrpSpPr>
      <p:grpSpPr>
        <a:xfrm>
          <a:off x="0" y="0"/>
          <a:ext cx="0" cy="0"/>
          <a:chOff x="0" y="0"/>
          <a:chExt cx="0" cy="0"/>
        </a:xfrm>
      </p:grpSpPr>
      <p:sp>
        <p:nvSpPr>
          <p:cNvPr id="134" name="Google Shape;134;g1b6570971cc_3_4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g1b6570971cc_3_4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36" name="Google Shape;136;g1b6570971cc_3_4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37" name="Google Shape;137;g1b6570971cc_3_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g1b6570971cc_3_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g1b6570971cc_3_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0"/>
        <p:cNvGrpSpPr/>
        <p:nvPr/>
      </p:nvGrpSpPr>
      <p:grpSpPr>
        <a:xfrm>
          <a:off x="0" y="0"/>
          <a:ext cx="0" cy="0"/>
          <a:chOff x="0" y="0"/>
          <a:chExt cx="0" cy="0"/>
        </a:xfrm>
      </p:grpSpPr>
      <p:sp>
        <p:nvSpPr>
          <p:cNvPr id="141" name="Google Shape;141;g1b6570971cc_3_5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g1b6570971cc_3_56"/>
          <p:cNvSpPr>
            <a:spLocks noGrp="1"/>
          </p:cNvSpPr>
          <p:nvPr>
            <p:ph type="pic" idx="2"/>
          </p:nvPr>
        </p:nvSpPr>
        <p:spPr>
          <a:xfrm>
            <a:off x="5183188" y="987425"/>
            <a:ext cx="6172200" cy="4873625"/>
          </a:xfrm>
          <a:prstGeom prst="rect">
            <a:avLst/>
          </a:prstGeom>
          <a:noFill/>
          <a:ln>
            <a:noFill/>
          </a:ln>
        </p:spPr>
      </p:sp>
      <p:sp>
        <p:nvSpPr>
          <p:cNvPr id="143" name="Google Shape;143;g1b6570971cc_3_5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4" name="Google Shape;144;g1b6570971cc_3_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g1b6570971cc_3_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g1b6570971cc_3_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7"/>
        <p:cNvGrpSpPr/>
        <p:nvPr/>
      </p:nvGrpSpPr>
      <p:grpSpPr>
        <a:xfrm>
          <a:off x="0" y="0"/>
          <a:ext cx="0" cy="0"/>
          <a:chOff x="0" y="0"/>
          <a:chExt cx="0" cy="0"/>
        </a:xfrm>
      </p:grpSpPr>
      <p:sp>
        <p:nvSpPr>
          <p:cNvPr id="148" name="Google Shape;148;g1b6570971cc_3_6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g1b6570971cc_3_6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0" name="Google Shape;150;g1b6570971cc_3_6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g1b6570971cc_3_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g1b6570971cc_3_6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3"/>
        <p:cNvGrpSpPr/>
        <p:nvPr/>
      </p:nvGrpSpPr>
      <p:grpSpPr>
        <a:xfrm>
          <a:off x="0" y="0"/>
          <a:ext cx="0" cy="0"/>
          <a:chOff x="0" y="0"/>
          <a:chExt cx="0" cy="0"/>
        </a:xfrm>
      </p:grpSpPr>
      <p:sp>
        <p:nvSpPr>
          <p:cNvPr id="154" name="Google Shape;154;g1b6570971cc_3_6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5" name="Google Shape;155;g1b6570971cc_3_6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6" name="Google Shape;156;g1b6570971cc_3_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g1b6570971cc_3_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g1b6570971cc_3_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6"/>
        <p:cNvGrpSpPr/>
        <p:nvPr/>
      </p:nvGrpSpPr>
      <p:grpSpPr>
        <a:xfrm>
          <a:off x="0" y="0"/>
          <a:ext cx="0" cy="0"/>
          <a:chOff x="0" y="0"/>
          <a:chExt cx="0" cy="0"/>
        </a:xfrm>
      </p:grpSpPr>
      <p:sp>
        <p:nvSpPr>
          <p:cNvPr id="27" name="Google Shape;27;p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9" name="Google Shape;29;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5" name="Google Shape;35;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2"/>
          <p:cNvSpPr>
            <a:spLocks noGrp="1"/>
          </p:cNvSpPr>
          <p:nvPr>
            <p:ph type="pic" idx="2"/>
          </p:nvPr>
        </p:nvSpPr>
        <p:spPr>
          <a:xfrm>
            <a:off x="5183188" y="987425"/>
            <a:ext cx="6172200" cy="4873625"/>
          </a:xfrm>
          <a:prstGeom prst="rect">
            <a:avLst/>
          </a:prstGeom>
          <a:noFill/>
          <a:ln>
            <a:noFill/>
          </a:ln>
        </p:spPr>
      </p:sp>
      <p:sp>
        <p:nvSpPr>
          <p:cNvPr id="68" name="Google Shape;68;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g1b6570971cc_3_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6" name="Google Shape;86;g1b6570971cc_3_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7" name="Google Shape;87;g1b6570971cc_3_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8" name="Google Shape;88;g1b6570971cc_3_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g1b6570971cc_3_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hyperlink" Target="https://zookeeper.apache.org/doc/current/zookeeperOver.html#zkPerfReliability"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8.png"/><Relationship Id="rId4" Type="http://schemas.openxmlformats.org/officeDocument/2006/relationships/image" Target="../media/image3.jpg"/></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jpg"/><Relationship Id="rId7"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4.png"/><Relationship Id="rId9"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hyperlink" Target="https://blog.twitter.com/engineering/en_us/a/2014/manhattan-our-real-time-multi-tenant-distributed-database-for-twitter-scale.html" TargetMode="External"/><Relationship Id="rId7"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jpg"/><Relationship Id="rId5" Type="http://schemas.openxmlformats.org/officeDocument/2006/relationships/hyperlink" Target="https://blog.twitter.com/engineering/en_us/a/2013/mesos-graduates-from-apache-incubation.html" TargetMode="External"/><Relationship Id="rId4" Type="http://schemas.openxmlformats.org/officeDocument/2006/relationships/hyperlink" Target="https://blog.twitter.com/engineering/en_us/topics/infrastructure/2015/building-distributedlog-twitter-s-high-performance-replicated-log-servic.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3.jpg"/></Relationships>
</file>

<file path=ppt/slides/_rels/slide2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12.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2"/>
        <p:cNvGrpSpPr/>
        <p:nvPr/>
      </p:nvGrpSpPr>
      <p:grpSpPr>
        <a:xfrm>
          <a:off x="0" y="0"/>
          <a:ext cx="0" cy="0"/>
          <a:chOff x="0" y="0"/>
          <a:chExt cx="0" cy="0"/>
        </a:xfrm>
      </p:grpSpPr>
      <p:sp>
        <p:nvSpPr>
          <p:cNvPr id="163" name="Google Shape;163;g1b6570971cc_3_75"/>
          <p:cNvSpPr txBox="1">
            <a:spLocks noGrp="1"/>
          </p:cNvSpPr>
          <p:nvPr>
            <p:ph type="title"/>
          </p:nvPr>
        </p:nvSpPr>
        <p:spPr>
          <a:xfrm>
            <a:off x="838200" y="338492"/>
            <a:ext cx="10515600" cy="6151085"/>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br>
              <a:rPr lang="en-IN">
                <a:solidFill>
                  <a:schemeClr val="dk1"/>
                </a:solidFill>
                <a:latin typeface="Calibri"/>
                <a:ea typeface="Calibri"/>
                <a:cs typeface="Calibri"/>
                <a:sym typeface="Calibri"/>
              </a:rPr>
            </a:br>
            <a:br>
              <a:rPr lang="en-IN">
                <a:solidFill>
                  <a:schemeClr val="dk1"/>
                </a:solidFill>
                <a:latin typeface="Calibri"/>
                <a:ea typeface="Calibri"/>
                <a:cs typeface="Calibri"/>
                <a:sym typeface="Calibri"/>
              </a:rPr>
            </a:br>
            <a:r>
              <a:rPr lang="en-IN" sz="4400" b="1">
                <a:solidFill>
                  <a:srgbClr val="FF0000"/>
                </a:solidFill>
                <a:latin typeface="Calibri"/>
                <a:ea typeface="Calibri"/>
                <a:cs typeface="Calibri"/>
                <a:sym typeface="Calibri"/>
              </a:rPr>
              <a:t>Apache</a:t>
            </a:r>
            <a:r>
              <a:rPr lang="en-IN" sz="4400" b="1">
                <a:solidFill>
                  <a:schemeClr val="dk1"/>
                </a:solidFill>
                <a:latin typeface="Calibri"/>
                <a:ea typeface="Calibri"/>
                <a:cs typeface="Calibri"/>
                <a:sym typeface="Calibri"/>
              </a:rPr>
              <a:t> ZooKeeper</a:t>
            </a:r>
            <a:br>
              <a:rPr lang="en-IN">
                <a:solidFill>
                  <a:schemeClr val="dk1"/>
                </a:solidFill>
                <a:latin typeface="Calibri"/>
                <a:ea typeface="Calibri"/>
                <a:cs typeface="Calibri"/>
                <a:sym typeface="Calibri"/>
              </a:rPr>
            </a:br>
            <a:br>
              <a:rPr lang="en-IN" sz="2800">
                <a:solidFill>
                  <a:schemeClr val="dk1"/>
                </a:solidFill>
                <a:latin typeface="Calibri"/>
                <a:ea typeface="Calibri"/>
                <a:cs typeface="Calibri"/>
                <a:sym typeface="Calibri"/>
              </a:rPr>
            </a:br>
            <a:r>
              <a:rPr lang="en-IN" sz="2800" b="1">
                <a:solidFill>
                  <a:schemeClr val="dk1"/>
                </a:solidFill>
              </a:rPr>
              <a:t>Assignment 2</a:t>
            </a:r>
            <a:br>
              <a:rPr lang="en-IN" sz="2800" b="1">
                <a:solidFill>
                  <a:schemeClr val="dk1"/>
                </a:solidFill>
              </a:rPr>
            </a:br>
            <a:r>
              <a:rPr lang="en-IN" sz="2800" b="1">
                <a:solidFill>
                  <a:schemeClr val="dk1"/>
                </a:solidFill>
              </a:rPr>
              <a:t>Distributed Systems - CS7NS6</a:t>
            </a:r>
            <a:br>
              <a:rPr lang="en-IN" sz="2800" b="1">
                <a:solidFill>
                  <a:schemeClr val="dk1"/>
                </a:solidFill>
              </a:rPr>
            </a:br>
            <a:r>
              <a:rPr lang="en-IN" sz="2800" b="1">
                <a:solidFill>
                  <a:schemeClr val="dk1"/>
                </a:solidFill>
              </a:rPr>
              <a:t>Group 9</a:t>
            </a:r>
            <a:br>
              <a:rPr lang="en-IN" sz="2800">
                <a:solidFill>
                  <a:schemeClr val="dk1"/>
                </a:solidFill>
                <a:latin typeface="Calibri"/>
                <a:ea typeface="Calibri"/>
                <a:cs typeface="Calibri"/>
                <a:sym typeface="Calibri"/>
              </a:rPr>
            </a:br>
            <a:br>
              <a:rPr lang="en-IN" sz="2800">
                <a:solidFill>
                  <a:schemeClr val="dk1"/>
                </a:solidFill>
                <a:latin typeface="Calibri"/>
                <a:ea typeface="Calibri"/>
                <a:cs typeface="Calibri"/>
                <a:sym typeface="Calibri"/>
              </a:rPr>
            </a:br>
            <a:br>
              <a:rPr lang="en-IN" sz="2800" b="1">
                <a:solidFill>
                  <a:schemeClr val="dk1"/>
                </a:solidFill>
              </a:rPr>
            </a:br>
            <a:r>
              <a:rPr lang="en-IN" sz="2000" b="1">
                <a:solidFill>
                  <a:schemeClr val="dk1"/>
                </a:solidFill>
              </a:rPr>
              <a:t>Submitted by:</a:t>
            </a:r>
            <a:br>
              <a:rPr lang="en-IN" sz="2000">
                <a:solidFill>
                  <a:schemeClr val="dk1"/>
                </a:solidFill>
                <a:latin typeface="Calibri"/>
                <a:ea typeface="Calibri"/>
                <a:cs typeface="Calibri"/>
                <a:sym typeface="Calibri"/>
              </a:rPr>
            </a:br>
            <a:r>
              <a:rPr lang="en-IN" sz="2000">
                <a:solidFill>
                  <a:schemeClr val="dk1"/>
                </a:solidFill>
                <a:latin typeface="Calibri"/>
                <a:ea typeface="Calibri"/>
                <a:cs typeface="Calibri"/>
                <a:sym typeface="Calibri"/>
              </a:rPr>
              <a:t>Anastasiia Khomenko (22304231)</a:t>
            </a:r>
            <a:br>
              <a:rPr lang="en-IN" sz="2000">
                <a:solidFill>
                  <a:schemeClr val="dk1"/>
                </a:solidFill>
                <a:latin typeface="Calibri"/>
                <a:ea typeface="Calibri"/>
                <a:cs typeface="Calibri"/>
                <a:sym typeface="Calibri"/>
              </a:rPr>
            </a:br>
            <a:r>
              <a:rPr lang="en-IN" sz="2000">
                <a:solidFill>
                  <a:schemeClr val="dk1"/>
                </a:solidFill>
                <a:latin typeface="Calibri"/>
                <a:ea typeface="Calibri"/>
                <a:cs typeface="Calibri"/>
                <a:sym typeface="Calibri"/>
              </a:rPr>
              <a:t>Charbel Nebo (18324228)</a:t>
            </a:r>
            <a:br>
              <a:rPr lang="en-IN" sz="2000">
                <a:solidFill>
                  <a:schemeClr val="dk1"/>
                </a:solidFill>
                <a:latin typeface="Calibri"/>
                <a:ea typeface="Calibri"/>
                <a:cs typeface="Calibri"/>
                <a:sym typeface="Calibri"/>
              </a:rPr>
            </a:br>
            <a:r>
              <a:rPr lang="en-IN" sz="2000">
                <a:solidFill>
                  <a:schemeClr val="dk1"/>
                </a:solidFill>
                <a:latin typeface="Calibri"/>
                <a:ea typeface="Calibri"/>
                <a:cs typeface="Calibri"/>
                <a:sym typeface="Calibri"/>
              </a:rPr>
              <a:t>Karan Dua (21331391)</a:t>
            </a:r>
            <a:br>
              <a:rPr lang="en-IN" sz="2000">
                <a:solidFill>
                  <a:schemeClr val="dk1"/>
                </a:solidFill>
                <a:latin typeface="Calibri"/>
                <a:ea typeface="Calibri"/>
                <a:cs typeface="Calibri"/>
                <a:sym typeface="Calibri"/>
              </a:rPr>
            </a:br>
            <a:r>
              <a:rPr lang="en-IN" sz="2000">
                <a:solidFill>
                  <a:schemeClr val="dk1"/>
                </a:solidFill>
                <a:latin typeface="Calibri"/>
                <a:ea typeface="Calibri"/>
                <a:cs typeface="Calibri"/>
                <a:sym typeface="Calibri"/>
              </a:rPr>
              <a:t>Shauna Gurhy (18324848)</a:t>
            </a:r>
            <a:br>
              <a:rPr lang="en-IN" sz="2000">
                <a:solidFill>
                  <a:schemeClr val="dk1"/>
                </a:solidFill>
                <a:latin typeface="Calibri"/>
                <a:ea typeface="Calibri"/>
                <a:cs typeface="Calibri"/>
                <a:sym typeface="Calibri"/>
              </a:rPr>
            </a:br>
            <a:endParaRPr/>
          </a:p>
        </p:txBody>
      </p:sp>
      <p:pic>
        <p:nvPicPr>
          <p:cNvPr id="164" name="Google Shape;164;g1b6570971cc_3_75" descr="zookeeper - Official Image | Docker Hub"/>
          <p:cNvPicPr preferRelativeResize="0"/>
          <p:nvPr/>
        </p:nvPicPr>
        <p:blipFill rotWithShape="1">
          <a:blip r:embed="rId4">
            <a:alphaModFix/>
          </a:blip>
          <a:srcRect/>
          <a:stretch/>
        </p:blipFill>
        <p:spPr>
          <a:xfrm flipH="1">
            <a:off x="2827930" y="1057088"/>
            <a:ext cx="1322247" cy="1879600"/>
          </a:xfrm>
          <a:prstGeom prst="rect">
            <a:avLst/>
          </a:prstGeom>
          <a:noFill/>
          <a:ln>
            <a:noFill/>
          </a:ln>
        </p:spPr>
      </p:pic>
      <p:pic>
        <p:nvPicPr>
          <p:cNvPr id="165" name="Google Shape;165;g1b6570971cc_3_75"/>
          <p:cNvPicPr preferRelativeResize="0"/>
          <p:nvPr/>
        </p:nvPicPr>
        <p:blipFill rotWithShape="1">
          <a:blip r:embed="rId5">
            <a:alphaModFix/>
          </a:blip>
          <a:srcRect/>
          <a:stretch/>
        </p:blipFill>
        <p:spPr>
          <a:xfrm>
            <a:off x="0" y="0"/>
            <a:ext cx="3257874" cy="1124125"/>
          </a:xfrm>
          <a:prstGeom prst="rect">
            <a:avLst/>
          </a:prstGeom>
          <a:noFill/>
          <a:ln>
            <a:noFill/>
          </a:ln>
        </p:spPr>
      </p:pic>
      <p:pic>
        <p:nvPicPr>
          <p:cNvPr id="166" name="Google Shape;166;g1b6570971cc_3_75" descr="Apache ZooKeeper - Wikipedia"/>
          <p:cNvPicPr preferRelativeResize="0"/>
          <p:nvPr/>
        </p:nvPicPr>
        <p:blipFill rotWithShape="1">
          <a:blip r:embed="rId6">
            <a:alphaModFix/>
          </a:blip>
          <a:srcRect/>
          <a:stretch/>
        </p:blipFill>
        <p:spPr>
          <a:xfrm>
            <a:off x="196273" y="5457790"/>
            <a:ext cx="2094346" cy="118423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pic>
        <p:nvPicPr>
          <p:cNvPr id="275" name="Google Shape;275;g1b6570971cc_3_151"/>
          <p:cNvPicPr preferRelativeResize="0"/>
          <p:nvPr/>
        </p:nvPicPr>
        <p:blipFill rotWithShape="1">
          <a:blip r:embed="rId3">
            <a:alphaModFix/>
          </a:blip>
          <a:srcRect/>
          <a:stretch/>
        </p:blipFill>
        <p:spPr>
          <a:xfrm>
            <a:off x="9661857" y="0"/>
            <a:ext cx="2530143" cy="873032"/>
          </a:xfrm>
          <a:prstGeom prst="rect">
            <a:avLst/>
          </a:prstGeom>
          <a:noFill/>
          <a:ln>
            <a:noFill/>
          </a:ln>
        </p:spPr>
      </p:pic>
      <p:pic>
        <p:nvPicPr>
          <p:cNvPr id="276" name="Google Shape;276;g1b6570971cc_3_151" descr="Apache ZooKeeper - Wikipedia"/>
          <p:cNvPicPr preferRelativeResize="0"/>
          <p:nvPr/>
        </p:nvPicPr>
        <p:blipFill rotWithShape="1">
          <a:blip r:embed="rId4">
            <a:alphaModFix/>
          </a:blip>
          <a:srcRect/>
          <a:stretch/>
        </p:blipFill>
        <p:spPr>
          <a:xfrm>
            <a:off x="196273" y="5457790"/>
            <a:ext cx="2094345" cy="1184236"/>
          </a:xfrm>
          <a:prstGeom prst="rect">
            <a:avLst/>
          </a:prstGeom>
          <a:noFill/>
          <a:ln>
            <a:noFill/>
          </a:ln>
        </p:spPr>
      </p:pic>
      <p:pic>
        <p:nvPicPr>
          <p:cNvPr id="277" name="Google Shape;277;g1b6570971cc_3_151"/>
          <p:cNvPicPr preferRelativeResize="0"/>
          <p:nvPr/>
        </p:nvPicPr>
        <p:blipFill rotWithShape="1">
          <a:blip r:embed="rId5">
            <a:alphaModFix/>
          </a:blip>
          <a:srcRect/>
          <a:stretch/>
        </p:blipFill>
        <p:spPr>
          <a:xfrm>
            <a:off x="430584" y="2164732"/>
            <a:ext cx="2962688" cy="2657846"/>
          </a:xfrm>
          <a:prstGeom prst="rect">
            <a:avLst/>
          </a:prstGeom>
          <a:noFill/>
          <a:ln>
            <a:noFill/>
          </a:ln>
        </p:spPr>
      </p:pic>
      <p:sp>
        <p:nvSpPr>
          <p:cNvPr id="278" name="Google Shape;278;g1b6570971cc_3_151"/>
          <p:cNvSpPr txBox="1"/>
          <p:nvPr/>
        </p:nvSpPr>
        <p:spPr>
          <a:xfrm>
            <a:off x="3911919" y="1474619"/>
            <a:ext cx="8075700" cy="3355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chemeClr val="dk1"/>
                </a:solidFill>
                <a:latin typeface="Calibri"/>
                <a:ea typeface="Calibri"/>
                <a:cs typeface="Calibri"/>
                <a:sym typeface="Calibri"/>
              </a:rPr>
              <a:t>Notifications/Watches – The most important feature</a:t>
            </a: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r>
              <a:rPr lang="en-IN" sz="1600">
                <a:solidFill>
                  <a:schemeClr val="dk1"/>
                </a:solidFill>
                <a:latin typeface="Calibri"/>
                <a:ea typeface="Calibri"/>
                <a:cs typeface="Calibri"/>
                <a:sym typeface="Calibri"/>
              </a:rPr>
              <a:t>- It is a mechanism for clients can for notifications on a ZNode about the </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IN" sz="1600">
                <a:solidFill>
                  <a:schemeClr val="dk1"/>
                </a:solidFill>
                <a:latin typeface="Calibri"/>
                <a:ea typeface="Calibri"/>
                <a:cs typeface="Calibri"/>
                <a:sym typeface="Calibri"/>
              </a:rPr>
              <a:t>  changes in ZooKeeper.</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IN" sz="1600">
                <a:solidFill>
                  <a:schemeClr val="dk1"/>
                </a:solidFill>
                <a:latin typeface="Calibri"/>
                <a:ea typeface="Calibri"/>
                <a:cs typeface="Calibri"/>
                <a:sym typeface="Calibri"/>
              </a:rPr>
              <a:t>- Avoids continuous polling</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IN" sz="1600">
                <a:solidFill>
                  <a:schemeClr val="dk1"/>
                </a:solidFill>
                <a:latin typeface="Calibri"/>
                <a:ea typeface="Calibri"/>
                <a:cs typeface="Calibri"/>
                <a:sym typeface="Calibri"/>
              </a:rPr>
              <a:t>- Client can set watches while reading a particular ZNode.</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IN" sz="1600">
                <a:solidFill>
                  <a:schemeClr val="dk1"/>
                </a:solidFill>
                <a:latin typeface="Calibri"/>
                <a:ea typeface="Calibri"/>
                <a:cs typeface="Calibri"/>
                <a:sym typeface="Calibri"/>
              </a:rPr>
              <a:t>- ZNode sends notifications to watchers if there are any changes in the data </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IN" sz="1600">
                <a:solidFill>
                  <a:schemeClr val="dk1"/>
                </a:solidFill>
                <a:latin typeface="Calibri"/>
                <a:ea typeface="Calibri"/>
                <a:cs typeface="Calibri"/>
                <a:sym typeface="Calibri"/>
              </a:rPr>
              <a:t>  associated with ZNode or changes in ZNode Children.</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IN" sz="1600">
                <a:solidFill>
                  <a:schemeClr val="dk1"/>
                </a:solidFill>
                <a:latin typeface="Calibri"/>
                <a:ea typeface="Calibri"/>
                <a:cs typeface="Calibri"/>
                <a:sym typeface="Calibri"/>
              </a:rPr>
              <a:t>- Watches are triggered only once.</a:t>
            </a:r>
            <a:endParaRPr sz="1600">
              <a:solidFill>
                <a:schemeClr val="dk1"/>
              </a:solidFill>
              <a:latin typeface="Calibri"/>
              <a:ea typeface="Calibri"/>
              <a:cs typeface="Calibri"/>
              <a:sym typeface="Calibri"/>
            </a:endParaRPr>
          </a:p>
        </p:txBody>
      </p:sp>
      <p:pic>
        <p:nvPicPr>
          <p:cNvPr id="279" name="Google Shape;279;g1b6570971cc_3_151"/>
          <p:cNvPicPr preferRelativeResize="0"/>
          <p:nvPr/>
        </p:nvPicPr>
        <p:blipFill rotWithShape="1">
          <a:blip r:embed="rId3">
            <a:alphaModFix/>
          </a:blip>
          <a:srcRect/>
          <a:stretch/>
        </p:blipFill>
        <p:spPr>
          <a:xfrm>
            <a:off x="8934125" y="0"/>
            <a:ext cx="3257874" cy="1124125"/>
          </a:xfrm>
          <a:prstGeom prst="rect">
            <a:avLst/>
          </a:prstGeom>
          <a:noFill/>
          <a:ln>
            <a:noFill/>
          </a:ln>
        </p:spPr>
      </p:pic>
      <p:sp>
        <p:nvSpPr>
          <p:cNvPr id="280" name="Google Shape;280;g1b6570971cc_3_151"/>
          <p:cNvSpPr txBox="1">
            <a:spLocks noGrp="1"/>
          </p:cNvSpPr>
          <p:nvPr>
            <p:ph type="title"/>
          </p:nvPr>
        </p:nvSpPr>
        <p:spPr>
          <a:xfrm>
            <a:off x="0" y="0"/>
            <a:ext cx="10515600" cy="1325700"/>
          </a:xfrm>
          <a:prstGeom prst="rect">
            <a:avLst/>
          </a:prstGeom>
        </p:spPr>
        <p:txBody>
          <a:bodyPr spcFirstLastPara="1" wrap="square" lIns="91425" tIns="45700" rIns="91425" bIns="45700" anchor="ctr" anchorCtr="0">
            <a:normAutofit/>
          </a:bodyPr>
          <a:lstStyle/>
          <a:p>
            <a:pPr marL="0" lvl="0" indent="0" algn="l" rtl="0">
              <a:lnSpc>
                <a:spcPct val="100000"/>
              </a:lnSpc>
              <a:spcBef>
                <a:spcPts val="0"/>
              </a:spcBef>
              <a:spcAft>
                <a:spcPts val="0"/>
              </a:spcAft>
              <a:buNone/>
            </a:pPr>
            <a:r>
              <a:rPr lang="en-IN" sz="4000" b="1">
                <a:solidFill>
                  <a:schemeClr val="accent5"/>
                </a:solidFill>
              </a:rPr>
              <a:t>The Architecture</a:t>
            </a:r>
            <a:endParaRPr/>
          </a:p>
        </p:txBody>
      </p:sp>
      <p:sp>
        <p:nvSpPr>
          <p:cNvPr id="2" name="TextBox 1">
            <a:extLst>
              <a:ext uri="{FF2B5EF4-FFF2-40B4-BE49-F238E27FC236}">
                <a16:creationId xmlns:a16="http://schemas.microsoft.com/office/drawing/2014/main" id="{5C5BBB46-D29B-266F-77F6-824D13310733}"/>
              </a:ext>
            </a:extLst>
          </p:cNvPr>
          <p:cNvSpPr txBox="1"/>
          <p:nvPr/>
        </p:nvSpPr>
        <p:spPr>
          <a:xfrm>
            <a:off x="10216778" y="6507801"/>
            <a:ext cx="1975221" cy="307777"/>
          </a:xfrm>
          <a:prstGeom prst="rect">
            <a:avLst/>
          </a:prstGeom>
          <a:noFill/>
        </p:spPr>
        <p:txBody>
          <a:bodyPr wrap="none" rtlCol="0">
            <a:spAutoFit/>
          </a:bodyPr>
          <a:lstStyle/>
          <a:p>
            <a:r>
              <a:rPr lang="en-IN" dirty="0"/>
              <a:t>Image Source: Google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pic>
        <p:nvPicPr>
          <p:cNvPr id="285" name="Google Shape;285;g20f99dbdeb9_2_48"/>
          <p:cNvPicPr preferRelativeResize="0"/>
          <p:nvPr/>
        </p:nvPicPr>
        <p:blipFill rotWithShape="1">
          <a:blip r:embed="rId3">
            <a:alphaModFix/>
          </a:blip>
          <a:srcRect/>
          <a:stretch/>
        </p:blipFill>
        <p:spPr>
          <a:xfrm>
            <a:off x="8934125" y="0"/>
            <a:ext cx="3257874" cy="1124125"/>
          </a:xfrm>
          <a:prstGeom prst="rect">
            <a:avLst/>
          </a:prstGeom>
          <a:noFill/>
          <a:ln>
            <a:noFill/>
          </a:ln>
        </p:spPr>
      </p:pic>
      <p:sp>
        <p:nvSpPr>
          <p:cNvPr id="286" name="Google Shape;286;g20f99dbdeb9_2_48"/>
          <p:cNvSpPr txBox="1">
            <a:spLocks noGrp="1"/>
          </p:cNvSpPr>
          <p:nvPr>
            <p:ph type="title"/>
          </p:nvPr>
        </p:nvSpPr>
        <p:spPr>
          <a:xfrm>
            <a:off x="0" y="0"/>
            <a:ext cx="10515600" cy="1325700"/>
          </a:xfrm>
          <a:prstGeom prst="rect">
            <a:avLst/>
          </a:prstGeom>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Font typeface="Arial"/>
              <a:buNone/>
            </a:pPr>
            <a:r>
              <a:rPr lang="en-IN" sz="4000" b="1">
                <a:solidFill>
                  <a:schemeClr val="accent5"/>
                </a:solidFill>
              </a:rPr>
              <a:t>Design Goals</a:t>
            </a:r>
            <a:endParaRPr sz="4000"/>
          </a:p>
        </p:txBody>
      </p:sp>
      <p:pic>
        <p:nvPicPr>
          <p:cNvPr id="287" name="Google Shape;287;g20f99dbdeb9_2_48" descr="Apache ZooKeeper - Wikipedia"/>
          <p:cNvPicPr preferRelativeResize="0"/>
          <p:nvPr/>
        </p:nvPicPr>
        <p:blipFill rotWithShape="1">
          <a:blip r:embed="rId4">
            <a:alphaModFix/>
          </a:blip>
          <a:srcRect/>
          <a:stretch/>
        </p:blipFill>
        <p:spPr>
          <a:xfrm>
            <a:off x="196273" y="5457790"/>
            <a:ext cx="2094346" cy="1184236"/>
          </a:xfrm>
          <a:prstGeom prst="rect">
            <a:avLst/>
          </a:prstGeom>
          <a:noFill/>
          <a:ln>
            <a:noFill/>
          </a:ln>
        </p:spPr>
      </p:pic>
      <p:sp>
        <p:nvSpPr>
          <p:cNvPr id="288" name="Google Shape;288;g20f99dbdeb9_2_48"/>
          <p:cNvSpPr txBox="1"/>
          <p:nvPr/>
        </p:nvSpPr>
        <p:spPr>
          <a:xfrm>
            <a:off x="373575" y="1325700"/>
            <a:ext cx="11223600" cy="43809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1"/>
              </a:buClr>
              <a:buSzPts val="1800"/>
              <a:buFont typeface="Calibri"/>
              <a:buAutoNum type="arabicPeriod"/>
            </a:pPr>
            <a:r>
              <a:rPr lang="en-IN" sz="1800" b="1">
                <a:solidFill>
                  <a:schemeClr val="dk1"/>
                </a:solidFill>
                <a:highlight>
                  <a:srgbClr val="FFFFFF"/>
                </a:highlight>
                <a:latin typeface="Calibri"/>
                <a:ea typeface="Calibri"/>
                <a:cs typeface="Calibri"/>
                <a:sym typeface="Calibri"/>
              </a:rPr>
              <a:t>ZooKeeper is simple:</a:t>
            </a:r>
            <a:endParaRPr sz="1800" b="1">
              <a:solidFill>
                <a:schemeClr val="dk1"/>
              </a:solidFill>
              <a:highlight>
                <a:srgbClr val="FFFFFF"/>
              </a:highlight>
              <a:latin typeface="Calibri"/>
              <a:ea typeface="Calibri"/>
              <a:cs typeface="Calibri"/>
              <a:sym typeface="Calibri"/>
            </a:endParaRPr>
          </a:p>
          <a:p>
            <a:pPr marL="914400" lvl="0" indent="0" algn="l" rtl="0">
              <a:lnSpc>
                <a:spcPct val="104727"/>
              </a:lnSpc>
              <a:spcBef>
                <a:spcPts val="500"/>
              </a:spcBef>
              <a:spcAft>
                <a:spcPts val="0"/>
              </a:spcAft>
              <a:buNone/>
            </a:pPr>
            <a:r>
              <a:rPr lang="en-IN" sz="1600">
                <a:solidFill>
                  <a:schemeClr val="dk1"/>
                </a:solidFill>
                <a:highlight>
                  <a:srgbClr val="FFFFFF"/>
                </a:highlight>
                <a:latin typeface="Calibri"/>
                <a:ea typeface="Calibri"/>
                <a:cs typeface="Calibri"/>
                <a:sym typeface="Calibri"/>
              </a:rPr>
              <a:t>ZK allows distributed processes to coordinate with each other through a shared hierarchical namespace which is organized similarly to a standard file system. </a:t>
            </a:r>
            <a:endParaRPr sz="1600">
              <a:solidFill>
                <a:schemeClr val="dk1"/>
              </a:solidFill>
              <a:highlight>
                <a:srgbClr val="FFFFFF"/>
              </a:highlight>
              <a:latin typeface="Calibri"/>
              <a:ea typeface="Calibri"/>
              <a:cs typeface="Calibri"/>
              <a:sym typeface="Calibri"/>
            </a:endParaRPr>
          </a:p>
          <a:p>
            <a:pPr marL="914400" lvl="0" indent="0" algn="l" rtl="0">
              <a:lnSpc>
                <a:spcPct val="104727"/>
              </a:lnSpc>
              <a:spcBef>
                <a:spcPts val="1000"/>
              </a:spcBef>
              <a:spcAft>
                <a:spcPts val="0"/>
              </a:spcAft>
              <a:buNone/>
            </a:pPr>
            <a:r>
              <a:rPr lang="en-IN" sz="1600">
                <a:solidFill>
                  <a:schemeClr val="dk1"/>
                </a:solidFill>
                <a:highlight>
                  <a:srgbClr val="FFFFFF"/>
                </a:highlight>
                <a:latin typeface="Calibri"/>
                <a:ea typeface="Calibri"/>
                <a:cs typeface="Calibri"/>
                <a:sym typeface="Calibri"/>
              </a:rPr>
              <a:t>The ZK implementation puts a premium on </a:t>
            </a:r>
            <a:r>
              <a:rPr lang="en-IN" sz="1600" b="1" i="1">
                <a:solidFill>
                  <a:schemeClr val="dk1"/>
                </a:solidFill>
                <a:highlight>
                  <a:srgbClr val="FFFFFF"/>
                </a:highlight>
                <a:latin typeface="Calibri"/>
                <a:ea typeface="Calibri"/>
                <a:cs typeface="Calibri"/>
                <a:sym typeface="Calibri"/>
              </a:rPr>
              <a:t>high performance</a:t>
            </a:r>
            <a:r>
              <a:rPr lang="en-IN" sz="1600">
                <a:solidFill>
                  <a:schemeClr val="dk1"/>
                </a:solidFill>
                <a:highlight>
                  <a:srgbClr val="FFFFFF"/>
                </a:highlight>
                <a:latin typeface="Calibri"/>
                <a:ea typeface="Calibri"/>
                <a:cs typeface="Calibri"/>
                <a:sym typeface="Calibri"/>
              </a:rPr>
              <a:t>, </a:t>
            </a:r>
            <a:r>
              <a:rPr lang="en-IN" sz="1600" b="1" i="1">
                <a:solidFill>
                  <a:schemeClr val="dk1"/>
                </a:solidFill>
                <a:highlight>
                  <a:srgbClr val="FFFFFF"/>
                </a:highlight>
                <a:latin typeface="Calibri"/>
                <a:ea typeface="Calibri"/>
                <a:cs typeface="Calibri"/>
                <a:sym typeface="Calibri"/>
              </a:rPr>
              <a:t>highly available</a:t>
            </a:r>
            <a:r>
              <a:rPr lang="en-IN" sz="1600">
                <a:solidFill>
                  <a:schemeClr val="dk1"/>
                </a:solidFill>
                <a:highlight>
                  <a:srgbClr val="FFFFFF"/>
                </a:highlight>
                <a:latin typeface="Calibri"/>
                <a:ea typeface="Calibri"/>
                <a:cs typeface="Calibri"/>
                <a:sym typeface="Calibri"/>
              </a:rPr>
              <a:t>, strictly ordered access. The performance aspects of ZK means it can be used in large, distributed systems. The </a:t>
            </a:r>
            <a:r>
              <a:rPr lang="en-IN" sz="1600" b="1" i="1">
                <a:solidFill>
                  <a:schemeClr val="dk1"/>
                </a:solidFill>
                <a:highlight>
                  <a:srgbClr val="FFFFFF"/>
                </a:highlight>
                <a:latin typeface="Calibri"/>
                <a:ea typeface="Calibri"/>
                <a:cs typeface="Calibri"/>
                <a:sym typeface="Calibri"/>
              </a:rPr>
              <a:t>reliability</a:t>
            </a:r>
            <a:r>
              <a:rPr lang="en-IN" sz="1600">
                <a:solidFill>
                  <a:schemeClr val="dk1"/>
                </a:solidFill>
                <a:highlight>
                  <a:srgbClr val="FFFFFF"/>
                </a:highlight>
                <a:latin typeface="Calibri"/>
                <a:ea typeface="Calibri"/>
                <a:cs typeface="Calibri"/>
                <a:sym typeface="Calibri"/>
              </a:rPr>
              <a:t> aspects keep it from being a single point of failure. The strict ordering means that sophisticated synchronization primitives can be implemented at the client.</a:t>
            </a:r>
            <a:endParaRPr sz="1600">
              <a:solidFill>
                <a:schemeClr val="dk1"/>
              </a:solidFill>
              <a:highlight>
                <a:srgbClr val="FFFFFF"/>
              </a:highlight>
              <a:latin typeface="Calibri"/>
              <a:ea typeface="Calibri"/>
              <a:cs typeface="Calibri"/>
              <a:sym typeface="Calibri"/>
            </a:endParaRPr>
          </a:p>
          <a:p>
            <a:pPr marL="457200" lvl="0" indent="-342900" algn="l" rtl="0">
              <a:spcBef>
                <a:spcPts val="1000"/>
              </a:spcBef>
              <a:spcAft>
                <a:spcPts val="0"/>
              </a:spcAft>
              <a:buClr>
                <a:schemeClr val="dk1"/>
              </a:buClr>
              <a:buSzPts val="1800"/>
              <a:buFont typeface="Calibri"/>
              <a:buAutoNum type="arabicPeriod"/>
            </a:pPr>
            <a:r>
              <a:rPr lang="en-IN" sz="1800" b="1">
                <a:solidFill>
                  <a:schemeClr val="dk1"/>
                </a:solidFill>
                <a:highlight>
                  <a:srgbClr val="FFFFFF"/>
                </a:highlight>
                <a:latin typeface="Calibri"/>
                <a:ea typeface="Calibri"/>
                <a:cs typeface="Calibri"/>
                <a:sym typeface="Calibri"/>
              </a:rPr>
              <a:t>ZooKeeper is replicated:</a:t>
            </a:r>
            <a:endParaRPr sz="1800" b="1">
              <a:solidFill>
                <a:schemeClr val="dk1"/>
              </a:solidFill>
              <a:highlight>
                <a:srgbClr val="FFFFFF"/>
              </a:highlight>
              <a:latin typeface="Calibri"/>
              <a:ea typeface="Calibri"/>
              <a:cs typeface="Calibri"/>
              <a:sym typeface="Calibri"/>
            </a:endParaRPr>
          </a:p>
          <a:p>
            <a:pPr marL="914400" lvl="0" indent="0" algn="l" rtl="0">
              <a:spcBef>
                <a:spcPts val="0"/>
              </a:spcBef>
              <a:spcAft>
                <a:spcPts val="0"/>
              </a:spcAft>
              <a:buNone/>
            </a:pPr>
            <a:r>
              <a:rPr lang="en-IN" sz="1600" b="1" i="1">
                <a:solidFill>
                  <a:schemeClr val="dk1"/>
                </a:solidFill>
                <a:highlight>
                  <a:srgbClr val="FFFFFF"/>
                </a:highlight>
                <a:latin typeface="Calibri"/>
                <a:ea typeface="Calibri"/>
                <a:cs typeface="Calibri"/>
                <a:sym typeface="Calibri"/>
              </a:rPr>
              <a:t>Replicated</a:t>
            </a:r>
            <a:r>
              <a:rPr lang="en-IN" sz="1600">
                <a:solidFill>
                  <a:schemeClr val="dk1"/>
                </a:solidFill>
                <a:highlight>
                  <a:srgbClr val="FFFFFF"/>
                </a:highlight>
                <a:latin typeface="Calibri"/>
                <a:ea typeface="Calibri"/>
                <a:cs typeface="Calibri"/>
                <a:sym typeface="Calibri"/>
              </a:rPr>
              <a:t> over a set of hosts called an ensemble. The servers maintain an in-memory image of state, along with a transaction logs and snapshots in a persistent store. </a:t>
            </a:r>
            <a:endParaRPr sz="950">
              <a:solidFill>
                <a:schemeClr val="dk1"/>
              </a:solidFill>
              <a:highlight>
                <a:srgbClr val="FFFFFF"/>
              </a:highlight>
              <a:latin typeface="Verdana"/>
              <a:ea typeface="Verdana"/>
              <a:cs typeface="Verdana"/>
              <a:sym typeface="Verdana"/>
            </a:endParaRPr>
          </a:p>
          <a:p>
            <a:pPr marL="457200" lvl="0" indent="-342900" algn="l" rtl="0">
              <a:spcBef>
                <a:spcPts val="0"/>
              </a:spcBef>
              <a:spcAft>
                <a:spcPts val="0"/>
              </a:spcAft>
              <a:buClr>
                <a:schemeClr val="dk1"/>
              </a:buClr>
              <a:buSzPts val="1800"/>
              <a:buFont typeface="Calibri"/>
              <a:buAutoNum type="arabicPeriod"/>
            </a:pPr>
            <a:r>
              <a:rPr lang="en-IN" sz="1800" b="1">
                <a:solidFill>
                  <a:schemeClr val="dk1"/>
                </a:solidFill>
                <a:highlight>
                  <a:srgbClr val="FFFFFF"/>
                </a:highlight>
                <a:latin typeface="Calibri"/>
                <a:ea typeface="Calibri"/>
                <a:cs typeface="Calibri"/>
                <a:sym typeface="Calibri"/>
              </a:rPr>
              <a:t>ZooKeeper is ordered:</a:t>
            </a:r>
            <a:endParaRPr sz="1800" b="1">
              <a:solidFill>
                <a:schemeClr val="dk1"/>
              </a:solidFill>
              <a:highlight>
                <a:srgbClr val="FFFFFF"/>
              </a:highlight>
              <a:latin typeface="Calibri"/>
              <a:ea typeface="Calibri"/>
              <a:cs typeface="Calibri"/>
              <a:sym typeface="Calibri"/>
            </a:endParaRPr>
          </a:p>
          <a:p>
            <a:pPr marL="914400" lvl="0" indent="0" algn="l" rtl="0">
              <a:spcBef>
                <a:spcPts val="0"/>
              </a:spcBef>
              <a:spcAft>
                <a:spcPts val="0"/>
              </a:spcAft>
              <a:buNone/>
            </a:pPr>
            <a:r>
              <a:rPr lang="en-IN" sz="1600">
                <a:solidFill>
                  <a:schemeClr val="dk1"/>
                </a:solidFill>
                <a:highlight>
                  <a:srgbClr val="FFFFFF"/>
                </a:highlight>
                <a:latin typeface="Calibri"/>
                <a:ea typeface="Calibri"/>
                <a:cs typeface="Calibri"/>
                <a:sym typeface="Calibri"/>
              </a:rPr>
              <a:t>ZK stamps each update with a number that reflects the </a:t>
            </a:r>
            <a:r>
              <a:rPr lang="en-IN" sz="1600" b="1" i="1">
                <a:solidFill>
                  <a:schemeClr val="dk1"/>
                </a:solidFill>
                <a:highlight>
                  <a:srgbClr val="FFFFFF"/>
                </a:highlight>
                <a:latin typeface="Calibri"/>
                <a:ea typeface="Calibri"/>
                <a:cs typeface="Calibri"/>
                <a:sym typeface="Calibri"/>
              </a:rPr>
              <a:t>order</a:t>
            </a:r>
            <a:r>
              <a:rPr lang="en-IN" sz="1600">
                <a:solidFill>
                  <a:schemeClr val="dk1"/>
                </a:solidFill>
                <a:highlight>
                  <a:srgbClr val="FFFFFF"/>
                </a:highlight>
                <a:latin typeface="Calibri"/>
                <a:ea typeface="Calibri"/>
                <a:cs typeface="Calibri"/>
                <a:sym typeface="Calibri"/>
              </a:rPr>
              <a:t> of all ZK transactions. Subsequent operations can use the order to implement higher-level abstractions, such as synchronization primitives.</a:t>
            </a:r>
            <a:endParaRPr sz="1600" b="1" i="1">
              <a:solidFill>
                <a:schemeClr val="dk1"/>
              </a:solidFill>
              <a:highlight>
                <a:srgbClr val="FFFFFF"/>
              </a:highlight>
              <a:latin typeface="Calibri"/>
              <a:ea typeface="Calibri"/>
              <a:cs typeface="Calibri"/>
              <a:sym typeface="Calibri"/>
            </a:endParaRPr>
          </a:p>
          <a:p>
            <a:pPr marL="457200" lvl="0" indent="-330200" algn="l" rtl="0">
              <a:spcBef>
                <a:spcPts val="0"/>
              </a:spcBef>
              <a:spcAft>
                <a:spcPts val="0"/>
              </a:spcAft>
              <a:buClr>
                <a:schemeClr val="dk1"/>
              </a:buClr>
              <a:buSzPts val="1600"/>
              <a:buFont typeface="Calibri"/>
              <a:buAutoNum type="arabicPeriod"/>
            </a:pPr>
            <a:r>
              <a:rPr lang="en-IN" sz="1800" b="1">
                <a:solidFill>
                  <a:schemeClr val="dk1"/>
                </a:solidFill>
                <a:highlight>
                  <a:srgbClr val="FFFFFF"/>
                </a:highlight>
                <a:latin typeface="Calibri"/>
                <a:ea typeface="Calibri"/>
                <a:cs typeface="Calibri"/>
                <a:sym typeface="Calibri"/>
              </a:rPr>
              <a:t>ZooKeeper is fast:</a:t>
            </a:r>
            <a:r>
              <a:rPr lang="en-IN" sz="1700" b="1">
                <a:solidFill>
                  <a:schemeClr val="dk1"/>
                </a:solidFill>
                <a:highlight>
                  <a:srgbClr val="FFFFFF"/>
                </a:highlight>
                <a:latin typeface="Calibri"/>
                <a:ea typeface="Calibri"/>
                <a:cs typeface="Calibri"/>
                <a:sym typeface="Calibri"/>
              </a:rPr>
              <a:t> </a:t>
            </a:r>
            <a:endParaRPr sz="1700" b="1">
              <a:solidFill>
                <a:schemeClr val="dk1"/>
              </a:solidFill>
              <a:highlight>
                <a:srgbClr val="FFFFFF"/>
              </a:highlight>
              <a:latin typeface="Calibri"/>
              <a:ea typeface="Calibri"/>
              <a:cs typeface="Calibri"/>
              <a:sym typeface="Calibri"/>
            </a:endParaRPr>
          </a:p>
          <a:p>
            <a:pPr marL="914400" lvl="0" indent="0" algn="l" rtl="0">
              <a:spcBef>
                <a:spcPts val="0"/>
              </a:spcBef>
              <a:spcAft>
                <a:spcPts val="0"/>
              </a:spcAft>
              <a:buNone/>
            </a:pPr>
            <a:r>
              <a:rPr lang="en-IN" sz="1600">
                <a:solidFill>
                  <a:schemeClr val="dk1"/>
                </a:solidFill>
                <a:highlight>
                  <a:srgbClr val="FFFFFF"/>
                </a:highlight>
                <a:latin typeface="Calibri"/>
                <a:ea typeface="Calibri"/>
                <a:cs typeface="Calibri"/>
                <a:sym typeface="Calibri"/>
              </a:rPr>
              <a:t>It is especially fast in "read-dominant" workloads. ZK applications run on thousands of machines, and it performs best where reads are more common than writes, at ratios of around 10:1.</a:t>
            </a:r>
            <a:endParaRPr sz="1600">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g20f99dbdeb9_0_12"/>
          <p:cNvSpPr txBox="1">
            <a:spLocks noGrp="1"/>
          </p:cNvSpPr>
          <p:nvPr>
            <p:ph type="body" idx="1"/>
          </p:nvPr>
        </p:nvSpPr>
        <p:spPr>
          <a:xfrm>
            <a:off x="4777825" y="1325700"/>
            <a:ext cx="7140000" cy="3031800"/>
          </a:xfrm>
          <a:prstGeom prst="rect">
            <a:avLst/>
          </a:prstGeom>
          <a:noFill/>
          <a:ln>
            <a:noFill/>
          </a:ln>
        </p:spPr>
        <p:txBody>
          <a:bodyPr spcFirstLastPara="1" wrap="square" lIns="91425" tIns="45700" rIns="91425" bIns="45700" anchor="t" anchorCtr="0">
            <a:noAutofit/>
          </a:bodyPr>
          <a:lstStyle/>
          <a:p>
            <a:pPr marL="0" lvl="0" indent="0" algn="l" rtl="0">
              <a:spcBef>
                <a:spcPts val="1000"/>
              </a:spcBef>
              <a:spcAft>
                <a:spcPts val="0"/>
              </a:spcAft>
              <a:buNone/>
            </a:pPr>
            <a:r>
              <a:rPr lang="en-IN" sz="1600"/>
              <a:t>Scalability is an important aspect of any distributed system, as it allows the system to grow and adapt to changing demands. </a:t>
            </a:r>
            <a:endParaRPr sz="1600"/>
          </a:p>
          <a:p>
            <a:pPr marL="0" lvl="0" indent="0" algn="l" rtl="0">
              <a:spcBef>
                <a:spcPts val="1000"/>
              </a:spcBef>
              <a:spcAft>
                <a:spcPts val="0"/>
              </a:spcAft>
              <a:buNone/>
            </a:pPr>
            <a:r>
              <a:rPr lang="en-IN" sz="1600"/>
              <a:t>Clients can connect to any servers that make up ZK.  When a ZK server receives a “read” request it is serviced from a local copy of the system state. “Write” requests are forwarded to the leader. This gives nice </a:t>
            </a:r>
            <a:r>
              <a:rPr lang="en-IN" sz="1600" b="1" i="1"/>
              <a:t>scalability on the reads </a:t>
            </a:r>
            <a:r>
              <a:rPr lang="en-IN" sz="1600"/>
              <a:t>and </a:t>
            </a:r>
            <a:r>
              <a:rPr lang="en-IN" sz="1600" b="1" i="1"/>
              <a:t>linearisability on the writes.</a:t>
            </a:r>
            <a:endParaRPr sz="1600" b="1" i="1"/>
          </a:p>
          <a:p>
            <a:pPr marL="0" lvl="0" indent="0" algn="l" rtl="0">
              <a:spcBef>
                <a:spcPts val="1000"/>
              </a:spcBef>
              <a:spcAft>
                <a:spcPts val="0"/>
              </a:spcAft>
              <a:buClr>
                <a:schemeClr val="dk1"/>
              </a:buClr>
              <a:buSzPts val="1100"/>
              <a:buFont typeface="Arial"/>
              <a:buNone/>
            </a:pPr>
            <a:r>
              <a:rPr lang="en-IN" sz="1600"/>
              <a:t>ZK performs very well having clients connect directly to voting members of the ensemble, however, this architecture makes it </a:t>
            </a:r>
            <a:r>
              <a:rPr lang="en-IN" sz="1600" b="1" i="1"/>
              <a:t>hard to scale out to huge numbers of clients</a:t>
            </a:r>
            <a:r>
              <a:rPr lang="en-IN" sz="1600"/>
              <a:t>. The problem is that as more voting members are added, the write performance drops. This is because a write operation requires the agreement of at least half the nodes in an ensemble and therefore the cost of a vote can increase significantly as more voters are added.</a:t>
            </a:r>
            <a:endParaRPr sz="1600" b="1" i="1"/>
          </a:p>
        </p:txBody>
      </p:sp>
      <p:pic>
        <p:nvPicPr>
          <p:cNvPr id="294" name="Google Shape;294;g20f99dbdeb9_0_12"/>
          <p:cNvPicPr preferRelativeResize="0"/>
          <p:nvPr/>
        </p:nvPicPr>
        <p:blipFill rotWithShape="1">
          <a:blip r:embed="rId3">
            <a:alphaModFix/>
          </a:blip>
          <a:srcRect/>
          <a:stretch/>
        </p:blipFill>
        <p:spPr>
          <a:xfrm>
            <a:off x="8934125" y="0"/>
            <a:ext cx="3257874" cy="1124125"/>
          </a:xfrm>
          <a:prstGeom prst="rect">
            <a:avLst/>
          </a:prstGeom>
          <a:noFill/>
          <a:ln>
            <a:noFill/>
          </a:ln>
        </p:spPr>
      </p:pic>
      <p:sp>
        <p:nvSpPr>
          <p:cNvPr id="295" name="Google Shape;295;g20f99dbdeb9_0_12"/>
          <p:cNvSpPr txBox="1">
            <a:spLocks noGrp="1"/>
          </p:cNvSpPr>
          <p:nvPr>
            <p:ph type="title"/>
          </p:nvPr>
        </p:nvSpPr>
        <p:spPr>
          <a:xfrm>
            <a:off x="0" y="0"/>
            <a:ext cx="10515600" cy="1325700"/>
          </a:xfrm>
          <a:prstGeom prst="rect">
            <a:avLst/>
          </a:prstGeom>
        </p:spPr>
        <p:txBody>
          <a:bodyPr spcFirstLastPara="1" wrap="square" lIns="91425" tIns="45700" rIns="91425" bIns="45700" anchor="ctr" anchorCtr="0">
            <a:normAutofit/>
          </a:bodyPr>
          <a:lstStyle/>
          <a:p>
            <a:pPr marL="0" lvl="0" indent="0" algn="l" rtl="0">
              <a:lnSpc>
                <a:spcPct val="100000"/>
              </a:lnSpc>
              <a:spcBef>
                <a:spcPts val="0"/>
              </a:spcBef>
              <a:spcAft>
                <a:spcPts val="0"/>
              </a:spcAft>
              <a:buNone/>
            </a:pPr>
            <a:r>
              <a:rPr lang="en-IN" sz="4000" b="1">
                <a:solidFill>
                  <a:schemeClr val="accent5"/>
                </a:solidFill>
              </a:rPr>
              <a:t>Design Choices: Scalability </a:t>
            </a:r>
            <a:endParaRPr sz="4000"/>
          </a:p>
        </p:txBody>
      </p:sp>
      <p:pic>
        <p:nvPicPr>
          <p:cNvPr id="296" name="Google Shape;296;g20f99dbdeb9_0_12" descr="Apache ZooKeeper - Wikipedia"/>
          <p:cNvPicPr preferRelativeResize="0"/>
          <p:nvPr/>
        </p:nvPicPr>
        <p:blipFill rotWithShape="1">
          <a:blip r:embed="rId4">
            <a:alphaModFix/>
          </a:blip>
          <a:srcRect/>
          <a:stretch/>
        </p:blipFill>
        <p:spPr>
          <a:xfrm>
            <a:off x="196273" y="5457790"/>
            <a:ext cx="2094346" cy="1184236"/>
          </a:xfrm>
          <a:prstGeom prst="rect">
            <a:avLst/>
          </a:prstGeom>
          <a:noFill/>
          <a:ln>
            <a:noFill/>
          </a:ln>
        </p:spPr>
      </p:pic>
      <p:sp>
        <p:nvSpPr>
          <p:cNvPr id="297" name="Google Shape;297;g20f99dbdeb9_0_12"/>
          <p:cNvSpPr txBox="1"/>
          <p:nvPr/>
        </p:nvSpPr>
        <p:spPr>
          <a:xfrm>
            <a:off x="2290625" y="4430713"/>
            <a:ext cx="92442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300">
                <a:solidFill>
                  <a:schemeClr val="accent5"/>
                </a:solidFill>
                <a:latin typeface="Calibri"/>
                <a:ea typeface="Calibri"/>
                <a:cs typeface="Calibri"/>
                <a:sym typeface="Calibri"/>
              </a:rPr>
              <a:t>Observers: Scaling ZooKeeper Without Hurting Write Performance</a:t>
            </a:r>
            <a:endParaRPr sz="2300">
              <a:solidFill>
                <a:schemeClr val="accent5"/>
              </a:solidFill>
              <a:latin typeface="Calibri"/>
              <a:ea typeface="Calibri"/>
              <a:cs typeface="Calibri"/>
              <a:sym typeface="Calibri"/>
            </a:endParaRPr>
          </a:p>
        </p:txBody>
      </p:sp>
      <p:sp>
        <p:nvSpPr>
          <p:cNvPr id="298" name="Google Shape;298;g20f99dbdeb9_0_12"/>
          <p:cNvSpPr txBox="1"/>
          <p:nvPr/>
        </p:nvSpPr>
        <p:spPr>
          <a:xfrm>
            <a:off x="2290625" y="4969525"/>
            <a:ext cx="9828900" cy="1672500"/>
          </a:xfrm>
          <a:prstGeom prst="rect">
            <a:avLst/>
          </a:prstGeom>
          <a:noFill/>
          <a:ln>
            <a:noFill/>
          </a:ln>
        </p:spPr>
        <p:txBody>
          <a:bodyPr spcFirstLastPara="1" wrap="square" lIns="91425" tIns="91425" rIns="91425" bIns="91425" anchor="t" anchorCtr="0">
            <a:spAutoFit/>
          </a:bodyPr>
          <a:lstStyle/>
          <a:p>
            <a:pPr marL="0" lvl="0" indent="0" algn="l" rtl="0">
              <a:lnSpc>
                <a:spcPct val="50087"/>
              </a:lnSpc>
              <a:spcBef>
                <a:spcPts val="500"/>
              </a:spcBef>
              <a:spcAft>
                <a:spcPts val="0"/>
              </a:spcAft>
              <a:buNone/>
            </a:pPr>
            <a:r>
              <a:rPr lang="en-IN" sz="1600">
                <a:solidFill>
                  <a:schemeClr val="dk1"/>
                </a:solidFill>
                <a:highlight>
                  <a:srgbClr val="FFFFFF"/>
                </a:highlight>
                <a:latin typeface="Calibri"/>
                <a:ea typeface="Calibri"/>
                <a:cs typeface="Calibri"/>
                <a:sym typeface="Calibri"/>
              </a:rPr>
              <a:t>A new type of ZK node called an </a:t>
            </a:r>
            <a:r>
              <a:rPr lang="en-IN" sz="1600" b="1" i="1">
                <a:solidFill>
                  <a:schemeClr val="dk1"/>
                </a:solidFill>
                <a:highlight>
                  <a:srgbClr val="FFFFFF"/>
                </a:highlight>
                <a:latin typeface="Calibri"/>
                <a:ea typeface="Calibri"/>
                <a:cs typeface="Calibri"/>
                <a:sym typeface="Calibri"/>
              </a:rPr>
              <a:t>Observer</a:t>
            </a:r>
            <a:r>
              <a:rPr lang="en-IN" sz="1600" b="1">
                <a:solidFill>
                  <a:schemeClr val="dk1"/>
                </a:solidFill>
                <a:highlight>
                  <a:srgbClr val="FFFFFF"/>
                </a:highlight>
                <a:latin typeface="Calibri"/>
                <a:ea typeface="Calibri"/>
                <a:cs typeface="Calibri"/>
                <a:sym typeface="Calibri"/>
              </a:rPr>
              <a:t> </a:t>
            </a:r>
            <a:r>
              <a:rPr lang="en-IN" sz="1600">
                <a:solidFill>
                  <a:schemeClr val="dk1"/>
                </a:solidFill>
                <a:highlight>
                  <a:srgbClr val="FFFFFF"/>
                </a:highlight>
                <a:latin typeface="Calibri"/>
                <a:ea typeface="Calibri"/>
                <a:cs typeface="Calibri"/>
                <a:sym typeface="Calibri"/>
              </a:rPr>
              <a:t>is introduced to</a:t>
            </a:r>
            <a:r>
              <a:rPr lang="en-IN" sz="1600" b="1">
                <a:solidFill>
                  <a:schemeClr val="dk1"/>
                </a:solidFill>
                <a:highlight>
                  <a:srgbClr val="FFFFFF"/>
                </a:highlight>
                <a:latin typeface="Calibri"/>
                <a:ea typeface="Calibri"/>
                <a:cs typeface="Calibri"/>
                <a:sym typeface="Calibri"/>
              </a:rPr>
              <a:t> </a:t>
            </a:r>
            <a:r>
              <a:rPr lang="en-IN" sz="1600">
                <a:solidFill>
                  <a:schemeClr val="dk1"/>
                </a:solidFill>
                <a:highlight>
                  <a:srgbClr val="FFFFFF"/>
                </a:highlight>
                <a:latin typeface="Calibri"/>
                <a:ea typeface="Calibri"/>
                <a:cs typeface="Calibri"/>
                <a:sym typeface="Calibri"/>
              </a:rPr>
              <a:t>address this problem and improve ZK’s scalability. </a:t>
            </a:r>
            <a:endParaRPr sz="1600">
              <a:solidFill>
                <a:schemeClr val="dk1"/>
              </a:solidFill>
              <a:highlight>
                <a:srgbClr val="FFFFFF"/>
              </a:highlight>
              <a:latin typeface="Calibri"/>
              <a:ea typeface="Calibri"/>
              <a:cs typeface="Calibri"/>
              <a:sym typeface="Calibri"/>
            </a:endParaRPr>
          </a:p>
          <a:p>
            <a:pPr marL="0" lvl="0" indent="0" algn="l" rtl="0">
              <a:lnSpc>
                <a:spcPct val="50087"/>
              </a:lnSpc>
              <a:spcBef>
                <a:spcPts val="1000"/>
              </a:spcBef>
              <a:spcAft>
                <a:spcPts val="0"/>
              </a:spcAft>
              <a:buNone/>
            </a:pPr>
            <a:r>
              <a:rPr lang="en-IN" sz="1600" b="1" i="1">
                <a:solidFill>
                  <a:schemeClr val="dk1"/>
                </a:solidFill>
                <a:highlight>
                  <a:srgbClr val="FFFFFF"/>
                </a:highlight>
                <a:latin typeface="Calibri"/>
                <a:ea typeface="Calibri"/>
                <a:cs typeface="Calibri"/>
                <a:sym typeface="Calibri"/>
              </a:rPr>
              <a:t>Observers are non-voting members of an ensemble</a:t>
            </a:r>
            <a:r>
              <a:rPr lang="en-IN" sz="1600">
                <a:solidFill>
                  <a:schemeClr val="dk1"/>
                </a:solidFill>
                <a:highlight>
                  <a:srgbClr val="FFFFFF"/>
                </a:highlight>
                <a:latin typeface="Calibri"/>
                <a:ea typeface="Calibri"/>
                <a:cs typeface="Calibri"/>
                <a:sym typeface="Calibri"/>
              </a:rPr>
              <a:t> which only hear the results of votes, not the agreement protocol that leads up to them. Other than this, Observers function exactly the same as Followers</a:t>
            </a:r>
            <a:endParaRPr sz="1600">
              <a:solidFill>
                <a:schemeClr val="dk1"/>
              </a:solidFill>
              <a:highlight>
                <a:srgbClr val="FFFFFF"/>
              </a:highlight>
              <a:latin typeface="Calibri"/>
              <a:ea typeface="Calibri"/>
              <a:cs typeface="Calibri"/>
              <a:sym typeface="Calibri"/>
            </a:endParaRPr>
          </a:p>
          <a:p>
            <a:pPr marL="0" lvl="0" indent="0" algn="l" rtl="0">
              <a:lnSpc>
                <a:spcPct val="50087"/>
              </a:lnSpc>
              <a:spcBef>
                <a:spcPts val="1000"/>
              </a:spcBef>
              <a:spcAft>
                <a:spcPts val="1000"/>
              </a:spcAft>
              <a:buNone/>
            </a:pPr>
            <a:r>
              <a:rPr lang="en-IN" sz="1600">
                <a:solidFill>
                  <a:schemeClr val="dk1"/>
                </a:solidFill>
                <a:highlight>
                  <a:srgbClr val="FFFFFF"/>
                </a:highlight>
                <a:latin typeface="Calibri"/>
                <a:ea typeface="Calibri"/>
                <a:cs typeface="Calibri"/>
                <a:sym typeface="Calibri"/>
              </a:rPr>
              <a:t>Advantage: Observers are </a:t>
            </a:r>
            <a:r>
              <a:rPr lang="en-IN" sz="1600" b="1" i="1">
                <a:solidFill>
                  <a:schemeClr val="dk1"/>
                </a:solidFill>
                <a:highlight>
                  <a:srgbClr val="FFFFFF"/>
                </a:highlight>
                <a:latin typeface="Calibri"/>
                <a:ea typeface="Calibri"/>
                <a:cs typeface="Calibri"/>
                <a:sym typeface="Calibri"/>
              </a:rPr>
              <a:t>not a critical part of the ZK ensemble </a:t>
            </a:r>
            <a:r>
              <a:rPr lang="en-IN" sz="1600">
                <a:solidFill>
                  <a:schemeClr val="dk1"/>
                </a:solidFill>
                <a:highlight>
                  <a:srgbClr val="FFFFFF"/>
                </a:highlight>
                <a:latin typeface="Calibri"/>
                <a:ea typeface="Calibri"/>
                <a:cs typeface="Calibri"/>
                <a:sym typeface="Calibri"/>
              </a:rPr>
              <a:t>as they don’t vote. They can fail, or be disconnected from the cluster, without harming the availability of the ZK service.</a:t>
            </a:r>
            <a:endParaRPr sz="1600">
              <a:solidFill>
                <a:schemeClr val="dk1"/>
              </a:solidFill>
              <a:highlight>
                <a:srgbClr val="FFFFFF"/>
              </a:highlight>
              <a:latin typeface="Calibri"/>
              <a:ea typeface="Calibri"/>
              <a:cs typeface="Calibri"/>
              <a:sym typeface="Calibri"/>
            </a:endParaRPr>
          </a:p>
        </p:txBody>
      </p:sp>
      <p:pic>
        <p:nvPicPr>
          <p:cNvPr id="299" name="Google Shape;299;g20f99dbdeb9_0_12"/>
          <p:cNvPicPr preferRelativeResize="0"/>
          <p:nvPr/>
        </p:nvPicPr>
        <p:blipFill>
          <a:blip r:embed="rId5">
            <a:alphaModFix/>
          </a:blip>
          <a:stretch>
            <a:fillRect/>
          </a:stretch>
        </p:blipFill>
        <p:spPr>
          <a:xfrm>
            <a:off x="62952" y="1717847"/>
            <a:ext cx="4714874" cy="1875803"/>
          </a:xfrm>
          <a:prstGeom prst="rect">
            <a:avLst/>
          </a:prstGeom>
          <a:noFill/>
          <a:ln>
            <a:noFill/>
          </a:ln>
        </p:spPr>
      </p:pic>
      <p:sp>
        <p:nvSpPr>
          <p:cNvPr id="2" name="TextBox 1">
            <a:extLst>
              <a:ext uri="{FF2B5EF4-FFF2-40B4-BE49-F238E27FC236}">
                <a16:creationId xmlns:a16="http://schemas.microsoft.com/office/drawing/2014/main" id="{9B9D6051-BEE3-F462-9F53-B1F44E1926F4}"/>
              </a:ext>
            </a:extLst>
          </p:cNvPr>
          <p:cNvSpPr txBox="1"/>
          <p:nvPr/>
        </p:nvSpPr>
        <p:spPr>
          <a:xfrm>
            <a:off x="10216778" y="6488137"/>
            <a:ext cx="1975221" cy="307777"/>
          </a:xfrm>
          <a:prstGeom prst="rect">
            <a:avLst/>
          </a:prstGeom>
          <a:noFill/>
        </p:spPr>
        <p:txBody>
          <a:bodyPr wrap="none" rtlCol="0">
            <a:spAutoFit/>
          </a:bodyPr>
          <a:lstStyle/>
          <a:p>
            <a:r>
              <a:rPr lang="en-IN" dirty="0"/>
              <a:t>Image Source: Google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g20f99dbdeb9_0_43"/>
          <p:cNvSpPr txBox="1">
            <a:spLocks noGrp="1"/>
          </p:cNvSpPr>
          <p:nvPr>
            <p:ph type="body" idx="1"/>
          </p:nvPr>
        </p:nvSpPr>
        <p:spPr>
          <a:xfrm>
            <a:off x="679600" y="1459025"/>
            <a:ext cx="5247300" cy="4351200"/>
          </a:xfrm>
          <a:prstGeom prst="rect">
            <a:avLst/>
          </a:prstGeom>
          <a:noFill/>
          <a:ln>
            <a:noFill/>
          </a:ln>
        </p:spPr>
        <p:txBody>
          <a:bodyPr spcFirstLastPara="1" wrap="square" lIns="91425" tIns="45700" rIns="91425" bIns="45700" anchor="t" anchorCtr="0">
            <a:normAutofit/>
          </a:bodyPr>
          <a:lstStyle/>
          <a:p>
            <a:pPr marL="0" lvl="0" indent="0" algn="l" rtl="0">
              <a:spcBef>
                <a:spcPts val="1000"/>
              </a:spcBef>
              <a:spcAft>
                <a:spcPts val="0"/>
              </a:spcAft>
              <a:buNone/>
            </a:pPr>
            <a:r>
              <a:rPr lang="en-IN" sz="1600">
                <a:highlight>
                  <a:srgbClr val="FFFFFF"/>
                </a:highlight>
              </a:rPr>
              <a:t>ZooKeeper is designed to be </a:t>
            </a:r>
            <a:r>
              <a:rPr lang="en-IN" sz="1700" b="1" i="1">
                <a:highlight>
                  <a:srgbClr val="FFFFFF"/>
                </a:highlight>
              </a:rPr>
              <a:t>high performance</a:t>
            </a:r>
            <a:r>
              <a:rPr lang="en-IN" sz="1600">
                <a:highlight>
                  <a:srgbClr val="FFFFFF"/>
                </a:highlight>
              </a:rPr>
              <a:t>. </a:t>
            </a:r>
            <a:endParaRPr sz="1600">
              <a:highlight>
                <a:srgbClr val="FFFFFF"/>
              </a:highlight>
            </a:endParaRPr>
          </a:p>
          <a:p>
            <a:pPr marL="0" lvl="0" indent="0" algn="l" rtl="0">
              <a:spcBef>
                <a:spcPts val="1000"/>
              </a:spcBef>
              <a:spcAft>
                <a:spcPts val="0"/>
              </a:spcAft>
              <a:buNone/>
            </a:pPr>
            <a:r>
              <a:rPr lang="en-IN" sz="1600">
                <a:highlight>
                  <a:srgbClr val="FFFFFF"/>
                </a:highlight>
              </a:rPr>
              <a:t>It is especially high performance in applications where</a:t>
            </a:r>
            <a:r>
              <a:rPr lang="en-IN" sz="1600" b="1" i="1">
                <a:highlight>
                  <a:srgbClr val="FFFFFF"/>
                </a:highlight>
              </a:rPr>
              <a:t> reads outnumber writes</a:t>
            </a:r>
            <a:r>
              <a:rPr lang="en-IN" sz="1600">
                <a:highlight>
                  <a:srgbClr val="FFFFFF"/>
                </a:highlight>
              </a:rPr>
              <a:t>, since writes involve synchronizing the state of all servers. (Reads outnumbering writes is typically the case for a coordination service.)</a:t>
            </a:r>
            <a:endParaRPr sz="1600">
              <a:highlight>
                <a:srgbClr val="FFFFFF"/>
              </a:highlight>
            </a:endParaRPr>
          </a:p>
          <a:p>
            <a:pPr marL="0" lvl="0" indent="0" algn="l" rtl="0">
              <a:lnSpc>
                <a:spcPct val="100000"/>
              </a:lnSpc>
              <a:spcBef>
                <a:spcPts val="0"/>
              </a:spcBef>
              <a:spcAft>
                <a:spcPts val="0"/>
              </a:spcAft>
              <a:buClr>
                <a:schemeClr val="dk1"/>
              </a:buClr>
              <a:buSzPts val="1100"/>
              <a:buFont typeface="Arial"/>
              <a:buNone/>
            </a:pPr>
            <a:endParaRPr sz="1600">
              <a:highlight>
                <a:srgbClr val="FFFFFF"/>
              </a:highlight>
            </a:endParaRPr>
          </a:p>
          <a:p>
            <a:pPr marL="0" lvl="0" indent="0" algn="l" rtl="0">
              <a:spcBef>
                <a:spcPts val="1000"/>
              </a:spcBef>
              <a:spcAft>
                <a:spcPts val="0"/>
              </a:spcAft>
              <a:buClr>
                <a:schemeClr val="dk1"/>
              </a:buClr>
              <a:buSzPts val="1100"/>
              <a:buFont typeface="Arial"/>
              <a:buNone/>
            </a:pPr>
            <a:r>
              <a:rPr lang="en-IN" sz="1800" b="1"/>
              <a:t>Performance is great! </a:t>
            </a:r>
            <a:endParaRPr sz="1800" b="1"/>
          </a:p>
          <a:p>
            <a:pPr marL="0" lvl="0" indent="0" algn="l" rtl="0">
              <a:spcBef>
                <a:spcPts val="1000"/>
              </a:spcBef>
              <a:spcAft>
                <a:spcPts val="0"/>
              </a:spcAft>
              <a:buClr>
                <a:schemeClr val="dk1"/>
              </a:buClr>
              <a:buSzPts val="1100"/>
              <a:buFont typeface="Arial"/>
              <a:buNone/>
            </a:pPr>
            <a:endParaRPr sz="1600"/>
          </a:p>
          <a:p>
            <a:pPr marL="0" lvl="0" indent="0" algn="l" rtl="0">
              <a:spcBef>
                <a:spcPts val="1000"/>
              </a:spcBef>
              <a:spcAft>
                <a:spcPts val="0"/>
              </a:spcAft>
              <a:buClr>
                <a:schemeClr val="dk1"/>
              </a:buClr>
              <a:buSzPts val="1100"/>
              <a:buFont typeface="Arial"/>
              <a:buNone/>
            </a:pPr>
            <a:r>
              <a:rPr lang="en-IN" sz="1600"/>
              <a:t>Target workload is really 90% and above, in the figure we can see for that workload,  performance is very high, even considered higher than the applications needs according to Yahoo!</a:t>
            </a:r>
            <a:endParaRPr sz="1600"/>
          </a:p>
          <a:p>
            <a:pPr marL="0" lvl="0" indent="0" algn="l" rtl="0">
              <a:spcBef>
                <a:spcPts val="1000"/>
              </a:spcBef>
              <a:spcAft>
                <a:spcPts val="0"/>
              </a:spcAft>
              <a:buClr>
                <a:schemeClr val="dk1"/>
              </a:buClr>
              <a:buSzPts val="1100"/>
              <a:buFont typeface="Arial"/>
              <a:buNone/>
            </a:pPr>
            <a:endParaRPr sz="1800">
              <a:latin typeface="Arial"/>
              <a:ea typeface="Arial"/>
              <a:cs typeface="Arial"/>
              <a:sym typeface="Arial"/>
            </a:endParaRPr>
          </a:p>
        </p:txBody>
      </p:sp>
      <p:pic>
        <p:nvPicPr>
          <p:cNvPr id="305" name="Google Shape;305;g20f99dbdeb9_0_43"/>
          <p:cNvPicPr preferRelativeResize="0"/>
          <p:nvPr/>
        </p:nvPicPr>
        <p:blipFill rotWithShape="1">
          <a:blip r:embed="rId3">
            <a:alphaModFix/>
          </a:blip>
          <a:srcRect/>
          <a:stretch/>
        </p:blipFill>
        <p:spPr>
          <a:xfrm>
            <a:off x="8934125" y="0"/>
            <a:ext cx="3257874" cy="1124125"/>
          </a:xfrm>
          <a:prstGeom prst="rect">
            <a:avLst/>
          </a:prstGeom>
          <a:noFill/>
          <a:ln>
            <a:noFill/>
          </a:ln>
        </p:spPr>
      </p:pic>
      <p:sp>
        <p:nvSpPr>
          <p:cNvPr id="306" name="Google Shape;306;g20f99dbdeb9_0_43"/>
          <p:cNvSpPr txBox="1">
            <a:spLocks noGrp="1"/>
          </p:cNvSpPr>
          <p:nvPr>
            <p:ph type="title"/>
          </p:nvPr>
        </p:nvSpPr>
        <p:spPr>
          <a:xfrm>
            <a:off x="0" y="0"/>
            <a:ext cx="10515600" cy="1325700"/>
          </a:xfrm>
          <a:prstGeom prst="rect">
            <a:avLst/>
          </a:prstGeom>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1100"/>
              <a:buFont typeface="Arial"/>
              <a:buNone/>
            </a:pPr>
            <a:r>
              <a:rPr lang="en-IN" sz="4000" b="1">
                <a:solidFill>
                  <a:schemeClr val="accent5"/>
                </a:solidFill>
              </a:rPr>
              <a:t>Design Choices: Performance </a:t>
            </a:r>
            <a:endParaRPr sz="4000"/>
          </a:p>
        </p:txBody>
      </p:sp>
      <p:pic>
        <p:nvPicPr>
          <p:cNvPr id="307" name="Google Shape;307;g20f99dbdeb9_0_43" descr="Apache ZooKeeper - Wikipedia"/>
          <p:cNvPicPr preferRelativeResize="0"/>
          <p:nvPr/>
        </p:nvPicPr>
        <p:blipFill rotWithShape="1">
          <a:blip r:embed="rId4">
            <a:alphaModFix/>
          </a:blip>
          <a:srcRect/>
          <a:stretch/>
        </p:blipFill>
        <p:spPr>
          <a:xfrm>
            <a:off x="196273" y="5457790"/>
            <a:ext cx="2094346" cy="1184236"/>
          </a:xfrm>
          <a:prstGeom prst="rect">
            <a:avLst/>
          </a:prstGeom>
          <a:noFill/>
          <a:ln>
            <a:noFill/>
          </a:ln>
        </p:spPr>
      </p:pic>
      <p:pic>
        <p:nvPicPr>
          <p:cNvPr id="308" name="Google Shape;308;g20f99dbdeb9_0_43"/>
          <p:cNvPicPr preferRelativeResize="0"/>
          <p:nvPr/>
        </p:nvPicPr>
        <p:blipFill>
          <a:blip r:embed="rId5">
            <a:alphaModFix/>
          </a:blip>
          <a:stretch>
            <a:fillRect/>
          </a:stretch>
        </p:blipFill>
        <p:spPr>
          <a:xfrm>
            <a:off x="6278125" y="1530025"/>
            <a:ext cx="5811649" cy="3797950"/>
          </a:xfrm>
          <a:prstGeom prst="rect">
            <a:avLst/>
          </a:prstGeom>
          <a:noFill/>
          <a:ln>
            <a:noFill/>
          </a:ln>
        </p:spPr>
      </p:pic>
      <p:sp>
        <p:nvSpPr>
          <p:cNvPr id="309" name="Google Shape;309;g20f99dbdeb9_0_43"/>
          <p:cNvSpPr txBox="1"/>
          <p:nvPr/>
        </p:nvSpPr>
        <p:spPr>
          <a:xfrm>
            <a:off x="6742775" y="5327975"/>
            <a:ext cx="5247300" cy="627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IN" sz="1600">
                <a:solidFill>
                  <a:schemeClr val="dk1"/>
                </a:solidFill>
                <a:latin typeface="Calibri"/>
                <a:ea typeface="Calibri"/>
                <a:cs typeface="Calibri"/>
                <a:sym typeface="Calibri"/>
              </a:rPr>
              <a:t>Figure shows </a:t>
            </a:r>
            <a:r>
              <a:rPr lang="en-IN" sz="1600" i="1">
                <a:solidFill>
                  <a:schemeClr val="dk1"/>
                </a:solidFill>
                <a:latin typeface="Calibri"/>
                <a:ea typeface="Calibri"/>
                <a:cs typeface="Calibri"/>
                <a:sym typeface="Calibri"/>
              </a:rPr>
              <a:t>Operations per second VS Percentage of reads to writes requests</a:t>
            </a:r>
            <a:endParaRPr/>
          </a:p>
        </p:txBody>
      </p:sp>
      <p:sp>
        <p:nvSpPr>
          <p:cNvPr id="2" name="TextBox 1">
            <a:extLst>
              <a:ext uri="{FF2B5EF4-FFF2-40B4-BE49-F238E27FC236}">
                <a16:creationId xmlns:a16="http://schemas.microsoft.com/office/drawing/2014/main" id="{C556C545-7E1B-3DF8-447C-B7E06F282EC5}"/>
              </a:ext>
            </a:extLst>
          </p:cNvPr>
          <p:cNvSpPr txBox="1"/>
          <p:nvPr/>
        </p:nvSpPr>
        <p:spPr>
          <a:xfrm>
            <a:off x="10216778" y="6488137"/>
            <a:ext cx="1975221" cy="307777"/>
          </a:xfrm>
          <a:prstGeom prst="rect">
            <a:avLst/>
          </a:prstGeom>
          <a:noFill/>
        </p:spPr>
        <p:txBody>
          <a:bodyPr wrap="none" rtlCol="0">
            <a:spAutoFit/>
          </a:bodyPr>
          <a:lstStyle/>
          <a:p>
            <a:r>
              <a:rPr lang="en-IN" dirty="0"/>
              <a:t>Image Source: Google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g20f99dbdeb9_0_49"/>
          <p:cNvSpPr txBox="1">
            <a:spLocks noGrp="1"/>
          </p:cNvSpPr>
          <p:nvPr>
            <p:ph type="body" idx="1"/>
          </p:nvPr>
        </p:nvSpPr>
        <p:spPr>
          <a:xfrm>
            <a:off x="838200" y="3855675"/>
            <a:ext cx="10515600" cy="1864800"/>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1000"/>
              </a:spcBef>
              <a:spcAft>
                <a:spcPts val="0"/>
              </a:spcAft>
              <a:buNone/>
            </a:pPr>
            <a:r>
              <a:rPr lang="en-IN" sz="1600"/>
              <a:t>The ZK service comprises an ensemble of servers that use replication to achieve</a:t>
            </a:r>
            <a:r>
              <a:rPr lang="en-IN" sz="1700" b="1" i="1"/>
              <a:t> high availability</a:t>
            </a:r>
            <a:r>
              <a:rPr lang="en-IN" sz="1600"/>
              <a:t> and performance.</a:t>
            </a:r>
            <a:endParaRPr sz="1600"/>
          </a:p>
          <a:p>
            <a:pPr marL="0" lvl="0" indent="0" algn="l" rtl="0">
              <a:spcBef>
                <a:spcPts val="1000"/>
              </a:spcBef>
              <a:spcAft>
                <a:spcPts val="0"/>
              </a:spcAft>
              <a:buNone/>
            </a:pPr>
            <a:endParaRPr sz="1600"/>
          </a:p>
          <a:p>
            <a:pPr marL="0" lvl="0" indent="0" algn="l" rtl="0">
              <a:lnSpc>
                <a:spcPct val="100000"/>
              </a:lnSpc>
              <a:spcBef>
                <a:spcPts val="0"/>
              </a:spcBef>
              <a:spcAft>
                <a:spcPts val="0"/>
              </a:spcAft>
              <a:buNone/>
            </a:pPr>
            <a:r>
              <a:rPr lang="en-IN" sz="1600"/>
              <a:t>ZK uses a </a:t>
            </a:r>
            <a:r>
              <a:rPr lang="en-IN" sz="1600" b="1" i="1"/>
              <a:t>replication</a:t>
            </a:r>
            <a:r>
              <a:rPr lang="en-IN" sz="1600"/>
              <a:t>, where multiple servers work together to maintain a consistent view of the system's state. In the event of a failure, ZK is able to automatically elect a new leader and continue providing service without interruption.</a:t>
            </a:r>
            <a:endParaRPr sz="1600"/>
          </a:p>
          <a:p>
            <a:pPr marL="0" lvl="0" indent="0" algn="l" rtl="0">
              <a:lnSpc>
                <a:spcPct val="100000"/>
              </a:lnSpc>
              <a:spcBef>
                <a:spcPts val="0"/>
              </a:spcBef>
              <a:spcAft>
                <a:spcPts val="0"/>
              </a:spcAft>
              <a:buNone/>
            </a:pPr>
            <a:endParaRPr sz="1600"/>
          </a:p>
          <a:p>
            <a:pPr marL="0" lvl="0" indent="0" algn="l" rtl="0">
              <a:lnSpc>
                <a:spcPct val="100000"/>
              </a:lnSpc>
              <a:spcBef>
                <a:spcPts val="0"/>
              </a:spcBef>
              <a:spcAft>
                <a:spcPts val="0"/>
              </a:spcAft>
              <a:buNone/>
            </a:pPr>
            <a:r>
              <a:rPr lang="en-IN" sz="1600">
                <a:highlight>
                  <a:srgbClr val="FFFFFF"/>
                </a:highlight>
              </a:rPr>
              <a:t>The servers must all know about each other. They maintain an in-memory image of state, along with a transaction logs and snapshots in a persistent store. </a:t>
            </a:r>
            <a:r>
              <a:rPr lang="en-IN" sz="1600" b="1" i="1">
                <a:highlight>
                  <a:srgbClr val="FFFFFF"/>
                </a:highlight>
              </a:rPr>
              <a:t>As long as a majority of the servers are available, the ZooKeeper service will be available.</a:t>
            </a:r>
            <a:endParaRPr sz="1600" b="1" i="1"/>
          </a:p>
        </p:txBody>
      </p:sp>
      <p:pic>
        <p:nvPicPr>
          <p:cNvPr id="315" name="Google Shape;315;g20f99dbdeb9_0_49"/>
          <p:cNvPicPr preferRelativeResize="0"/>
          <p:nvPr/>
        </p:nvPicPr>
        <p:blipFill rotWithShape="1">
          <a:blip r:embed="rId3">
            <a:alphaModFix/>
          </a:blip>
          <a:srcRect/>
          <a:stretch/>
        </p:blipFill>
        <p:spPr>
          <a:xfrm>
            <a:off x="8934125" y="0"/>
            <a:ext cx="3257874" cy="1124125"/>
          </a:xfrm>
          <a:prstGeom prst="rect">
            <a:avLst/>
          </a:prstGeom>
          <a:noFill/>
          <a:ln>
            <a:noFill/>
          </a:ln>
        </p:spPr>
      </p:pic>
      <p:sp>
        <p:nvSpPr>
          <p:cNvPr id="316" name="Google Shape;316;g20f99dbdeb9_0_49"/>
          <p:cNvSpPr txBox="1">
            <a:spLocks noGrp="1"/>
          </p:cNvSpPr>
          <p:nvPr>
            <p:ph type="title"/>
          </p:nvPr>
        </p:nvSpPr>
        <p:spPr>
          <a:xfrm>
            <a:off x="0" y="0"/>
            <a:ext cx="10515600" cy="1325700"/>
          </a:xfrm>
          <a:prstGeom prst="rect">
            <a:avLst/>
          </a:prstGeom>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1100"/>
              <a:buFont typeface="Arial"/>
              <a:buNone/>
            </a:pPr>
            <a:r>
              <a:rPr lang="en-IN" sz="4000" b="1">
                <a:solidFill>
                  <a:schemeClr val="accent5"/>
                </a:solidFill>
              </a:rPr>
              <a:t>Design Choices: Availability </a:t>
            </a:r>
            <a:endParaRPr sz="4000"/>
          </a:p>
        </p:txBody>
      </p:sp>
      <p:pic>
        <p:nvPicPr>
          <p:cNvPr id="317" name="Google Shape;317;g20f99dbdeb9_0_49"/>
          <p:cNvPicPr preferRelativeResize="0"/>
          <p:nvPr/>
        </p:nvPicPr>
        <p:blipFill>
          <a:blip r:embed="rId4">
            <a:alphaModFix/>
          </a:blip>
          <a:stretch>
            <a:fillRect/>
          </a:stretch>
        </p:blipFill>
        <p:spPr>
          <a:xfrm>
            <a:off x="2060275" y="1252150"/>
            <a:ext cx="7172686" cy="2327100"/>
          </a:xfrm>
          <a:prstGeom prst="rect">
            <a:avLst/>
          </a:prstGeom>
          <a:noFill/>
          <a:ln>
            <a:noFill/>
          </a:ln>
        </p:spPr>
      </p:pic>
      <p:pic>
        <p:nvPicPr>
          <p:cNvPr id="318" name="Google Shape;318;g20f99dbdeb9_0_49" descr="Apache ZooKeeper - Wikipedia"/>
          <p:cNvPicPr preferRelativeResize="0"/>
          <p:nvPr/>
        </p:nvPicPr>
        <p:blipFill rotWithShape="1">
          <a:blip r:embed="rId5">
            <a:alphaModFix/>
          </a:blip>
          <a:srcRect/>
          <a:stretch/>
        </p:blipFill>
        <p:spPr>
          <a:xfrm>
            <a:off x="196273" y="5457790"/>
            <a:ext cx="2094346" cy="1184236"/>
          </a:xfrm>
          <a:prstGeom prst="rect">
            <a:avLst/>
          </a:prstGeom>
          <a:noFill/>
          <a:ln>
            <a:noFill/>
          </a:ln>
        </p:spPr>
      </p:pic>
      <p:sp>
        <p:nvSpPr>
          <p:cNvPr id="2" name="TextBox 1">
            <a:extLst>
              <a:ext uri="{FF2B5EF4-FFF2-40B4-BE49-F238E27FC236}">
                <a16:creationId xmlns:a16="http://schemas.microsoft.com/office/drawing/2014/main" id="{72E6AD1D-33B0-BA25-3555-EB229CA1CEC2}"/>
              </a:ext>
            </a:extLst>
          </p:cNvPr>
          <p:cNvSpPr txBox="1"/>
          <p:nvPr/>
        </p:nvSpPr>
        <p:spPr>
          <a:xfrm>
            <a:off x="10216778" y="6497969"/>
            <a:ext cx="1975221" cy="307777"/>
          </a:xfrm>
          <a:prstGeom prst="rect">
            <a:avLst/>
          </a:prstGeom>
          <a:noFill/>
        </p:spPr>
        <p:txBody>
          <a:bodyPr wrap="none" rtlCol="0">
            <a:spAutoFit/>
          </a:bodyPr>
          <a:lstStyle/>
          <a:p>
            <a:r>
              <a:rPr lang="en-IN" dirty="0"/>
              <a:t>Image Source: Google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g20f99dbdeb9_2_7"/>
          <p:cNvSpPr txBox="1">
            <a:spLocks noGrp="1"/>
          </p:cNvSpPr>
          <p:nvPr>
            <p:ph type="body" idx="1"/>
          </p:nvPr>
        </p:nvSpPr>
        <p:spPr>
          <a:xfrm>
            <a:off x="196275" y="1325700"/>
            <a:ext cx="6074700" cy="4210800"/>
          </a:xfrm>
          <a:prstGeom prst="rect">
            <a:avLst/>
          </a:prstGeom>
          <a:noFill/>
          <a:ln>
            <a:noFill/>
          </a:ln>
        </p:spPr>
        <p:txBody>
          <a:bodyPr spcFirstLastPara="1" wrap="square" lIns="91425" tIns="45700" rIns="91425" bIns="45700" anchor="t" anchorCtr="0">
            <a:noAutofit/>
          </a:bodyPr>
          <a:lstStyle/>
          <a:p>
            <a:pPr marL="0" lvl="0" indent="0" algn="l" rtl="0">
              <a:spcBef>
                <a:spcPts val="1000"/>
              </a:spcBef>
              <a:spcAft>
                <a:spcPts val="0"/>
              </a:spcAft>
              <a:buNone/>
            </a:pPr>
            <a:r>
              <a:rPr lang="en-IN" sz="1600"/>
              <a:t>ZK has a small set of  </a:t>
            </a:r>
            <a:r>
              <a:rPr lang="en-IN" sz="1600" b="1" i="1"/>
              <a:t>Guarantee</a:t>
            </a:r>
            <a:r>
              <a:rPr lang="en-IN" sz="1600"/>
              <a:t>s, one of which is </a:t>
            </a:r>
            <a:r>
              <a:rPr lang="en-IN" sz="1600">
                <a:highlight>
                  <a:srgbClr val="FFFFFF"/>
                </a:highlight>
              </a:rPr>
              <a:t>Reliability - Once an update has been applied, it will persist from that time forward until a client overwrites the update.</a:t>
            </a:r>
            <a:endParaRPr sz="1600" b="1"/>
          </a:p>
          <a:p>
            <a:pPr marL="0" lvl="0" indent="0" algn="l" rtl="0">
              <a:spcBef>
                <a:spcPts val="1000"/>
              </a:spcBef>
              <a:spcAft>
                <a:spcPts val="0"/>
              </a:spcAft>
              <a:buNone/>
            </a:pPr>
            <a:endParaRPr sz="1600" b="1" i="1"/>
          </a:p>
          <a:p>
            <a:pPr marL="0" lvl="0" indent="0" algn="l" rtl="0">
              <a:spcBef>
                <a:spcPts val="1000"/>
              </a:spcBef>
              <a:spcAft>
                <a:spcPts val="0"/>
              </a:spcAft>
              <a:buNone/>
            </a:pPr>
            <a:r>
              <a:rPr lang="en-IN" sz="1600"/>
              <a:t>ZK Achieves reliability through:</a:t>
            </a:r>
            <a:endParaRPr sz="1600"/>
          </a:p>
          <a:p>
            <a:pPr marL="457200" lvl="0" indent="0" algn="l" rtl="0">
              <a:spcBef>
                <a:spcPts val="1000"/>
              </a:spcBef>
              <a:spcAft>
                <a:spcPts val="0"/>
              </a:spcAft>
              <a:buNone/>
            </a:pPr>
            <a:r>
              <a:rPr lang="en-IN" sz="1800" b="1"/>
              <a:t>Replication:</a:t>
            </a:r>
            <a:r>
              <a:rPr lang="en-IN" sz="1600"/>
              <a:t> Replicates data over ensemble. Ensures that the system can continue to operate even if one or more nodes fail</a:t>
            </a:r>
            <a:endParaRPr sz="1600"/>
          </a:p>
          <a:p>
            <a:pPr marL="457200" lvl="0" indent="0" algn="l" rtl="0">
              <a:spcBef>
                <a:spcPts val="1000"/>
              </a:spcBef>
              <a:spcAft>
                <a:spcPts val="0"/>
              </a:spcAft>
              <a:buNone/>
            </a:pPr>
            <a:endParaRPr sz="1600"/>
          </a:p>
          <a:p>
            <a:pPr marL="457200" lvl="0" indent="0" algn="l" rtl="0">
              <a:spcBef>
                <a:spcPts val="1000"/>
              </a:spcBef>
              <a:spcAft>
                <a:spcPts val="0"/>
              </a:spcAft>
              <a:buNone/>
            </a:pPr>
            <a:r>
              <a:rPr lang="en-IN" sz="1800" b="1"/>
              <a:t>ZAB (ZooKeeper Atomic broadcast):</a:t>
            </a:r>
            <a:r>
              <a:rPr lang="en-IN" sz="1800" i="1"/>
              <a:t> </a:t>
            </a:r>
            <a:r>
              <a:rPr lang="en-IN" sz="1600"/>
              <a:t>Updates are delivered to all nodes in the cluster in the same order. (consistent state)</a:t>
            </a:r>
            <a:endParaRPr sz="1600"/>
          </a:p>
          <a:p>
            <a:pPr marL="457200" lvl="0" indent="0" algn="l" rtl="0">
              <a:spcBef>
                <a:spcPts val="1000"/>
              </a:spcBef>
              <a:spcAft>
                <a:spcPts val="0"/>
              </a:spcAft>
              <a:buNone/>
            </a:pPr>
            <a:endParaRPr sz="1600"/>
          </a:p>
          <a:p>
            <a:pPr marL="457200" lvl="0" indent="0" algn="l" rtl="0">
              <a:spcBef>
                <a:spcPts val="1000"/>
              </a:spcBef>
              <a:spcAft>
                <a:spcPts val="0"/>
              </a:spcAft>
              <a:buNone/>
            </a:pPr>
            <a:r>
              <a:rPr lang="en-IN" sz="1800" b="1"/>
              <a:t>Write-ahead log: </a:t>
            </a:r>
            <a:r>
              <a:rPr lang="en-IN" sz="1600"/>
              <a:t>A replay log of committed operations is kept and periodic snapshots of the in-memory database are generated.</a:t>
            </a:r>
            <a:endParaRPr sz="1600"/>
          </a:p>
        </p:txBody>
      </p:sp>
      <p:pic>
        <p:nvPicPr>
          <p:cNvPr id="324" name="Google Shape;324;g20f99dbdeb9_2_7"/>
          <p:cNvPicPr preferRelativeResize="0"/>
          <p:nvPr/>
        </p:nvPicPr>
        <p:blipFill rotWithShape="1">
          <a:blip r:embed="rId3">
            <a:alphaModFix/>
          </a:blip>
          <a:srcRect/>
          <a:stretch/>
        </p:blipFill>
        <p:spPr>
          <a:xfrm>
            <a:off x="8934125" y="0"/>
            <a:ext cx="3257874" cy="1124125"/>
          </a:xfrm>
          <a:prstGeom prst="rect">
            <a:avLst/>
          </a:prstGeom>
          <a:noFill/>
          <a:ln>
            <a:noFill/>
          </a:ln>
        </p:spPr>
      </p:pic>
      <p:sp>
        <p:nvSpPr>
          <p:cNvPr id="325" name="Google Shape;325;g20f99dbdeb9_2_7"/>
          <p:cNvSpPr txBox="1">
            <a:spLocks noGrp="1"/>
          </p:cNvSpPr>
          <p:nvPr>
            <p:ph type="title"/>
          </p:nvPr>
        </p:nvSpPr>
        <p:spPr>
          <a:xfrm>
            <a:off x="0" y="0"/>
            <a:ext cx="10515600" cy="1325700"/>
          </a:xfrm>
          <a:prstGeom prst="rect">
            <a:avLst/>
          </a:prstGeom>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1100"/>
              <a:buFont typeface="Arial"/>
              <a:buNone/>
            </a:pPr>
            <a:r>
              <a:rPr lang="en-IN" sz="4000" b="1">
                <a:solidFill>
                  <a:schemeClr val="accent5"/>
                </a:solidFill>
              </a:rPr>
              <a:t>Design Choices: Reliability</a:t>
            </a:r>
            <a:endParaRPr sz="4000"/>
          </a:p>
        </p:txBody>
      </p:sp>
      <p:pic>
        <p:nvPicPr>
          <p:cNvPr id="326" name="Google Shape;326;g20f99dbdeb9_2_7"/>
          <p:cNvPicPr preferRelativeResize="0"/>
          <p:nvPr/>
        </p:nvPicPr>
        <p:blipFill>
          <a:blip r:embed="rId4">
            <a:alphaModFix/>
          </a:blip>
          <a:stretch>
            <a:fillRect/>
          </a:stretch>
        </p:blipFill>
        <p:spPr>
          <a:xfrm>
            <a:off x="6270975" y="2072874"/>
            <a:ext cx="5597250" cy="2340925"/>
          </a:xfrm>
          <a:prstGeom prst="rect">
            <a:avLst/>
          </a:prstGeom>
          <a:noFill/>
          <a:ln>
            <a:noFill/>
          </a:ln>
        </p:spPr>
      </p:pic>
      <p:sp>
        <p:nvSpPr>
          <p:cNvPr id="327" name="Google Shape;327;g20f99dbdeb9_2_7"/>
          <p:cNvSpPr txBox="1"/>
          <p:nvPr/>
        </p:nvSpPr>
        <p:spPr>
          <a:xfrm>
            <a:off x="6462000" y="4497450"/>
            <a:ext cx="5730000" cy="8496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IN" sz="1600">
                <a:solidFill>
                  <a:schemeClr val="dk1"/>
                </a:solidFill>
                <a:highlight>
                  <a:srgbClr val="FFFFFF"/>
                </a:highlight>
                <a:latin typeface="Calibri"/>
                <a:ea typeface="Calibri"/>
                <a:cs typeface="Calibri"/>
                <a:sym typeface="Calibri"/>
              </a:rPr>
              <a:t>Each of the servers that make up the ZK service replicates its own copy of each of the components (exception: the request processor).</a:t>
            </a:r>
            <a:endParaRPr sz="1500"/>
          </a:p>
        </p:txBody>
      </p:sp>
      <p:pic>
        <p:nvPicPr>
          <p:cNvPr id="328" name="Google Shape;328;g20f99dbdeb9_2_7" descr="Apache ZooKeeper - Wikipedia"/>
          <p:cNvPicPr preferRelativeResize="0"/>
          <p:nvPr/>
        </p:nvPicPr>
        <p:blipFill rotWithShape="1">
          <a:blip r:embed="rId5">
            <a:alphaModFix/>
          </a:blip>
          <a:srcRect/>
          <a:stretch/>
        </p:blipFill>
        <p:spPr>
          <a:xfrm>
            <a:off x="196273" y="5457790"/>
            <a:ext cx="2094346" cy="1184236"/>
          </a:xfrm>
          <a:prstGeom prst="rect">
            <a:avLst/>
          </a:prstGeom>
          <a:noFill/>
          <a:ln>
            <a:noFill/>
          </a:ln>
        </p:spPr>
      </p:pic>
      <p:sp>
        <p:nvSpPr>
          <p:cNvPr id="2" name="TextBox 1">
            <a:extLst>
              <a:ext uri="{FF2B5EF4-FFF2-40B4-BE49-F238E27FC236}">
                <a16:creationId xmlns:a16="http://schemas.microsoft.com/office/drawing/2014/main" id="{FB755EA2-DDD1-BB27-F558-61C06D1D1081}"/>
              </a:ext>
            </a:extLst>
          </p:cNvPr>
          <p:cNvSpPr txBox="1"/>
          <p:nvPr/>
        </p:nvSpPr>
        <p:spPr>
          <a:xfrm>
            <a:off x="10216778" y="6497969"/>
            <a:ext cx="1975221" cy="307777"/>
          </a:xfrm>
          <a:prstGeom prst="rect">
            <a:avLst/>
          </a:prstGeom>
          <a:noFill/>
        </p:spPr>
        <p:txBody>
          <a:bodyPr wrap="none" rtlCol="0">
            <a:spAutoFit/>
          </a:bodyPr>
          <a:lstStyle/>
          <a:p>
            <a:r>
              <a:rPr lang="en-IN" dirty="0"/>
              <a:t>Image Source: Google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g20f99dbdeb9_0_55"/>
          <p:cNvSpPr txBox="1">
            <a:spLocks noGrp="1"/>
          </p:cNvSpPr>
          <p:nvPr>
            <p:ph type="body" idx="1"/>
          </p:nvPr>
        </p:nvSpPr>
        <p:spPr>
          <a:xfrm>
            <a:off x="787175" y="1271850"/>
            <a:ext cx="5355300" cy="5304300"/>
          </a:xfrm>
          <a:prstGeom prst="rect">
            <a:avLst/>
          </a:prstGeom>
          <a:noFill/>
          <a:ln>
            <a:noFill/>
          </a:ln>
        </p:spPr>
        <p:txBody>
          <a:bodyPr spcFirstLastPara="1" wrap="square" lIns="91425" tIns="45700" rIns="91425" bIns="45700" anchor="t" anchorCtr="0">
            <a:noAutofit/>
          </a:bodyPr>
          <a:lstStyle/>
          <a:p>
            <a:pPr marL="0" lvl="0" indent="0" algn="l" rtl="0">
              <a:lnSpc>
                <a:spcPct val="104727"/>
              </a:lnSpc>
              <a:spcBef>
                <a:spcPts val="500"/>
              </a:spcBef>
              <a:spcAft>
                <a:spcPts val="0"/>
              </a:spcAft>
              <a:buClr>
                <a:schemeClr val="dk1"/>
              </a:buClr>
              <a:buSzPts val="1100"/>
              <a:buFont typeface="Arial"/>
              <a:buNone/>
            </a:pPr>
            <a:r>
              <a:rPr lang="en-IN" sz="1800" b="1">
                <a:highlight>
                  <a:srgbClr val="FFFFFF"/>
                </a:highlight>
                <a:uFill>
                  <a:noFill/>
                </a:uFill>
                <a:hlinkClick r:id="rId3"/>
              </a:rPr>
              <a:t>Reliability in the Presence of Errors</a:t>
            </a:r>
            <a:r>
              <a:rPr lang="en-IN" sz="1800">
                <a:highlight>
                  <a:srgbClr val="FFFFFF"/>
                </a:highlight>
              </a:rPr>
              <a:t> </a:t>
            </a:r>
            <a:r>
              <a:rPr lang="en-IN" sz="1600">
                <a:highlight>
                  <a:srgbClr val="FFFFFF"/>
                </a:highlight>
              </a:rPr>
              <a:t>shows how a deployment responds to various failures. The events marked in the figure are the following:</a:t>
            </a:r>
            <a:endParaRPr sz="1600">
              <a:highlight>
                <a:srgbClr val="FFFFFF"/>
              </a:highlight>
            </a:endParaRPr>
          </a:p>
          <a:p>
            <a:pPr marL="914400" marR="50800" lvl="0" indent="-330200" algn="l" rtl="0">
              <a:lnSpc>
                <a:spcPct val="115000"/>
              </a:lnSpc>
              <a:spcBef>
                <a:spcPts val="1500"/>
              </a:spcBef>
              <a:spcAft>
                <a:spcPts val="0"/>
              </a:spcAft>
              <a:buSzPts val="1600"/>
              <a:buFont typeface="Calibri"/>
              <a:buAutoNum type="arabicPeriod"/>
            </a:pPr>
            <a:r>
              <a:rPr lang="en-IN" sz="1600">
                <a:highlight>
                  <a:srgbClr val="FFFFFF"/>
                </a:highlight>
              </a:rPr>
              <a:t>Failure and recovery of a follower</a:t>
            </a:r>
            <a:endParaRPr sz="1600">
              <a:highlight>
                <a:srgbClr val="FFFFFF"/>
              </a:highlight>
            </a:endParaRPr>
          </a:p>
          <a:p>
            <a:pPr marL="914400" marR="50800" lvl="0" indent="-330200" algn="l" rtl="0">
              <a:lnSpc>
                <a:spcPct val="115000"/>
              </a:lnSpc>
              <a:spcBef>
                <a:spcPts val="0"/>
              </a:spcBef>
              <a:spcAft>
                <a:spcPts val="0"/>
              </a:spcAft>
              <a:buSzPts val="1600"/>
              <a:buFont typeface="Calibri"/>
              <a:buAutoNum type="arabicPeriod"/>
            </a:pPr>
            <a:r>
              <a:rPr lang="en-IN" sz="1600">
                <a:highlight>
                  <a:srgbClr val="FFFFFF"/>
                </a:highlight>
              </a:rPr>
              <a:t>Failure and recovery of a different follower</a:t>
            </a:r>
            <a:endParaRPr sz="1600">
              <a:highlight>
                <a:srgbClr val="FFFFFF"/>
              </a:highlight>
            </a:endParaRPr>
          </a:p>
          <a:p>
            <a:pPr marL="914400" marR="50800" lvl="0" indent="-330200" algn="l" rtl="0">
              <a:lnSpc>
                <a:spcPct val="115000"/>
              </a:lnSpc>
              <a:spcBef>
                <a:spcPts val="0"/>
              </a:spcBef>
              <a:spcAft>
                <a:spcPts val="0"/>
              </a:spcAft>
              <a:buSzPts val="1600"/>
              <a:buFont typeface="Calibri"/>
              <a:buAutoNum type="arabicPeriod"/>
            </a:pPr>
            <a:r>
              <a:rPr lang="en-IN" sz="1600">
                <a:highlight>
                  <a:srgbClr val="FFFFFF"/>
                </a:highlight>
              </a:rPr>
              <a:t>Failure of the leader</a:t>
            </a:r>
            <a:endParaRPr sz="1600">
              <a:highlight>
                <a:srgbClr val="FFFFFF"/>
              </a:highlight>
            </a:endParaRPr>
          </a:p>
          <a:p>
            <a:pPr marL="914400" marR="50800" lvl="0" indent="-330200" algn="l" rtl="0">
              <a:lnSpc>
                <a:spcPct val="115000"/>
              </a:lnSpc>
              <a:spcBef>
                <a:spcPts val="0"/>
              </a:spcBef>
              <a:spcAft>
                <a:spcPts val="0"/>
              </a:spcAft>
              <a:buSzPts val="1600"/>
              <a:buFont typeface="Calibri"/>
              <a:buAutoNum type="arabicPeriod"/>
            </a:pPr>
            <a:r>
              <a:rPr lang="en-IN" sz="1600">
                <a:highlight>
                  <a:srgbClr val="FFFFFF"/>
                </a:highlight>
              </a:rPr>
              <a:t>Failure and recovery of two followers</a:t>
            </a:r>
            <a:endParaRPr sz="1600">
              <a:highlight>
                <a:srgbClr val="FFFFFF"/>
              </a:highlight>
            </a:endParaRPr>
          </a:p>
          <a:p>
            <a:pPr marL="914400" marR="50800" lvl="0" indent="-330200" algn="l" rtl="0">
              <a:lnSpc>
                <a:spcPct val="115000"/>
              </a:lnSpc>
              <a:spcBef>
                <a:spcPts val="0"/>
              </a:spcBef>
              <a:spcAft>
                <a:spcPts val="0"/>
              </a:spcAft>
              <a:buSzPts val="1600"/>
              <a:buFont typeface="Calibri"/>
              <a:buAutoNum type="arabicPeriod"/>
            </a:pPr>
            <a:r>
              <a:rPr lang="en-IN" sz="1600">
                <a:highlight>
                  <a:srgbClr val="FFFFFF"/>
                </a:highlight>
              </a:rPr>
              <a:t>Failure of another leader</a:t>
            </a:r>
            <a:endParaRPr sz="1600"/>
          </a:p>
          <a:p>
            <a:pPr marL="0" lvl="0" indent="0" algn="l" rtl="0">
              <a:spcBef>
                <a:spcPts val="1500"/>
              </a:spcBef>
              <a:spcAft>
                <a:spcPts val="0"/>
              </a:spcAft>
              <a:buClr>
                <a:schemeClr val="dk1"/>
              </a:buClr>
              <a:buSzPts val="1100"/>
              <a:buFont typeface="Arial"/>
              <a:buNone/>
            </a:pPr>
            <a:r>
              <a:rPr lang="en-IN" sz="1600">
                <a:highlight>
                  <a:srgbClr val="FFFFFF"/>
                </a:highlight>
              </a:rPr>
              <a:t>Important observations from this graph:</a:t>
            </a:r>
            <a:endParaRPr sz="1600">
              <a:highlight>
                <a:srgbClr val="FFFFFF"/>
              </a:highlight>
            </a:endParaRPr>
          </a:p>
          <a:p>
            <a:pPr marL="457200" lvl="0" indent="-330200" algn="l" rtl="0">
              <a:spcBef>
                <a:spcPts val="1000"/>
              </a:spcBef>
              <a:spcAft>
                <a:spcPts val="0"/>
              </a:spcAft>
              <a:buSzPts val="1600"/>
              <a:buFont typeface="Calibri"/>
              <a:buAutoNum type="arabicPeriod"/>
            </a:pPr>
            <a:r>
              <a:rPr lang="en-IN" sz="1600">
                <a:highlight>
                  <a:srgbClr val="FFFFFF"/>
                </a:highlight>
              </a:rPr>
              <a:t>If followers </a:t>
            </a:r>
            <a:r>
              <a:rPr lang="en-IN" sz="1600" b="1">
                <a:highlight>
                  <a:srgbClr val="FFFFFF"/>
                </a:highlight>
              </a:rPr>
              <a:t>fail and recover quickly</a:t>
            </a:r>
            <a:r>
              <a:rPr lang="en-IN" sz="1600">
                <a:highlight>
                  <a:srgbClr val="FFFFFF"/>
                </a:highlight>
              </a:rPr>
              <a:t>, then ZK is able to sustain a high throughput despite the failure. </a:t>
            </a:r>
            <a:endParaRPr sz="1600">
              <a:highlight>
                <a:srgbClr val="FFFFFF"/>
              </a:highlight>
            </a:endParaRPr>
          </a:p>
          <a:p>
            <a:pPr marL="457200" lvl="0" indent="-330200" algn="l" rtl="0">
              <a:spcBef>
                <a:spcPts val="0"/>
              </a:spcBef>
              <a:spcAft>
                <a:spcPts val="0"/>
              </a:spcAft>
              <a:buSzPts val="1600"/>
              <a:buFont typeface="Calibri"/>
              <a:buAutoNum type="arabicPeriod"/>
            </a:pPr>
            <a:r>
              <a:rPr lang="en-IN" sz="1600">
                <a:highlight>
                  <a:srgbClr val="FFFFFF"/>
                </a:highlight>
              </a:rPr>
              <a:t>The </a:t>
            </a:r>
            <a:r>
              <a:rPr lang="en-IN" sz="1600" b="1">
                <a:highlight>
                  <a:srgbClr val="FFFFFF"/>
                </a:highlight>
              </a:rPr>
              <a:t>leader election </a:t>
            </a:r>
            <a:r>
              <a:rPr lang="en-IN" sz="1600">
                <a:highlight>
                  <a:srgbClr val="FFFFFF"/>
                </a:highlight>
              </a:rPr>
              <a:t>algorithm allows for the system to recover fast enough to prevent throughput from dropping substantially. (ZK takes less than 200ms to elect a new leader. )</a:t>
            </a:r>
            <a:endParaRPr sz="1600">
              <a:highlight>
                <a:srgbClr val="FFFFFF"/>
              </a:highlight>
            </a:endParaRPr>
          </a:p>
          <a:p>
            <a:pPr marL="457200" lvl="0" indent="-330200" algn="l" rtl="0">
              <a:spcBef>
                <a:spcPts val="0"/>
              </a:spcBef>
              <a:spcAft>
                <a:spcPts val="0"/>
              </a:spcAft>
              <a:buSzPts val="1600"/>
              <a:buFont typeface="Calibri"/>
              <a:buAutoNum type="arabicPeriod"/>
            </a:pPr>
            <a:r>
              <a:rPr lang="en-IN" sz="1600">
                <a:highlight>
                  <a:srgbClr val="FFFFFF"/>
                </a:highlight>
              </a:rPr>
              <a:t>As followers recover, ZK is able to </a:t>
            </a:r>
            <a:r>
              <a:rPr lang="en-IN" sz="1600" b="1">
                <a:highlight>
                  <a:srgbClr val="FFFFFF"/>
                </a:highlight>
              </a:rPr>
              <a:t>raise throughput</a:t>
            </a:r>
            <a:r>
              <a:rPr lang="en-IN" sz="1600">
                <a:highlight>
                  <a:srgbClr val="FFFFFF"/>
                </a:highlight>
              </a:rPr>
              <a:t> again once they start processing requests.</a:t>
            </a:r>
            <a:endParaRPr sz="1600"/>
          </a:p>
        </p:txBody>
      </p:sp>
      <p:pic>
        <p:nvPicPr>
          <p:cNvPr id="334" name="Google Shape;334;g20f99dbdeb9_0_55"/>
          <p:cNvPicPr preferRelativeResize="0"/>
          <p:nvPr/>
        </p:nvPicPr>
        <p:blipFill rotWithShape="1">
          <a:blip r:embed="rId4">
            <a:alphaModFix/>
          </a:blip>
          <a:srcRect/>
          <a:stretch/>
        </p:blipFill>
        <p:spPr>
          <a:xfrm>
            <a:off x="8934125" y="0"/>
            <a:ext cx="3257874" cy="1124125"/>
          </a:xfrm>
          <a:prstGeom prst="rect">
            <a:avLst/>
          </a:prstGeom>
          <a:noFill/>
          <a:ln>
            <a:noFill/>
          </a:ln>
        </p:spPr>
      </p:pic>
      <p:sp>
        <p:nvSpPr>
          <p:cNvPr id="335" name="Google Shape;335;g20f99dbdeb9_0_55"/>
          <p:cNvSpPr txBox="1">
            <a:spLocks noGrp="1"/>
          </p:cNvSpPr>
          <p:nvPr>
            <p:ph type="title"/>
          </p:nvPr>
        </p:nvSpPr>
        <p:spPr>
          <a:xfrm>
            <a:off x="0" y="0"/>
            <a:ext cx="10515600" cy="1325700"/>
          </a:xfrm>
          <a:prstGeom prst="rect">
            <a:avLst/>
          </a:prstGeom>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1100"/>
              <a:buFont typeface="Arial"/>
              <a:buNone/>
            </a:pPr>
            <a:r>
              <a:rPr lang="en-IN" sz="4000" b="1">
                <a:solidFill>
                  <a:schemeClr val="accent5"/>
                </a:solidFill>
              </a:rPr>
              <a:t>Design Choices: Reliability</a:t>
            </a:r>
            <a:endParaRPr sz="4000"/>
          </a:p>
        </p:txBody>
      </p:sp>
      <p:pic>
        <p:nvPicPr>
          <p:cNvPr id="336" name="Google Shape;336;g20f99dbdeb9_0_55"/>
          <p:cNvPicPr preferRelativeResize="0"/>
          <p:nvPr/>
        </p:nvPicPr>
        <p:blipFill>
          <a:blip r:embed="rId5">
            <a:alphaModFix/>
          </a:blip>
          <a:stretch>
            <a:fillRect/>
          </a:stretch>
        </p:blipFill>
        <p:spPr>
          <a:xfrm>
            <a:off x="6060675" y="1885900"/>
            <a:ext cx="6131324" cy="4136476"/>
          </a:xfrm>
          <a:prstGeom prst="rect">
            <a:avLst/>
          </a:prstGeom>
          <a:noFill/>
          <a:ln>
            <a:noFill/>
          </a:ln>
        </p:spPr>
      </p:pic>
      <p:pic>
        <p:nvPicPr>
          <p:cNvPr id="337" name="Google Shape;337;g20f99dbdeb9_0_55" descr="Apache ZooKeeper - Wikipedia"/>
          <p:cNvPicPr preferRelativeResize="0"/>
          <p:nvPr/>
        </p:nvPicPr>
        <p:blipFill rotWithShape="1">
          <a:blip r:embed="rId6">
            <a:alphaModFix/>
          </a:blip>
          <a:srcRect/>
          <a:stretch/>
        </p:blipFill>
        <p:spPr>
          <a:xfrm>
            <a:off x="196273" y="5457790"/>
            <a:ext cx="2094346" cy="1184236"/>
          </a:xfrm>
          <a:prstGeom prst="rect">
            <a:avLst/>
          </a:prstGeom>
          <a:noFill/>
          <a:ln>
            <a:noFill/>
          </a:ln>
        </p:spPr>
      </p:pic>
      <p:sp>
        <p:nvSpPr>
          <p:cNvPr id="2" name="TextBox 1">
            <a:extLst>
              <a:ext uri="{FF2B5EF4-FFF2-40B4-BE49-F238E27FC236}">
                <a16:creationId xmlns:a16="http://schemas.microsoft.com/office/drawing/2014/main" id="{551A3CDB-D98B-CE95-1811-D8025B6D34C8}"/>
              </a:ext>
            </a:extLst>
          </p:cNvPr>
          <p:cNvSpPr txBox="1"/>
          <p:nvPr/>
        </p:nvSpPr>
        <p:spPr>
          <a:xfrm>
            <a:off x="10216778" y="6458641"/>
            <a:ext cx="1975221" cy="307777"/>
          </a:xfrm>
          <a:prstGeom prst="rect">
            <a:avLst/>
          </a:prstGeom>
          <a:noFill/>
        </p:spPr>
        <p:txBody>
          <a:bodyPr wrap="none" rtlCol="0">
            <a:spAutoFit/>
          </a:bodyPr>
          <a:lstStyle/>
          <a:p>
            <a:r>
              <a:rPr lang="en-IN" dirty="0"/>
              <a:t>Image Source: Google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g20f99dbdeb9_0_61"/>
          <p:cNvSpPr txBox="1">
            <a:spLocks noGrp="1"/>
          </p:cNvSpPr>
          <p:nvPr>
            <p:ph type="body" idx="1"/>
          </p:nvPr>
        </p:nvSpPr>
        <p:spPr>
          <a:xfrm>
            <a:off x="1310275" y="1722875"/>
            <a:ext cx="9651300" cy="4453800"/>
          </a:xfrm>
          <a:prstGeom prst="rect">
            <a:avLst/>
          </a:prstGeom>
          <a:noFill/>
          <a:ln>
            <a:noFill/>
          </a:ln>
        </p:spPr>
        <p:txBody>
          <a:bodyPr spcFirstLastPara="1" wrap="square" lIns="91425" tIns="45700" rIns="91425" bIns="45700" anchor="t" anchorCtr="0">
            <a:normAutofit/>
          </a:bodyPr>
          <a:lstStyle/>
          <a:p>
            <a:pPr marL="0" lvl="0" indent="0" algn="l" rtl="0">
              <a:spcBef>
                <a:spcPts val="1000"/>
              </a:spcBef>
              <a:spcAft>
                <a:spcPts val="0"/>
              </a:spcAft>
              <a:buClr>
                <a:schemeClr val="dk1"/>
              </a:buClr>
              <a:buSzPts val="1100"/>
              <a:buNone/>
            </a:pPr>
            <a:endParaRPr sz="180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en-IN" sz="1600">
                <a:highlight>
                  <a:srgbClr val="FFFFFF"/>
                </a:highlight>
              </a:rPr>
              <a:t>ZK is very fast and very simple. Since its goal, is to be a basis for the construction of more complicated services, such as synchronisation, it provides a set of guarantees. One of these guarantees is </a:t>
            </a:r>
            <a:r>
              <a:rPr lang="en-IN" sz="1600" b="1" i="1">
                <a:highlight>
                  <a:srgbClr val="FFFFFF"/>
                </a:highlight>
              </a:rPr>
              <a:t>Sequential Consistency </a:t>
            </a:r>
            <a:r>
              <a:rPr lang="en-IN" sz="1600">
                <a:highlight>
                  <a:srgbClr val="FFFFFF"/>
                </a:highlight>
              </a:rPr>
              <a:t>- Updates from a client will be applied in the order that they were sent.</a:t>
            </a:r>
            <a:endParaRPr sz="1600">
              <a:highlight>
                <a:srgbClr val="FFFFFF"/>
              </a:highlight>
            </a:endParaRPr>
          </a:p>
          <a:p>
            <a:pPr marL="457200" lvl="0" indent="0" algn="l" rtl="0">
              <a:spcBef>
                <a:spcPts val="1000"/>
              </a:spcBef>
              <a:spcAft>
                <a:spcPts val="0"/>
              </a:spcAft>
              <a:buClr>
                <a:schemeClr val="dk1"/>
              </a:buClr>
              <a:buSzPts val="1100"/>
              <a:buFont typeface="Arial"/>
              <a:buNone/>
            </a:pPr>
            <a:r>
              <a:rPr lang="en-IN" sz="1600">
                <a:highlight>
                  <a:srgbClr val="FFFFFF"/>
                </a:highlight>
              </a:rPr>
              <a:t>ZK stamps each update with a number that reflects the order of all ZK transactions. Subsequent operations can use the order to implement higher-level abstractions, such as synchronization primitives.</a:t>
            </a:r>
            <a:endParaRPr sz="1600"/>
          </a:p>
          <a:p>
            <a:pPr marL="0" lvl="0" indent="0" algn="l" rtl="0">
              <a:lnSpc>
                <a:spcPct val="90000"/>
              </a:lnSpc>
              <a:spcBef>
                <a:spcPts val="1000"/>
              </a:spcBef>
              <a:spcAft>
                <a:spcPts val="0"/>
              </a:spcAft>
              <a:buClr>
                <a:schemeClr val="accent5"/>
              </a:buClr>
              <a:buSzPts val="1600"/>
              <a:buNone/>
            </a:pPr>
            <a:endParaRPr sz="1600"/>
          </a:p>
          <a:p>
            <a:pPr marL="0" lvl="0" indent="0" algn="l" rtl="0">
              <a:lnSpc>
                <a:spcPct val="90000"/>
              </a:lnSpc>
              <a:spcBef>
                <a:spcPts val="1000"/>
              </a:spcBef>
              <a:spcAft>
                <a:spcPts val="0"/>
              </a:spcAft>
              <a:buClr>
                <a:schemeClr val="accent5"/>
              </a:buClr>
              <a:buSzPts val="1600"/>
              <a:buNone/>
            </a:pPr>
            <a:endParaRPr sz="1600"/>
          </a:p>
          <a:p>
            <a:pPr marL="0" lvl="0" indent="0" algn="l" rtl="0">
              <a:lnSpc>
                <a:spcPct val="90000"/>
              </a:lnSpc>
              <a:spcBef>
                <a:spcPts val="1000"/>
              </a:spcBef>
              <a:spcAft>
                <a:spcPts val="0"/>
              </a:spcAft>
              <a:buClr>
                <a:schemeClr val="accent5"/>
              </a:buClr>
              <a:buSzPts val="1600"/>
              <a:buNone/>
            </a:pPr>
            <a:r>
              <a:rPr lang="en-IN" sz="1600"/>
              <a:t>Strong consistency guarantees, mean that </a:t>
            </a:r>
            <a:r>
              <a:rPr lang="en-IN" sz="1600" b="1" i="1"/>
              <a:t>all clients see the same view of the system's state at all times.</a:t>
            </a:r>
            <a:r>
              <a:rPr lang="en-IN" sz="1600"/>
              <a:t> This is achieved through the use of a write-ahead log and a consensus protocol ZAB (ZooKeeper Atomic Broadcast), which ensures that all updates to the system are ordered and processed in the same order by all servers.</a:t>
            </a:r>
            <a:endParaRPr sz="1600"/>
          </a:p>
          <a:p>
            <a:pPr marL="685800" lvl="1" indent="-139700" algn="l" rtl="0">
              <a:lnSpc>
                <a:spcPct val="90000"/>
              </a:lnSpc>
              <a:spcBef>
                <a:spcPts val="500"/>
              </a:spcBef>
              <a:spcAft>
                <a:spcPts val="0"/>
              </a:spcAft>
              <a:buClr>
                <a:schemeClr val="dk1"/>
              </a:buClr>
              <a:buSzPts val="1400"/>
              <a:buNone/>
            </a:pPr>
            <a:endParaRPr sz="1400">
              <a:solidFill>
                <a:schemeClr val="accent5"/>
              </a:solidFill>
            </a:endParaRPr>
          </a:p>
        </p:txBody>
      </p:sp>
      <p:pic>
        <p:nvPicPr>
          <p:cNvPr id="343" name="Google Shape;343;g20f99dbdeb9_0_61"/>
          <p:cNvPicPr preferRelativeResize="0"/>
          <p:nvPr/>
        </p:nvPicPr>
        <p:blipFill rotWithShape="1">
          <a:blip r:embed="rId3">
            <a:alphaModFix/>
          </a:blip>
          <a:srcRect/>
          <a:stretch/>
        </p:blipFill>
        <p:spPr>
          <a:xfrm>
            <a:off x="8934125" y="0"/>
            <a:ext cx="3257874" cy="1124125"/>
          </a:xfrm>
          <a:prstGeom prst="rect">
            <a:avLst/>
          </a:prstGeom>
          <a:noFill/>
          <a:ln>
            <a:noFill/>
          </a:ln>
        </p:spPr>
      </p:pic>
      <p:sp>
        <p:nvSpPr>
          <p:cNvPr id="344" name="Google Shape;344;g20f99dbdeb9_0_61"/>
          <p:cNvSpPr txBox="1">
            <a:spLocks noGrp="1"/>
          </p:cNvSpPr>
          <p:nvPr>
            <p:ph type="title"/>
          </p:nvPr>
        </p:nvSpPr>
        <p:spPr>
          <a:xfrm>
            <a:off x="0" y="0"/>
            <a:ext cx="10515600" cy="1325700"/>
          </a:xfrm>
          <a:prstGeom prst="rect">
            <a:avLst/>
          </a:prstGeom>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1100"/>
              <a:buFont typeface="Arial"/>
              <a:buNone/>
            </a:pPr>
            <a:r>
              <a:rPr lang="en-IN" sz="4000" b="1">
                <a:solidFill>
                  <a:schemeClr val="accent5"/>
                </a:solidFill>
              </a:rPr>
              <a:t>Design Choices: Consistency </a:t>
            </a:r>
            <a:endParaRPr sz="4000"/>
          </a:p>
        </p:txBody>
      </p:sp>
      <p:pic>
        <p:nvPicPr>
          <p:cNvPr id="345" name="Google Shape;345;g20f99dbdeb9_0_61" descr="Apache ZooKeeper - Wikipedia"/>
          <p:cNvPicPr preferRelativeResize="0"/>
          <p:nvPr/>
        </p:nvPicPr>
        <p:blipFill rotWithShape="1">
          <a:blip r:embed="rId4">
            <a:alphaModFix/>
          </a:blip>
          <a:srcRect/>
          <a:stretch/>
        </p:blipFill>
        <p:spPr>
          <a:xfrm>
            <a:off x="196273" y="5457790"/>
            <a:ext cx="2094346" cy="118423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g1b6570971cc_10_0"/>
          <p:cNvSpPr txBox="1">
            <a:spLocks noGrp="1"/>
          </p:cNvSpPr>
          <p:nvPr>
            <p:ph type="title"/>
          </p:nvPr>
        </p:nvSpPr>
        <p:spPr>
          <a:xfrm>
            <a:off x="0" y="10325"/>
            <a:ext cx="8283600" cy="1325700"/>
          </a:xfrm>
          <a:prstGeom prst="rect">
            <a:avLst/>
          </a:prstGeom>
        </p:spPr>
        <p:txBody>
          <a:bodyPr spcFirstLastPara="1" wrap="square" lIns="91425" tIns="45700" rIns="91425" bIns="45700" anchor="ctr" anchorCtr="0">
            <a:normAutofit/>
          </a:bodyPr>
          <a:lstStyle/>
          <a:p>
            <a:pPr marL="0" lvl="0" indent="0" algn="just" rtl="0">
              <a:lnSpc>
                <a:spcPct val="115000"/>
              </a:lnSpc>
              <a:spcBef>
                <a:spcPts val="0"/>
              </a:spcBef>
              <a:spcAft>
                <a:spcPts val="0"/>
              </a:spcAft>
              <a:buNone/>
            </a:pPr>
            <a:r>
              <a:rPr lang="en-IN" sz="4000" b="1">
                <a:solidFill>
                  <a:schemeClr val="accent5"/>
                </a:solidFill>
              </a:rPr>
              <a:t>Major Platforms Using ZooKeeper</a:t>
            </a:r>
            <a:endParaRPr sz="4000" b="1">
              <a:solidFill>
                <a:schemeClr val="accent5"/>
              </a:solidFill>
            </a:endParaRPr>
          </a:p>
        </p:txBody>
      </p:sp>
      <p:pic>
        <p:nvPicPr>
          <p:cNvPr id="352" name="Google Shape;352;g1b6570971cc_10_0"/>
          <p:cNvPicPr preferRelativeResize="0"/>
          <p:nvPr/>
        </p:nvPicPr>
        <p:blipFill rotWithShape="1">
          <a:blip r:embed="rId3">
            <a:alphaModFix/>
          </a:blip>
          <a:srcRect/>
          <a:stretch/>
        </p:blipFill>
        <p:spPr>
          <a:xfrm>
            <a:off x="8934125" y="0"/>
            <a:ext cx="3257874" cy="1124125"/>
          </a:xfrm>
          <a:prstGeom prst="rect">
            <a:avLst/>
          </a:prstGeom>
          <a:noFill/>
          <a:ln>
            <a:noFill/>
          </a:ln>
        </p:spPr>
      </p:pic>
      <p:pic>
        <p:nvPicPr>
          <p:cNvPr id="353" name="Google Shape;353;g1b6570971cc_10_0" descr="Apache ZooKeeper - Wikipedia"/>
          <p:cNvPicPr preferRelativeResize="0"/>
          <p:nvPr/>
        </p:nvPicPr>
        <p:blipFill rotWithShape="1">
          <a:blip r:embed="rId4">
            <a:alphaModFix/>
          </a:blip>
          <a:srcRect/>
          <a:stretch/>
        </p:blipFill>
        <p:spPr>
          <a:xfrm>
            <a:off x="4256061" y="2529775"/>
            <a:ext cx="3679868" cy="2080725"/>
          </a:xfrm>
          <a:prstGeom prst="rect">
            <a:avLst/>
          </a:prstGeom>
          <a:noFill/>
          <a:ln>
            <a:noFill/>
          </a:ln>
        </p:spPr>
      </p:pic>
      <p:pic>
        <p:nvPicPr>
          <p:cNvPr id="354" name="Google Shape;354;g1b6570971cc_10_0"/>
          <p:cNvPicPr preferRelativeResize="0"/>
          <p:nvPr/>
        </p:nvPicPr>
        <p:blipFill>
          <a:blip r:embed="rId5">
            <a:alphaModFix/>
          </a:blip>
          <a:stretch>
            <a:fillRect/>
          </a:stretch>
        </p:blipFill>
        <p:spPr>
          <a:xfrm>
            <a:off x="2801225" y="1347625"/>
            <a:ext cx="1625950" cy="1625950"/>
          </a:xfrm>
          <a:prstGeom prst="rect">
            <a:avLst/>
          </a:prstGeom>
          <a:noFill/>
          <a:ln>
            <a:noFill/>
          </a:ln>
        </p:spPr>
      </p:pic>
      <p:pic>
        <p:nvPicPr>
          <p:cNvPr id="355" name="Google Shape;355;g1b6570971cc_10_0"/>
          <p:cNvPicPr preferRelativeResize="0"/>
          <p:nvPr/>
        </p:nvPicPr>
        <p:blipFill>
          <a:blip r:embed="rId6">
            <a:alphaModFix/>
          </a:blip>
          <a:stretch>
            <a:fillRect/>
          </a:stretch>
        </p:blipFill>
        <p:spPr>
          <a:xfrm>
            <a:off x="1079325" y="3002525"/>
            <a:ext cx="2548531" cy="1325701"/>
          </a:xfrm>
          <a:prstGeom prst="rect">
            <a:avLst/>
          </a:prstGeom>
          <a:noFill/>
          <a:ln>
            <a:noFill/>
          </a:ln>
        </p:spPr>
      </p:pic>
      <p:pic>
        <p:nvPicPr>
          <p:cNvPr id="356" name="Google Shape;356;g1b6570971cc_10_0"/>
          <p:cNvPicPr preferRelativeResize="0"/>
          <p:nvPr/>
        </p:nvPicPr>
        <p:blipFill>
          <a:blip r:embed="rId7">
            <a:alphaModFix/>
          </a:blip>
          <a:stretch>
            <a:fillRect/>
          </a:stretch>
        </p:blipFill>
        <p:spPr>
          <a:xfrm>
            <a:off x="2428588" y="4701512"/>
            <a:ext cx="2371231" cy="1325701"/>
          </a:xfrm>
          <a:prstGeom prst="rect">
            <a:avLst/>
          </a:prstGeom>
          <a:noFill/>
          <a:ln>
            <a:noFill/>
          </a:ln>
        </p:spPr>
      </p:pic>
      <p:pic>
        <p:nvPicPr>
          <p:cNvPr id="357" name="Google Shape;357;g1b6570971cc_10_0"/>
          <p:cNvPicPr preferRelativeResize="0"/>
          <p:nvPr/>
        </p:nvPicPr>
        <p:blipFill>
          <a:blip r:embed="rId8">
            <a:alphaModFix/>
          </a:blip>
          <a:stretch>
            <a:fillRect/>
          </a:stretch>
        </p:blipFill>
        <p:spPr>
          <a:xfrm>
            <a:off x="4916038" y="5004325"/>
            <a:ext cx="1717027" cy="1717027"/>
          </a:xfrm>
          <a:prstGeom prst="rect">
            <a:avLst/>
          </a:prstGeom>
          <a:noFill/>
          <a:ln>
            <a:noFill/>
          </a:ln>
        </p:spPr>
      </p:pic>
      <p:pic>
        <p:nvPicPr>
          <p:cNvPr id="358" name="Google Shape;358;g1b6570971cc_10_0"/>
          <p:cNvPicPr preferRelativeResize="0"/>
          <p:nvPr/>
        </p:nvPicPr>
        <p:blipFill>
          <a:blip r:embed="rId9">
            <a:alphaModFix/>
          </a:blip>
          <a:stretch>
            <a:fillRect/>
          </a:stretch>
        </p:blipFill>
        <p:spPr>
          <a:xfrm>
            <a:off x="7047001" y="4610488"/>
            <a:ext cx="2148299" cy="1239886"/>
          </a:xfrm>
          <a:prstGeom prst="rect">
            <a:avLst/>
          </a:prstGeom>
          <a:noFill/>
          <a:ln>
            <a:noFill/>
          </a:ln>
        </p:spPr>
      </p:pic>
      <p:pic>
        <p:nvPicPr>
          <p:cNvPr id="359" name="Google Shape;359;g1b6570971cc_10_0"/>
          <p:cNvPicPr preferRelativeResize="0"/>
          <p:nvPr/>
        </p:nvPicPr>
        <p:blipFill>
          <a:blip r:embed="rId10">
            <a:alphaModFix/>
          </a:blip>
          <a:stretch>
            <a:fillRect/>
          </a:stretch>
        </p:blipFill>
        <p:spPr>
          <a:xfrm>
            <a:off x="8564150" y="2852400"/>
            <a:ext cx="2232190" cy="1625949"/>
          </a:xfrm>
          <a:prstGeom prst="rect">
            <a:avLst/>
          </a:prstGeom>
          <a:noFill/>
          <a:ln>
            <a:noFill/>
          </a:ln>
        </p:spPr>
      </p:pic>
      <p:pic>
        <p:nvPicPr>
          <p:cNvPr id="360" name="Google Shape;360;g1b6570971cc_10_0"/>
          <p:cNvPicPr preferRelativeResize="0"/>
          <p:nvPr/>
        </p:nvPicPr>
        <p:blipFill>
          <a:blip r:embed="rId11">
            <a:alphaModFix/>
          </a:blip>
          <a:stretch>
            <a:fillRect/>
          </a:stretch>
        </p:blipFill>
        <p:spPr>
          <a:xfrm>
            <a:off x="7308175" y="1376575"/>
            <a:ext cx="1625950" cy="1625950"/>
          </a:xfrm>
          <a:prstGeom prst="rect">
            <a:avLst/>
          </a:prstGeom>
          <a:noFill/>
          <a:ln>
            <a:noFill/>
          </a:ln>
        </p:spPr>
      </p:pic>
      <p:pic>
        <p:nvPicPr>
          <p:cNvPr id="361" name="Google Shape;361;g1b6570971cc_10_0" descr="Apache ZooKeeper - Wikipedia"/>
          <p:cNvPicPr preferRelativeResize="0"/>
          <p:nvPr/>
        </p:nvPicPr>
        <p:blipFill rotWithShape="1">
          <a:blip r:embed="rId4">
            <a:alphaModFix/>
          </a:blip>
          <a:srcRect/>
          <a:stretch/>
        </p:blipFill>
        <p:spPr>
          <a:xfrm>
            <a:off x="196273" y="5457790"/>
            <a:ext cx="2094346" cy="1184236"/>
          </a:xfrm>
          <a:prstGeom prst="rect">
            <a:avLst/>
          </a:prstGeom>
          <a:noFill/>
          <a:ln>
            <a:noFill/>
          </a:ln>
        </p:spPr>
      </p:pic>
      <p:sp>
        <p:nvSpPr>
          <p:cNvPr id="2" name="TextBox 1">
            <a:extLst>
              <a:ext uri="{FF2B5EF4-FFF2-40B4-BE49-F238E27FC236}">
                <a16:creationId xmlns:a16="http://schemas.microsoft.com/office/drawing/2014/main" id="{681A6088-A195-E990-5902-C8FB279C3D54}"/>
              </a:ext>
            </a:extLst>
          </p:cNvPr>
          <p:cNvSpPr txBox="1"/>
          <p:nvPr/>
        </p:nvSpPr>
        <p:spPr>
          <a:xfrm>
            <a:off x="10216778" y="6497969"/>
            <a:ext cx="1975221" cy="307777"/>
          </a:xfrm>
          <a:prstGeom prst="rect">
            <a:avLst/>
          </a:prstGeom>
          <a:noFill/>
        </p:spPr>
        <p:txBody>
          <a:bodyPr wrap="none" rtlCol="0">
            <a:spAutoFit/>
          </a:bodyPr>
          <a:lstStyle/>
          <a:p>
            <a:r>
              <a:rPr lang="en-IN" dirty="0"/>
              <a:t>Image Source: Google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g1b6570971cc_10_18"/>
          <p:cNvSpPr txBox="1">
            <a:spLocks noGrp="1"/>
          </p:cNvSpPr>
          <p:nvPr>
            <p:ph type="title"/>
          </p:nvPr>
        </p:nvSpPr>
        <p:spPr>
          <a:xfrm>
            <a:off x="0" y="0"/>
            <a:ext cx="86853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sz="4000" b="1">
                <a:solidFill>
                  <a:schemeClr val="accent5"/>
                </a:solidFill>
              </a:rPr>
              <a:t>ZooKeeper Use Cases at Twitter</a:t>
            </a:r>
            <a:endParaRPr sz="4000" b="1">
              <a:solidFill>
                <a:schemeClr val="accent5"/>
              </a:solidFill>
            </a:endParaRPr>
          </a:p>
        </p:txBody>
      </p:sp>
      <p:sp>
        <p:nvSpPr>
          <p:cNvPr id="368" name="Google Shape;368;g1b6570971cc_10_18"/>
          <p:cNvSpPr txBox="1">
            <a:spLocks noGrp="1"/>
          </p:cNvSpPr>
          <p:nvPr>
            <p:ph type="body" idx="1"/>
          </p:nvPr>
        </p:nvSpPr>
        <p:spPr>
          <a:xfrm>
            <a:off x="838200" y="1584525"/>
            <a:ext cx="10515600" cy="4351200"/>
          </a:xfrm>
          <a:prstGeom prst="rect">
            <a:avLst/>
          </a:prstGeom>
        </p:spPr>
        <p:txBody>
          <a:bodyPr spcFirstLastPara="1" wrap="square" lIns="91425" tIns="45700" rIns="91425" bIns="45700" anchor="t" anchorCtr="0">
            <a:normAutofit/>
          </a:bodyPr>
          <a:lstStyle/>
          <a:p>
            <a:pPr marL="457200" lvl="0" indent="-342900" algn="l" rtl="0">
              <a:lnSpc>
                <a:spcPct val="115000"/>
              </a:lnSpc>
              <a:spcBef>
                <a:spcPts val="0"/>
              </a:spcBef>
              <a:spcAft>
                <a:spcPts val="0"/>
              </a:spcAft>
              <a:buSzPts val="1800"/>
              <a:buChar char="•"/>
            </a:pPr>
            <a:r>
              <a:rPr lang="en-IN" sz="2000" b="1" i="1">
                <a:uFill>
                  <a:noFill/>
                </a:uFill>
                <a:hlinkClick r:id="rId3"/>
              </a:rPr>
              <a:t>Manhattan</a:t>
            </a:r>
            <a:r>
              <a:rPr lang="en-IN" sz="2600"/>
              <a:t>, </a:t>
            </a:r>
            <a:r>
              <a:rPr lang="en-IN" sz="1800"/>
              <a:t>Twitter’s in-house key-value database, stores its cluster topology information in ZooKeeper.</a:t>
            </a:r>
            <a:endParaRPr sz="1800"/>
          </a:p>
          <a:p>
            <a:pPr marL="457200" lvl="0" indent="0" algn="l" rtl="0">
              <a:lnSpc>
                <a:spcPct val="115000"/>
              </a:lnSpc>
              <a:spcBef>
                <a:spcPts val="0"/>
              </a:spcBef>
              <a:spcAft>
                <a:spcPts val="0"/>
              </a:spcAft>
              <a:buNone/>
            </a:pPr>
            <a:endParaRPr sz="1800"/>
          </a:p>
          <a:p>
            <a:pPr marL="457200" lvl="0" indent="-342900" algn="l" rtl="0">
              <a:lnSpc>
                <a:spcPct val="115000"/>
              </a:lnSpc>
              <a:spcBef>
                <a:spcPts val="0"/>
              </a:spcBef>
              <a:spcAft>
                <a:spcPts val="0"/>
              </a:spcAft>
              <a:buSzPts val="1800"/>
              <a:buChar char="•"/>
            </a:pPr>
            <a:r>
              <a:rPr lang="en-IN" sz="2000" b="1" i="1">
                <a:uFill>
                  <a:noFill/>
                </a:uFill>
                <a:hlinkClick r:id="rId4"/>
              </a:rPr>
              <a:t>EventBus</a:t>
            </a:r>
            <a:r>
              <a:rPr lang="en-IN" sz="2000"/>
              <a:t>,</a:t>
            </a:r>
            <a:r>
              <a:rPr lang="en-IN" sz="2600"/>
              <a:t> </a:t>
            </a:r>
            <a:r>
              <a:rPr lang="en-IN" sz="1800"/>
              <a:t>Twitter’s pub-sub messaging system, stores critical metadata in ZooKeeper and uses ZooKeeper for leader election.</a:t>
            </a:r>
            <a:endParaRPr sz="1800"/>
          </a:p>
          <a:p>
            <a:pPr marL="457200" lvl="0" indent="0" algn="l" rtl="0">
              <a:lnSpc>
                <a:spcPct val="115000"/>
              </a:lnSpc>
              <a:spcBef>
                <a:spcPts val="0"/>
              </a:spcBef>
              <a:spcAft>
                <a:spcPts val="0"/>
              </a:spcAft>
              <a:buNone/>
            </a:pPr>
            <a:endParaRPr sz="1800"/>
          </a:p>
          <a:p>
            <a:pPr marL="457200" lvl="0" indent="-342900" algn="l" rtl="0">
              <a:lnSpc>
                <a:spcPct val="115000"/>
              </a:lnSpc>
              <a:spcBef>
                <a:spcPts val="0"/>
              </a:spcBef>
              <a:spcAft>
                <a:spcPts val="0"/>
              </a:spcAft>
              <a:buSzPts val="1800"/>
              <a:buChar char="•"/>
            </a:pPr>
            <a:r>
              <a:rPr lang="en-IN" sz="2000" b="1" i="1">
                <a:uFill>
                  <a:noFill/>
                </a:uFill>
                <a:hlinkClick r:id="rId5"/>
              </a:rPr>
              <a:t>Mesos</a:t>
            </a:r>
            <a:r>
              <a:rPr lang="en-IN" sz="2600"/>
              <a:t>, </a:t>
            </a:r>
            <a:r>
              <a:rPr lang="en-IN" sz="1800"/>
              <a:t>Twitter’s compute platform, uses ZooKeeper for leader election.</a:t>
            </a:r>
            <a:endParaRPr sz="1800"/>
          </a:p>
          <a:p>
            <a:pPr marL="457200" lvl="0" indent="0" algn="l" rtl="0">
              <a:lnSpc>
                <a:spcPct val="115000"/>
              </a:lnSpc>
              <a:spcBef>
                <a:spcPts val="0"/>
              </a:spcBef>
              <a:spcAft>
                <a:spcPts val="0"/>
              </a:spcAft>
              <a:buNone/>
            </a:pPr>
            <a:endParaRPr sz="1800"/>
          </a:p>
          <a:p>
            <a:pPr marL="457200" lvl="0" indent="-355600" algn="l" rtl="0">
              <a:lnSpc>
                <a:spcPct val="115000"/>
              </a:lnSpc>
              <a:spcBef>
                <a:spcPts val="0"/>
              </a:spcBef>
              <a:spcAft>
                <a:spcPts val="0"/>
              </a:spcAft>
              <a:buSzPts val="2000"/>
              <a:buChar char="•"/>
            </a:pPr>
            <a:r>
              <a:rPr lang="en-IN" sz="1800"/>
              <a:t>ZooKeeper is used to store service registry, which is used by Twitter’s naming service for service discovery.</a:t>
            </a:r>
            <a:endParaRPr sz="1800"/>
          </a:p>
          <a:p>
            <a:pPr marL="457200" lvl="0" indent="0" algn="l" rtl="0">
              <a:spcBef>
                <a:spcPts val="1000"/>
              </a:spcBef>
              <a:spcAft>
                <a:spcPts val="0"/>
              </a:spcAft>
              <a:buNone/>
            </a:pPr>
            <a:endParaRPr/>
          </a:p>
        </p:txBody>
      </p:sp>
      <p:pic>
        <p:nvPicPr>
          <p:cNvPr id="369" name="Google Shape;369;g1b6570971cc_10_18"/>
          <p:cNvPicPr preferRelativeResize="0"/>
          <p:nvPr/>
        </p:nvPicPr>
        <p:blipFill rotWithShape="1">
          <a:blip r:embed="rId6">
            <a:alphaModFix/>
          </a:blip>
          <a:srcRect/>
          <a:stretch/>
        </p:blipFill>
        <p:spPr>
          <a:xfrm>
            <a:off x="8934125" y="0"/>
            <a:ext cx="3257874" cy="1124125"/>
          </a:xfrm>
          <a:prstGeom prst="rect">
            <a:avLst/>
          </a:prstGeom>
          <a:noFill/>
          <a:ln>
            <a:noFill/>
          </a:ln>
        </p:spPr>
      </p:pic>
      <p:pic>
        <p:nvPicPr>
          <p:cNvPr id="370" name="Google Shape;370;g1b6570971cc_10_18" descr="Apache ZooKeeper - Wikipedia"/>
          <p:cNvPicPr preferRelativeResize="0"/>
          <p:nvPr/>
        </p:nvPicPr>
        <p:blipFill rotWithShape="1">
          <a:blip r:embed="rId7">
            <a:alphaModFix/>
          </a:blip>
          <a:srcRect/>
          <a:stretch/>
        </p:blipFill>
        <p:spPr>
          <a:xfrm>
            <a:off x="196273" y="5457790"/>
            <a:ext cx="2094346" cy="118423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
          <p:cNvSpPr txBox="1">
            <a:spLocks noGrp="1"/>
          </p:cNvSpPr>
          <p:nvPr>
            <p:ph type="body" idx="1"/>
          </p:nvPr>
        </p:nvSpPr>
        <p:spPr>
          <a:xfrm>
            <a:off x="0" y="1446900"/>
            <a:ext cx="8820900" cy="4011000"/>
          </a:xfrm>
          <a:prstGeom prst="rect">
            <a:avLst/>
          </a:prstGeom>
          <a:noFill/>
          <a:ln>
            <a:noFill/>
          </a:ln>
        </p:spPr>
        <p:txBody>
          <a:bodyPr spcFirstLastPara="1" wrap="square" lIns="91425" tIns="45700" rIns="91425" bIns="45700" anchor="t" anchorCtr="0">
            <a:normAutofit fontScale="92500"/>
          </a:bodyPr>
          <a:lstStyle/>
          <a:p>
            <a:pPr marL="0" lvl="1" indent="0" algn="l" rtl="0">
              <a:lnSpc>
                <a:spcPct val="90000"/>
              </a:lnSpc>
              <a:spcBef>
                <a:spcPts val="500"/>
              </a:spcBef>
              <a:spcAft>
                <a:spcPts val="0"/>
              </a:spcAft>
              <a:buClr>
                <a:schemeClr val="dk1"/>
              </a:buClr>
              <a:buSzPts val="1400"/>
              <a:buNone/>
            </a:pPr>
            <a:endParaRPr sz="1400"/>
          </a:p>
          <a:p>
            <a:pPr marL="457200" lvl="0" indent="-330200" algn="l" rtl="0">
              <a:lnSpc>
                <a:spcPct val="90000"/>
              </a:lnSpc>
              <a:spcBef>
                <a:spcPts val="500"/>
              </a:spcBef>
              <a:spcAft>
                <a:spcPts val="0"/>
              </a:spcAft>
              <a:buSzPts val="1600"/>
              <a:buChar char="•"/>
            </a:pPr>
            <a:r>
              <a:rPr lang="en-IN" sz="1600"/>
              <a:t>“ZooKeeper is a centralized service for maintaining configuration information, naming, providing distributed synchronization, and providing group services.”</a:t>
            </a:r>
            <a:endParaRPr sz="1600"/>
          </a:p>
          <a:p>
            <a:pPr marL="457200" lvl="0" indent="-330200" algn="l" rtl="0">
              <a:lnSpc>
                <a:spcPct val="90000"/>
              </a:lnSpc>
              <a:spcBef>
                <a:spcPts val="0"/>
              </a:spcBef>
              <a:spcAft>
                <a:spcPts val="0"/>
              </a:spcAft>
              <a:buSzPts val="1600"/>
              <a:buChar char="•"/>
            </a:pPr>
            <a:r>
              <a:rPr lang="en-IN" sz="1600"/>
              <a:t>Provides a simple set of primitives which can be built on by individual applications</a:t>
            </a:r>
            <a:endParaRPr sz="1600"/>
          </a:p>
          <a:p>
            <a:pPr marL="457200" lvl="0" indent="-330200" algn="l" rtl="0">
              <a:lnSpc>
                <a:spcPct val="90000"/>
              </a:lnSpc>
              <a:spcBef>
                <a:spcPts val="0"/>
              </a:spcBef>
              <a:spcAft>
                <a:spcPts val="0"/>
              </a:spcAft>
              <a:buSzPts val="1600"/>
              <a:buChar char="•"/>
            </a:pPr>
            <a:r>
              <a:rPr lang="en-IN" sz="1600"/>
              <a:t>Created at Yahoo!</a:t>
            </a:r>
            <a:endParaRPr sz="1600"/>
          </a:p>
          <a:p>
            <a:pPr marL="914400" lvl="0" indent="0" algn="l" rtl="0">
              <a:spcBef>
                <a:spcPts val="500"/>
              </a:spcBef>
              <a:spcAft>
                <a:spcPts val="0"/>
              </a:spcAft>
              <a:buNone/>
            </a:pPr>
            <a:r>
              <a:rPr lang="en-IN" sz="1600" i="1"/>
              <a:t>Hunt, P., Konar, M., Junqueira, F.P. and Reed, B., 2010, June. ZooKeeper: wait-free coordination for internet-scale systems. In USENIX annual technical conference (Vol. 8, No. 9).</a:t>
            </a:r>
            <a:endParaRPr sz="1600"/>
          </a:p>
          <a:p>
            <a:pPr marL="0" lvl="0" indent="0" algn="l" rtl="0">
              <a:spcBef>
                <a:spcPts val="500"/>
              </a:spcBef>
              <a:spcAft>
                <a:spcPts val="0"/>
              </a:spcAft>
              <a:buNone/>
            </a:pPr>
            <a:endParaRPr sz="1600"/>
          </a:p>
          <a:p>
            <a:pPr marL="0" lvl="0" indent="0" algn="l" rtl="0">
              <a:lnSpc>
                <a:spcPct val="90000"/>
              </a:lnSpc>
              <a:spcBef>
                <a:spcPts val="500"/>
              </a:spcBef>
              <a:spcAft>
                <a:spcPts val="0"/>
              </a:spcAft>
              <a:buNone/>
            </a:pPr>
            <a:r>
              <a:rPr lang="en-IN" sz="1600"/>
              <a:t> 	  </a:t>
            </a:r>
            <a:r>
              <a:rPr lang="en-IN" sz="1800" b="1"/>
              <a:t>What it is not</a:t>
            </a:r>
            <a:endParaRPr sz="1800" b="1"/>
          </a:p>
          <a:p>
            <a:pPr marL="457200" lvl="0" indent="-330200" algn="l" rtl="0">
              <a:lnSpc>
                <a:spcPct val="90000"/>
              </a:lnSpc>
              <a:spcBef>
                <a:spcPts val="500"/>
              </a:spcBef>
              <a:spcAft>
                <a:spcPts val="0"/>
              </a:spcAft>
              <a:buSzPts val="1600"/>
              <a:buChar char="•"/>
            </a:pPr>
            <a:r>
              <a:rPr lang="en-IN" sz="1600"/>
              <a:t>Not purely a data storage/management system</a:t>
            </a:r>
            <a:endParaRPr sz="1600"/>
          </a:p>
          <a:p>
            <a:pPr marL="457200" lvl="0" indent="-330200" algn="l" rtl="0">
              <a:lnSpc>
                <a:spcPct val="90000"/>
              </a:lnSpc>
              <a:spcBef>
                <a:spcPts val="0"/>
              </a:spcBef>
              <a:spcAft>
                <a:spcPts val="0"/>
              </a:spcAft>
              <a:buSzPts val="1600"/>
              <a:buChar char="•"/>
            </a:pPr>
            <a:r>
              <a:rPr lang="en-IN" sz="1600"/>
              <a:t>Only configuration data is stored</a:t>
            </a:r>
            <a:endParaRPr sz="1600"/>
          </a:p>
          <a:p>
            <a:pPr marL="457200" lvl="0" indent="-330200" algn="l" rtl="0">
              <a:lnSpc>
                <a:spcPct val="90000"/>
              </a:lnSpc>
              <a:spcBef>
                <a:spcPts val="0"/>
              </a:spcBef>
              <a:spcAft>
                <a:spcPts val="0"/>
              </a:spcAft>
              <a:buSzPts val="1600"/>
              <a:buChar char="•"/>
            </a:pPr>
            <a:r>
              <a:rPr lang="en-IN" sz="1600"/>
              <a:t>Replication is not costly because there is only a small amount of configuration data</a:t>
            </a:r>
            <a:endParaRPr sz="1600"/>
          </a:p>
          <a:p>
            <a:pPr marL="0" lvl="0" indent="0" algn="l" rtl="0">
              <a:spcBef>
                <a:spcPts val="500"/>
              </a:spcBef>
              <a:spcAft>
                <a:spcPts val="0"/>
              </a:spcAft>
              <a:buNone/>
            </a:pPr>
            <a:endParaRPr sz="1600"/>
          </a:p>
          <a:p>
            <a:pPr marL="0" lvl="0" indent="0" algn="l" rtl="0">
              <a:spcBef>
                <a:spcPts val="500"/>
              </a:spcBef>
              <a:spcAft>
                <a:spcPts val="0"/>
              </a:spcAft>
              <a:buNone/>
            </a:pPr>
            <a:r>
              <a:rPr lang="en-IN" sz="1600"/>
              <a:t>	</a:t>
            </a:r>
            <a:r>
              <a:rPr lang="en-IN" sz="1800" b="1"/>
              <a:t>Expected Usage Patterns</a:t>
            </a:r>
            <a:endParaRPr sz="1800" b="1"/>
          </a:p>
          <a:p>
            <a:pPr marL="457200" lvl="0" indent="-330200" algn="l" rtl="0">
              <a:spcBef>
                <a:spcPts val="500"/>
              </a:spcBef>
              <a:spcAft>
                <a:spcPts val="0"/>
              </a:spcAft>
              <a:buSzPts val="1600"/>
              <a:buChar char="•"/>
            </a:pPr>
            <a:r>
              <a:rPr lang="en-IN" sz="1600"/>
              <a:t>As a configuration service, it is quite read dominant</a:t>
            </a:r>
            <a:endParaRPr sz="1600"/>
          </a:p>
          <a:p>
            <a:pPr marL="457200" lvl="0" indent="-330200" algn="l" rtl="0">
              <a:spcBef>
                <a:spcPts val="0"/>
              </a:spcBef>
              <a:spcAft>
                <a:spcPts val="0"/>
              </a:spcAft>
              <a:buSzPts val="1600"/>
              <a:buChar char="•"/>
            </a:pPr>
            <a:r>
              <a:rPr lang="en-IN" sz="1600"/>
              <a:t>High performance and throughput</a:t>
            </a:r>
            <a:endParaRPr sz="1600"/>
          </a:p>
          <a:p>
            <a:pPr marL="457200" lvl="0" indent="-330200" algn="l" rtl="0">
              <a:spcBef>
                <a:spcPts val="0"/>
              </a:spcBef>
              <a:spcAft>
                <a:spcPts val="0"/>
              </a:spcAft>
              <a:buSzPts val="1600"/>
              <a:buChar char="•"/>
            </a:pPr>
            <a:r>
              <a:rPr lang="en-IN" sz="1600"/>
              <a:t>General</a:t>
            </a:r>
            <a:endParaRPr sz="1600"/>
          </a:p>
          <a:p>
            <a:pPr marL="914400" lvl="1" indent="-330200" algn="l" rtl="0">
              <a:spcBef>
                <a:spcPts val="0"/>
              </a:spcBef>
              <a:spcAft>
                <a:spcPts val="0"/>
              </a:spcAft>
              <a:buSzPts val="1600"/>
              <a:buChar char="•"/>
            </a:pPr>
            <a:r>
              <a:rPr lang="en-IN" sz="1600"/>
              <a:t>Reusable in many different applications</a:t>
            </a:r>
            <a:endParaRPr sz="1600"/>
          </a:p>
        </p:txBody>
      </p:sp>
      <p:pic>
        <p:nvPicPr>
          <p:cNvPr id="172" name="Google Shape;172;p2"/>
          <p:cNvPicPr preferRelativeResize="0"/>
          <p:nvPr/>
        </p:nvPicPr>
        <p:blipFill rotWithShape="1">
          <a:blip r:embed="rId3">
            <a:alphaModFix/>
          </a:blip>
          <a:srcRect/>
          <a:stretch/>
        </p:blipFill>
        <p:spPr>
          <a:xfrm>
            <a:off x="9661857" y="0"/>
            <a:ext cx="2530143" cy="873032"/>
          </a:xfrm>
          <a:prstGeom prst="rect">
            <a:avLst/>
          </a:prstGeom>
          <a:noFill/>
          <a:ln>
            <a:noFill/>
          </a:ln>
        </p:spPr>
      </p:pic>
      <p:sp>
        <p:nvSpPr>
          <p:cNvPr id="173" name="Google Shape;173;p2"/>
          <p:cNvSpPr txBox="1"/>
          <p:nvPr/>
        </p:nvSpPr>
        <p:spPr>
          <a:xfrm>
            <a:off x="0" y="0"/>
            <a:ext cx="6440100" cy="1323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5"/>
                </a:solidFill>
                <a:latin typeface="Calibri"/>
                <a:ea typeface="Calibri"/>
                <a:cs typeface="Calibri"/>
                <a:sym typeface="Calibri"/>
              </a:rPr>
              <a:t>Introduction: </a:t>
            </a:r>
            <a:endParaRPr sz="4000" b="1">
              <a:solidFill>
                <a:schemeClr val="accent5"/>
              </a:solidFill>
              <a:latin typeface="Calibri"/>
              <a:ea typeface="Calibri"/>
              <a:cs typeface="Calibri"/>
              <a:sym typeface="Calibri"/>
            </a:endParaRPr>
          </a:p>
          <a:p>
            <a:pPr marL="0" marR="0" lvl="0" indent="0" algn="l" rtl="0">
              <a:spcBef>
                <a:spcPts val="0"/>
              </a:spcBef>
              <a:spcAft>
                <a:spcPts val="0"/>
              </a:spcAft>
              <a:buNone/>
            </a:pPr>
            <a:r>
              <a:rPr lang="en-IN" sz="4000" b="1">
                <a:solidFill>
                  <a:schemeClr val="accent5"/>
                </a:solidFill>
                <a:latin typeface="Calibri"/>
                <a:ea typeface="Calibri"/>
                <a:cs typeface="Calibri"/>
                <a:sym typeface="Calibri"/>
              </a:rPr>
              <a:t>What is Apache ZooKeeper?</a:t>
            </a:r>
            <a:endParaRPr sz="4000" b="1">
              <a:solidFill>
                <a:schemeClr val="accent5"/>
              </a:solidFill>
              <a:latin typeface="Calibri"/>
              <a:ea typeface="Calibri"/>
              <a:cs typeface="Calibri"/>
              <a:sym typeface="Calibri"/>
            </a:endParaRPr>
          </a:p>
        </p:txBody>
      </p:sp>
      <p:pic>
        <p:nvPicPr>
          <p:cNvPr id="174" name="Google Shape;174;p2"/>
          <p:cNvPicPr preferRelativeResize="0"/>
          <p:nvPr/>
        </p:nvPicPr>
        <p:blipFill rotWithShape="1">
          <a:blip r:embed="rId3">
            <a:alphaModFix/>
          </a:blip>
          <a:srcRect/>
          <a:stretch/>
        </p:blipFill>
        <p:spPr>
          <a:xfrm>
            <a:off x="8934125" y="0"/>
            <a:ext cx="3257874" cy="1124125"/>
          </a:xfrm>
          <a:prstGeom prst="rect">
            <a:avLst/>
          </a:prstGeom>
          <a:noFill/>
          <a:ln>
            <a:noFill/>
          </a:ln>
        </p:spPr>
      </p:pic>
      <p:pic>
        <p:nvPicPr>
          <p:cNvPr id="175" name="Google Shape;175;p2" descr="Apache ZooKeeper - Wikipedia"/>
          <p:cNvPicPr preferRelativeResize="0"/>
          <p:nvPr/>
        </p:nvPicPr>
        <p:blipFill rotWithShape="1">
          <a:blip r:embed="rId4">
            <a:alphaModFix/>
          </a:blip>
          <a:srcRect/>
          <a:stretch/>
        </p:blipFill>
        <p:spPr>
          <a:xfrm>
            <a:off x="196273" y="5457790"/>
            <a:ext cx="2094346" cy="118423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g1b6570971cc_10_30"/>
          <p:cNvSpPr txBox="1">
            <a:spLocks noGrp="1"/>
          </p:cNvSpPr>
          <p:nvPr>
            <p:ph type="title"/>
          </p:nvPr>
        </p:nvSpPr>
        <p:spPr>
          <a:xfrm>
            <a:off x="0" y="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IN" sz="4000" b="1">
                <a:solidFill>
                  <a:schemeClr val="accent5"/>
                </a:solidFill>
              </a:rPr>
              <a:t>ZooKeeper Use Cases at Netflix</a:t>
            </a:r>
            <a:endParaRPr sz="4000"/>
          </a:p>
        </p:txBody>
      </p:sp>
      <p:sp>
        <p:nvSpPr>
          <p:cNvPr id="377" name="Google Shape;377;g1b6570971cc_10_30"/>
          <p:cNvSpPr txBox="1">
            <a:spLocks noGrp="1"/>
          </p:cNvSpPr>
          <p:nvPr>
            <p:ph type="body" idx="1"/>
          </p:nvPr>
        </p:nvSpPr>
        <p:spPr>
          <a:xfrm>
            <a:off x="838200" y="1690825"/>
            <a:ext cx="10515600" cy="4351200"/>
          </a:xfrm>
          <a:prstGeom prst="rect">
            <a:avLst/>
          </a:prstGeom>
        </p:spPr>
        <p:txBody>
          <a:bodyPr spcFirstLastPara="1" wrap="square" lIns="91425" tIns="45700" rIns="91425" bIns="45700" anchor="t" anchorCtr="0">
            <a:normAutofit/>
          </a:bodyPr>
          <a:lstStyle/>
          <a:p>
            <a:pPr marL="457200" lvl="0" indent="-342900" algn="l" rtl="0">
              <a:lnSpc>
                <a:spcPct val="115000"/>
              </a:lnSpc>
              <a:spcBef>
                <a:spcPts val="0"/>
              </a:spcBef>
              <a:spcAft>
                <a:spcPts val="0"/>
              </a:spcAft>
              <a:buClr>
                <a:srgbClr val="000000"/>
              </a:buClr>
              <a:buSzPts val="1800"/>
              <a:buFont typeface="Calibri"/>
              <a:buChar char="●"/>
            </a:pPr>
            <a:r>
              <a:rPr lang="en-IN" sz="1800">
                <a:solidFill>
                  <a:srgbClr val="000000"/>
                </a:solidFill>
              </a:rPr>
              <a:t>Ensuring the generation of unique values in various sequence ID generators.</a:t>
            </a:r>
            <a:endParaRPr sz="1800">
              <a:solidFill>
                <a:srgbClr val="000000"/>
              </a:solidFill>
            </a:endParaRPr>
          </a:p>
          <a:p>
            <a:pPr marL="457200" lvl="0" indent="0" algn="l" rtl="0">
              <a:lnSpc>
                <a:spcPct val="115000"/>
              </a:lnSpc>
              <a:spcBef>
                <a:spcPts val="0"/>
              </a:spcBef>
              <a:spcAft>
                <a:spcPts val="0"/>
              </a:spcAft>
              <a:buNone/>
            </a:pPr>
            <a:endParaRPr sz="1800">
              <a:solidFill>
                <a:srgbClr val="000000"/>
              </a:solidFill>
            </a:endParaRPr>
          </a:p>
          <a:p>
            <a:pPr marL="457200" lvl="0" indent="-342900" algn="l" rtl="0">
              <a:lnSpc>
                <a:spcPct val="115000"/>
              </a:lnSpc>
              <a:spcBef>
                <a:spcPts val="0"/>
              </a:spcBef>
              <a:spcAft>
                <a:spcPts val="0"/>
              </a:spcAft>
              <a:buClr>
                <a:srgbClr val="000000"/>
              </a:buClr>
              <a:buSzPts val="1800"/>
              <a:buFont typeface="Calibri"/>
              <a:buChar char="●"/>
            </a:pPr>
            <a:r>
              <a:rPr lang="en-IN" sz="1800">
                <a:solidFill>
                  <a:srgbClr val="000000"/>
                </a:solidFill>
              </a:rPr>
              <a:t>Cassandra backups.</a:t>
            </a:r>
            <a:endParaRPr sz="1800">
              <a:solidFill>
                <a:srgbClr val="000000"/>
              </a:solidFill>
            </a:endParaRPr>
          </a:p>
          <a:p>
            <a:pPr marL="457200" lvl="0" indent="0" algn="l" rtl="0">
              <a:lnSpc>
                <a:spcPct val="115000"/>
              </a:lnSpc>
              <a:spcBef>
                <a:spcPts val="0"/>
              </a:spcBef>
              <a:spcAft>
                <a:spcPts val="0"/>
              </a:spcAft>
              <a:buNone/>
            </a:pPr>
            <a:endParaRPr sz="1800">
              <a:solidFill>
                <a:srgbClr val="000000"/>
              </a:solidFill>
            </a:endParaRPr>
          </a:p>
          <a:p>
            <a:pPr marL="457200" lvl="0" indent="-342900" algn="l" rtl="0">
              <a:lnSpc>
                <a:spcPct val="115000"/>
              </a:lnSpc>
              <a:spcBef>
                <a:spcPts val="0"/>
              </a:spcBef>
              <a:spcAft>
                <a:spcPts val="0"/>
              </a:spcAft>
              <a:buClr>
                <a:srgbClr val="000000"/>
              </a:buClr>
              <a:buSzPts val="1800"/>
              <a:buFont typeface="Calibri"/>
              <a:buChar char="●"/>
            </a:pPr>
            <a:r>
              <a:rPr lang="en-IN" sz="1800">
                <a:solidFill>
                  <a:srgbClr val="000000"/>
                </a:solidFill>
              </a:rPr>
              <a:t>Implementing the TrackID service.</a:t>
            </a:r>
            <a:endParaRPr sz="1800">
              <a:solidFill>
                <a:srgbClr val="000000"/>
              </a:solidFill>
            </a:endParaRPr>
          </a:p>
          <a:p>
            <a:pPr marL="457200" lvl="0" indent="0" algn="l" rtl="0">
              <a:lnSpc>
                <a:spcPct val="115000"/>
              </a:lnSpc>
              <a:spcBef>
                <a:spcPts val="0"/>
              </a:spcBef>
              <a:spcAft>
                <a:spcPts val="0"/>
              </a:spcAft>
              <a:buNone/>
            </a:pPr>
            <a:endParaRPr sz="1800">
              <a:solidFill>
                <a:srgbClr val="000000"/>
              </a:solidFill>
            </a:endParaRPr>
          </a:p>
          <a:p>
            <a:pPr marL="457200" lvl="0" indent="-342900" algn="l" rtl="0">
              <a:lnSpc>
                <a:spcPct val="115000"/>
              </a:lnSpc>
              <a:spcBef>
                <a:spcPts val="0"/>
              </a:spcBef>
              <a:spcAft>
                <a:spcPts val="0"/>
              </a:spcAft>
              <a:buClr>
                <a:srgbClr val="000000"/>
              </a:buClr>
              <a:buSzPts val="1800"/>
              <a:buFont typeface="Calibri"/>
              <a:buChar char="●"/>
            </a:pPr>
            <a:r>
              <a:rPr lang="en-IN" sz="1800">
                <a:solidFill>
                  <a:srgbClr val="000000"/>
                </a:solidFill>
              </a:rPr>
              <a:t>Performing leader election with ZooKeeper for various distributed tasks.</a:t>
            </a:r>
            <a:endParaRPr sz="1800">
              <a:solidFill>
                <a:srgbClr val="000000"/>
              </a:solidFill>
            </a:endParaRPr>
          </a:p>
          <a:p>
            <a:pPr marL="457200" lvl="0" indent="0" algn="l" rtl="0">
              <a:lnSpc>
                <a:spcPct val="115000"/>
              </a:lnSpc>
              <a:spcBef>
                <a:spcPts val="0"/>
              </a:spcBef>
              <a:spcAft>
                <a:spcPts val="0"/>
              </a:spcAft>
              <a:buNone/>
            </a:pPr>
            <a:endParaRPr sz="1800">
              <a:solidFill>
                <a:srgbClr val="000000"/>
              </a:solidFill>
            </a:endParaRPr>
          </a:p>
          <a:p>
            <a:pPr marL="457200" lvl="0" indent="-342900" algn="l" rtl="0">
              <a:lnSpc>
                <a:spcPct val="115000"/>
              </a:lnSpc>
              <a:spcBef>
                <a:spcPts val="0"/>
              </a:spcBef>
              <a:spcAft>
                <a:spcPts val="0"/>
              </a:spcAft>
              <a:buClr>
                <a:srgbClr val="000000"/>
              </a:buClr>
              <a:buSzPts val="1800"/>
              <a:buFont typeface="Calibri"/>
              <a:buChar char="●"/>
            </a:pPr>
            <a:r>
              <a:rPr lang="en-IN" sz="1800">
                <a:solidFill>
                  <a:srgbClr val="000000"/>
                </a:solidFill>
              </a:rPr>
              <a:t>Implementing a distributed semaphore for concurrent jobs.</a:t>
            </a:r>
            <a:endParaRPr sz="1800">
              <a:solidFill>
                <a:srgbClr val="000000"/>
              </a:solidFill>
            </a:endParaRPr>
          </a:p>
          <a:p>
            <a:pPr marL="457200" lvl="0" indent="0" algn="l" rtl="0">
              <a:lnSpc>
                <a:spcPct val="115000"/>
              </a:lnSpc>
              <a:spcBef>
                <a:spcPts val="0"/>
              </a:spcBef>
              <a:spcAft>
                <a:spcPts val="0"/>
              </a:spcAft>
              <a:buNone/>
            </a:pPr>
            <a:endParaRPr sz="1800">
              <a:solidFill>
                <a:srgbClr val="000000"/>
              </a:solidFill>
            </a:endParaRPr>
          </a:p>
          <a:p>
            <a:pPr marL="457200" lvl="0" indent="-342900" algn="l" rtl="0">
              <a:lnSpc>
                <a:spcPct val="115000"/>
              </a:lnSpc>
              <a:spcBef>
                <a:spcPts val="0"/>
              </a:spcBef>
              <a:spcAft>
                <a:spcPts val="0"/>
              </a:spcAft>
              <a:buClr>
                <a:srgbClr val="000000"/>
              </a:buClr>
              <a:buSzPts val="1800"/>
              <a:buFont typeface="Calibri"/>
              <a:buChar char="●"/>
            </a:pPr>
            <a:r>
              <a:rPr lang="en-IN" sz="1800">
                <a:solidFill>
                  <a:srgbClr val="000000"/>
                </a:solidFill>
              </a:rPr>
              <a:t>Distributed caching.</a:t>
            </a:r>
            <a:endParaRPr sz="1800">
              <a:solidFill>
                <a:srgbClr val="000000"/>
              </a:solidFill>
            </a:endParaRPr>
          </a:p>
          <a:p>
            <a:pPr marL="457200" lvl="0" indent="0" algn="l" rtl="0">
              <a:lnSpc>
                <a:spcPct val="100000"/>
              </a:lnSpc>
              <a:spcBef>
                <a:spcPts val="0"/>
              </a:spcBef>
              <a:spcAft>
                <a:spcPts val="0"/>
              </a:spcAft>
              <a:buNone/>
            </a:pPr>
            <a:endParaRPr sz="1600">
              <a:solidFill>
                <a:srgbClr val="000000"/>
              </a:solidFill>
              <a:latin typeface="Arial"/>
              <a:ea typeface="Arial"/>
              <a:cs typeface="Arial"/>
              <a:sym typeface="Arial"/>
            </a:endParaRPr>
          </a:p>
          <a:p>
            <a:pPr marL="0" lvl="0" indent="0" algn="l" rtl="0">
              <a:spcBef>
                <a:spcPts val="1000"/>
              </a:spcBef>
              <a:spcAft>
                <a:spcPts val="0"/>
              </a:spcAft>
              <a:buNone/>
            </a:pPr>
            <a:endParaRPr/>
          </a:p>
        </p:txBody>
      </p:sp>
      <p:pic>
        <p:nvPicPr>
          <p:cNvPr id="378" name="Google Shape;378;g1b6570971cc_10_30"/>
          <p:cNvPicPr preferRelativeResize="0"/>
          <p:nvPr/>
        </p:nvPicPr>
        <p:blipFill rotWithShape="1">
          <a:blip r:embed="rId3">
            <a:alphaModFix/>
          </a:blip>
          <a:srcRect/>
          <a:stretch/>
        </p:blipFill>
        <p:spPr>
          <a:xfrm>
            <a:off x="8934125" y="0"/>
            <a:ext cx="3257874" cy="1124125"/>
          </a:xfrm>
          <a:prstGeom prst="rect">
            <a:avLst/>
          </a:prstGeom>
          <a:noFill/>
          <a:ln>
            <a:noFill/>
          </a:ln>
        </p:spPr>
      </p:pic>
      <p:pic>
        <p:nvPicPr>
          <p:cNvPr id="379" name="Google Shape;379;g1b6570971cc_10_30" descr="Apache ZooKeeper - Wikipedia"/>
          <p:cNvPicPr preferRelativeResize="0"/>
          <p:nvPr/>
        </p:nvPicPr>
        <p:blipFill rotWithShape="1">
          <a:blip r:embed="rId4">
            <a:alphaModFix/>
          </a:blip>
          <a:srcRect/>
          <a:stretch/>
        </p:blipFill>
        <p:spPr>
          <a:xfrm>
            <a:off x="196273" y="5457790"/>
            <a:ext cx="2094346" cy="118423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g1b6570971cc_10_45"/>
          <p:cNvSpPr txBox="1">
            <a:spLocks noGrp="1"/>
          </p:cNvSpPr>
          <p:nvPr>
            <p:ph type="title"/>
          </p:nvPr>
        </p:nvSpPr>
        <p:spPr>
          <a:xfrm>
            <a:off x="0" y="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IN" sz="4000" b="1">
                <a:solidFill>
                  <a:schemeClr val="accent5"/>
                </a:solidFill>
              </a:rPr>
              <a:t>ZooKeeper at Meta</a:t>
            </a:r>
            <a:endParaRPr sz="4000"/>
          </a:p>
        </p:txBody>
      </p:sp>
      <p:pic>
        <p:nvPicPr>
          <p:cNvPr id="386" name="Google Shape;386;g1b6570971cc_10_45"/>
          <p:cNvPicPr preferRelativeResize="0"/>
          <p:nvPr/>
        </p:nvPicPr>
        <p:blipFill rotWithShape="1">
          <a:blip r:embed="rId3">
            <a:alphaModFix/>
          </a:blip>
          <a:srcRect/>
          <a:stretch/>
        </p:blipFill>
        <p:spPr>
          <a:xfrm>
            <a:off x="8934125" y="0"/>
            <a:ext cx="3257874" cy="1124125"/>
          </a:xfrm>
          <a:prstGeom prst="rect">
            <a:avLst/>
          </a:prstGeom>
          <a:noFill/>
          <a:ln>
            <a:noFill/>
          </a:ln>
        </p:spPr>
      </p:pic>
      <p:pic>
        <p:nvPicPr>
          <p:cNvPr id="387" name="Google Shape;387;g1b6570971cc_10_45" descr="Apache ZooKeeper - Wikipedia"/>
          <p:cNvPicPr preferRelativeResize="0"/>
          <p:nvPr/>
        </p:nvPicPr>
        <p:blipFill rotWithShape="1">
          <a:blip r:embed="rId4">
            <a:alphaModFix/>
          </a:blip>
          <a:srcRect/>
          <a:stretch/>
        </p:blipFill>
        <p:spPr>
          <a:xfrm>
            <a:off x="196273" y="5457790"/>
            <a:ext cx="2094346" cy="1184236"/>
          </a:xfrm>
          <a:prstGeom prst="rect">
            <a:avLst/>
          </a:prstGeom>
          <a:noFill/>
          <a:ln>
            <a:noFill/>
          </a:ln>
        </p:spPr>
      </p:pic>
      <p:grpSp>
        <p:nvGrpSpPr>
          <p:cNvPr id="388" name="Google Shape;388;g1b6570971cc_10_45"/>
          <p:cNvGrpSpPr/>
          <p:nvPr/>
        </p:nvGrpSpPr>
        <p:grpSpPr>
          <a:xfrm>
            <a:off x="2290617" y="4104349"/>
            <a:ext cx="9475639" cy="1807913"/>
            <a:chOff x="2282926" y="2322568"/>
            <a:chExt cx="5268049" cy="643500"/>
          </a:xfrm>
        </p:grpSpPr>
        <p:sp>
          <p:nvSpPr>
            <p:cNvPr id="389" name="Google Shape;389;g1b6570971cc_10_45"/>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0" name="Google Shape;390;g1b6570971cc_10_45"/>
            <p:cNvSpPr/>
            <p:nvPr/>
          </p:nvSpPr>
          <p:spPr>
            <a:xfrm flipH="1">
              <a:off x="2282926" y="2322577"/>
              <a:ext cx="1678800" cy="642600"/>
            </a:xfrm>
            <a:prstGeom prst="rect">
              <a:avLst/>
            </a:prstGeom>
            <a:solidFill>
              <a:srgbClr val="0C58D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1" name="Google Shape;391;g1b6570971cc_10_45"/>
            <p:cNvSpPr/>
            <p:nvPr/>
          </p:nvSpPr>
          <p:spPr>
            <a:xfrm rot="-5400000">
              <a:off x="3335177" y="2101075"/>
              <a:ext cx="643353" cy="1086340"/>
            </a:xfrm>
            <a:prstGeom prst="flowChartOffpageConnector">
              <a:avLst/>
            </a:prstGeom>
            <a:solidFill>
              <a:srgbClr val="0C58D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2" name="Google Shape;392;g1b6570971cc_10_45"/>
            <p:cNvSpPr/>
            <p:nvPr/>
          </p:nvSpPr>
          <p:spPr>
            <a:xfrm>
              <a:off x="2342627" y="2399949"/>
              <a:ext cx="1574400" cy="495900"/>
            </a:xfrm>
            <a:prstGeom prst="rect">
              <a:avLst/>
            </a:prstGeom>
            <a:noFill/>
            <a:ln>
              <a:noFill/>
            </a:ln>
          </p:spPr>
          <p:txBody>
            <a:bodyPr spcFirstLastPara="1" wrap="square" lIns="121900" tIns="121900" rIns="121900" bIns="121900" anchor="ctr" anchorCtr="0">
              <a:noAutofit/>
            </a:bodyPr>
            <a:lstStyle/>
            <a:p>
              <a:pPr marL="0" lvl="0" indent="0" algn="ctr" rtl="0">
                <a:lnSpc>
                  <a:spcPct val="115000"/>
                </a:lnSpc>
                <a:spcBef>
                  <a:spcPts val="0"/>
                </a:spcBef>
                <a:spcAft>
                  <a:spcPts val="0"/>
                </a:spcAft>
                <a:buNone/>
              </a:pPr>
              <a:r>
                <a:rPr lang="en-IN" sz="2500">
                  <a:solidFill>
                    <a:srgbClr val="FFFFFF"/>
                  </a:solidFill>
                  <a:latin typeface="Roboto"/>
                  <a:ea typeface="Roboto"/>
                  <a:cs typeface="Roboto"/>
                  <a:sym typeface="Roboto"/>
                </a:rPr>
                <a:t>Disadvantages</a:t>
              </a:r>
              <a:endParaRPr sz="2500">
                <a:solidFill>
                  <a:srgbClr val="FFFFFF"/>
                </a:solidFill>
                <a:latin typeface="Roboto"/>
                <a:ea typeface="Roboto"/>
                <a:cs typeface="Roboto"/>
                <a:sym typeface="Roboto"/>
              </a:endParaRPr>
            </a:p>
          </p:txBody>
        </p:sp>
        <p:sp>
          <p:nvSpPr>
            <p:cNvPr id="393" name="Google Shape;393;g1b6570971cc_10_45"/>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p>
              <a:pPr marL="609600" lvl="0" indent="-406400" algn="l" rtl="0">
                <a:lnSpc>
                  <a:spcPct val="115000"/>
                </a:lnSpc>
                <a:spcBef>
                  <a:spcPts val="0"/>
                </a:spcBef>
                <a:spcAft>
                  <a:spcPts val="0"/>
                </a:spcAft>
                <a:buClr>
                  <a:srgbClr val="0C58D3"/>
                </a:buClr>
                <a:buSzPts val="1600"/>
                <a:buFont typeface="Roboto"/>
                <a:buChar char="●"/>
              </a:pPr>
              <a:r>
                <a:rPr lang="en-IN" sz="1600">
                  <a:solidFill>
                    <a:srgbClr val="0C58D3"/>
                  </a:solidFill>
                  <a:latin typeface="Calibri"/>
                  <a:ea typeface="Calibri"/>
                  <a:cs typeface="Calibri"/>
                  <a:sym typeface="Calibri"/>
                </a:rPr>
                <a:t>Strict ordering guarantees</a:t>
              </a:r>
              <a:endParaRPr sz="1600">
                <a:solidFill>
                  <a:srgbClr val="0C58D3"/>
                </a:solidFill>
                <a:latin typeface="Calibri"/>
                <a:ea typeface="Calibri"/>
                <a:cs typeface="Calibri"/>
                <a:sym typeface="Calibri"/>
              </a:endParaRPr>
            </a:p>
            <a:p>
              <a:pPr marL="609600" lvl="0" indent="-406400" algn="l" rtl="0">
                <a:lnSpc>
                  <a:spcPct val="115000"/>
                </a:lnSpc>
                <a:spcBef>
                  <a:spcPts val="0"/>
                </a:spcBef>
                <a:spcAft>
                  <a:spcPts val="0"/>
                </a:spcAft>
                <a:buClr>
                  <a:srgbClr val="0C58D3"/>
                </a:buClr>
                <a:buSzPts val="1600"/>
                <a:buFont typeface="Calibri"/>
                <a:buChar char="●"/>
              </a:pPr>
              <a:r>
                <a:rPr lang="en-IN" sz="1600">
                  <a:solidFill>
                    <a:srgbClr val="0C58D3"/>
                  </a:solidFill>
                  <a:latin typeface="Calibri"/>
                  <a:ea typeface="Calibri"/>
                  <a:cs typeface="Calibri"/>
                  <a:sym typeface="Calibri"/>
                </a:rPr>
                <a:t>Thundering herds</a:t>
              </a:r>
              <a:endParaRPr sz="1600">
                <a:solidFill>
                  <a:srgbClr val="0C58D3"/>
                </a:solidFill>
                <a:latin typeface="Calibri"/>
                <a:ea typeface="Calibri"/>
                <a:cs typeface="Calibri"/>
                <a:sym typeface="Calibri"/>
              </a:endParaRPr>
            </a:p>
            <a:p>
              <a:pPr marL="609600" lvl="0" indent="-406400" algn="l" rtl="0">
                <a:lnSpc>
                  <a:spcPct val="115000"/>
                </a:lnSpc>
                <a:spcBef>
                  <a:spcPts val="0"/>
                </a:spcBef>
                <a:spcAft>
                  <a:spcPts val="0"/>
                </a:spcAft>
                <a:buClr>
                  <a:srgbClr val="0C58D3"/>
                </a:buClr>
                <a:buSzPts val="1600"/>
                <a:buFont typeface="Calibri"/>
                <a:buChar char="●"/>
              </a:pPr>
              <a:r>
                <a:rPr lang="en-IN" sz="1600">
                  <a:solidFill>
                    <a:srgbClr val="0C58D3"/>
                  </a:solidFill>
                  <a:latin typeface="Calibri"/>
                  <a:ea typeface="Calibri"/>
                  <a:cs typeface="Calibri"/>
                  <a:sym typeface="Calibri"/>
                </a:rPr>
                <a:t>Large updates can saturate NICs</a:t>
              </a:r>
              <a:endParaRPr sz="1600">
                <a:solidFill>
                  <a:srgbClr val="0C58D3"/>
                </a:solidFill>
                <a:latin typeface="Calibri"/>
                <a:ea typeface="Calibri"/>
                <a:cs typeface="Calibri"/>
                <a:sym typeface="Calibri"/>
              </a:endParaRPr>
            </a:p>
          </p:txBody>
        </p:sp>
      </p:grpSp>
      <p:grpSp>
        <p:nvGrpSpPr>
          <p:cNvPr id="394" name="Google Shape;394;g1b6570971cc_10_45"/>
          <p:cNvGrpSpPr/>
          <p:nvPr/>
        </p:nvGrpSpPr>
        <p:grpSpPr>
          <a:xfrm>
            <a:off x="543465" y="1257883"/>
            <a:ext cx="9475463" cy="2407913"/>
            <a:chOff x="2283024" y="2322568"/>
            <a:chExt cx="5267951" cy="643500"/>
          </a:xfrm>
        </p:grpSpPr>
        <p:sp>
          <p:nvSpPr>
            <p:cNvPr id="395" name="Google Shape;395;g1b6570971cc_10_45"/>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6" name="Google Shape;396;g1b6570971cc_10_45"/>
            <p:cNvSpPr/>
            <p:nvPr/>
          </p:nvSpPr>
          <p:spPr>
            <a:xfrm flipH="1">
              <a:off x="2283024" y="2322576"/>
              <a:ext cx="1328700" cy="642600"/>
            </a:xfrm>
            <a:prstGeom prst="rect">
              <a:avLst/>
            </a:prstGeom>
            <a:solidFill>
              <a:srgbClr val="0C58D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7" name="Google Shape;397;g1b6570971cc_10_45"/>
            <p:cNvSpPr/>
            <p:nvPr/>
          </p:nvSpPr>
          <p:spPr>
            <a:xfrm rot="-5400000">
              <a:off x="3350063" y="2086177"/>
              <a:ext cx="643356" cy="1116139"/>
            </a:xfrm>
            <a:prstGeom prst="flowChartOffpageConnector">
              <a:avLst/>
            </a:prstGeom>
            <a:solidFill>
              <a:srgbClr val="0C58D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8" name="Google Shape;398;g1b6570971cc_10_45"/>
            <p:cNvSpPr/>
            <p:nvPr/>
          </p:nvSpPr>
          <p:spPr>
            <a:xfrm>
              <a:off x="2342628" y="2399949"/>
              <a:ext cx="1559400" cy="495900"/>
            </a:xfrm>
            <a:prstGeom prst="rect">
              <a:avLst/>
            </a:prstGeom>
            <a:noFill/>
            <a:ln>
              <a:noFill/>
            </a:ln>
          </p:spPr>
          <p:txBody>
            <a:bodyPr spcFirstLastPara="1" wrap="square" lIns="121900" tIns="121900" rIns="121900" bIns="121900" anchor="ctr" anchorCtr="0">
              <a:noAutofit/>
            </a:bodyPr>
            <a:lstStyle/>
            <a:p>
              <a:pPr marL="0" lvl="0" indent="0" algn="ctr" rtl="0">
                <a:lnSpc>
                  <a:spcPct val="115000"/>
                </a:lnSpc>
                <a:spcBef>
                  <a:spcPts val="0"/>
                </a:spcBef>
                <a:spcAft>
                  <a:spcPts val="0"/>
                </a:spcAft>
                <a:buNone/>
              </a:pPr>
              <a:r>
                <a:rPr lang="en-IN" sz="2500">
                  <a:solidFill>
                    <a:srgbClr val="FFFFFF"/>
                  </a:solidFill>
                  <a:latin typeface="Roboto"/>
                  <a:ea typeface="Roboto"/>
                  <a:cs typeface="Roboto"/>
                  <a:sym typeface="Roboto"/>
                </a:rPr>
                <a:t>Advantages</a:t>
              </a:r>
              <a:endParaRPr sz="2500">
                <a:solidFill>
                  <a:srgbClr val="FFFFFF"/>
                </a:solidFill>
                <a:latin typeface="Roboto"/>
                <a:ea typeface="Roboto"/>
                <a:cs typeface="Roboto"/>
                <a:sym typeface="Roboto"/>
              </a:endParaRPr>
            </a:p>
          </p:txBody>
        </p:sp>
        <p:sp>
          <p:nvSpPr>
            <p:cNvPr id="399" name="Google Shape;399;g1b6570971cc_10_45"/>
            <p:cNvSpPr/>
            <p:nvPr/>
          </p:nvSpPr>
          <p:spPr>
            <a:xfrm>
              <a:off x="4177690" y="2323752"/>
              <a:ext cx="3181500" cy="642300"/>
            </a:xfrm>
            <a:prstGeom prst="rect">
              <a:avLst/>
            </a:prstGeom>
            <a:noFill/>
            <a:ln>
              <a:noFill/>
            </a:ln>
          </p:spPr>
          <p:txBody>
            <a:bodyPr spcFirstLastPara="1" wrap="square" lIns="121900" tIns="121900" rIns="121900" bIns="121900" anchor="ctr" anchorCtr="0">
              <a:noAutofit/>
            </a:bodyPr>
            <a:lstStyle/>
            <a:p>
              <a:pPr marL="609600" lvl="0" indent="-406400" algn="l" rtl="0">
                <a:lnSpc>
                  <a:spcPct val="115000"/>
                </a:lnSpc>
                <a:spcBef>
                  <a:spcPts val="0"/>
                </a:spcBef>
                <a:spcAft>
                  <a:spcPts val="0"/>
                </a:spcAft>
                <a:buClr>
                  <a:srgbClr val="0C58D3"/>
                </a:buClr>
                <a:buSzPts val="1600"/>
                <a:buFont typeface="Roboto"/>
                <a:buChar char="●"/>
              </a:pPr>
              <a:r>
                <a:rPr lang="en-IN" sz="1600">
                  <a:solidFill>
                    <a:srgbClr val="0C58D3"/>
                  </a:solidFill>
                  <a:latin typeface="Roboto"/>
                  <a:ea typeface="Roboto"/>
                  <a:cs typeface="Roboto"/>
                  <a:sym typeface="Roboto"/>
                </a:rPr>
                <a:t>Incremental scaling with minuscule failures.</a:t>
              </a:r>
              <a:endParaRPr sz="1600">
                <a:solidFill>
                  <a:srgbClr val="0C58D3"/>
                </a:solidFill>
                <a:latin typeface="Roboto"/>
                <a:ea typeface="Roboto"/>
                <a:cs typeface="Roboto"/>
                <a:sym typeface="Roboto"/>
              </a:endParaRPr>
            </a:p>
            <a:p>
              <a:pPr marL="609600" lvl="0" indent="-406400" algn="l" rtl="0">
                <a:lnSpc>
                  <a:spcPct val="115000"/>
                </a:lnSpc>
                <a:spcBef>
                  <a:spcPts val="0"/>
                </a:spcBef>
                <a:spcAft>
                  <a:spcPts val="0"/>
                </a:spcAft>
                <a:buClr>
                  <a:srgbClr val="0C58D3"/>
                </a:buClr>
                <a:buSzPts val="1600"/>
                <a:buFont typeface="Roboto"/>
                <a:buChar char="●"/>
              </a:pPr>
              <a:r>
                <a:rPr lang="en-IN" sz="1600">
                  <a:solidFill>
                    <a:srgbClr val="0C58D3"/>
                  </a:solidFill>
                  <a:latin typeface="Roboto"/>
                  <a:ea typeface="Roboto"/>
                  <a:cs typeface="Roboto"/>
                  <a:sym typeface="Roboto"/>
                </a:rPr>
                <a:t>Easy upgrading of hardware and software.</a:t>
              </a:r>
              <a:endParaRPr sz="1600">
                <a:solidFill>
                  <a:srgbClr val="0C58D3"/>
                </a:solidFill>
                <a:latin typeface="Roboto"/>
                <a:ea typeface="Roboto"/>
                <a:cs typeface="Roboto"/>
                <a:sym typeface="Roboto"/>
              </a:endParaRPr>
            </a:p>
            <a:p>
              <a:pPr marL="609600" lvl="0" indent="-406400" algn="l" rtl="0">
                <a:lnSpc>
                  <a:spcPct val="115000"/>
                </a:lnSpc>
                <a:spcBef>
                  <a:spcPts val="0"/>
                </a:spcBef>
                <a:spcAft>
                  <a:spcPts val="0"/>
                </a:spcAft>
                <a:buClr>
                  <a:srgbClr val="0C58D3"/>
                </a:buClr>
                <a:buSzPts val="1600"/>
                <a:buFont typeface="Roboto"/>
                <a:buChar char="●"/>
              </a:pPr>
              <a:r>
                <a:rPr lang="en-IN" sz="1600">
                  <a:solidFill>
                    <a:srgbClr val="0C58D3"/>
                  </a:solidFill>
                  <a:latin typeface="Roboto"/>
                  <a:ea typeface="Roboto"/>
                  <a:cs typeface="Roboto"/>
                  <a:sym typeface="Roboto"/>
                </a:rPr>
                <a:t>Failures affect only the cell boundary, which affects limited users.</a:t>
              </a:r>
              <a:endParaRPr sz="1600">
                <a:solidFill>
                  <a:srgbClr val="0C58D3"/>
                </a:solidFill>
                <a:latin typeface="Roboto"/>
                <a:ea typeface="Roboto"/>
                <a:cs typeface="Roboto"/>
                <a:sym typeface="Roboto"/>
              </a:endParaRPr>
            </a:p>
            <a:p>
              <a:pPr marL="609600" lvl="0" indent="-406400" algn="l" rtl="0">
                <a:lnSpc>
                  <a:spcPct val="115000"/>
                </a:lnSpc>
                <a:spcBef>
                  <a:spcPts val="0"/>
                </a:spcBef>
                <a:spcAft>
                  <a:spcPts val="0"/>
                </a:spcAft>
                <a:buClr>
                  <a:srgbClr val="0C58D3"/>
                </a:buClr>
                <a:buSzPts val="1600"/>
                <a:buFont typeface="Roboto"/>
                <a:buChar char="●"/>
              </a:pPr>
              <a:r>
                <a:rPr lang="en-IN" sz="1600">
                  <a:solidFill>
                    <a:srgbClr val="0C58D3"/>
                  </a:solidFill>
                  <a:latin typeface="Roboto"/>
                  <a:ea typeface="Roboto"/>
                  <a:cs typeface="Roboto"/>
                  <a:sym typeface="Roboto"/>
                </a:rPr>
                <a:t>Hosting cells in distributed data centers avoids disasters.</a:t>
              </a:r>
              <a:endParaRPr sz="1600">
                <a:solidFill>
                  <a:srgbClr val="0C58D3"/>
                </a:solidFill>
                <a:latin typeface="Roboto"/>
                <a:ea typeface="Roboto"/>
                <a:cs typeface="Roboto"/>
                <a:sym typeface="Roboto"/>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g1b6570971cc_10_487"/>
          <p:cNvSpPr txBox="1">
            <a:spLocks noGrp="1"/>
          </p:cNvSpPr>
          <p:nvPr>
            <p:ph type="title"/>
          </p:nvPr>
        </p:nvSpPr>
        <p:spPr>
          <a:xfrm>
            <a:off x="0" y="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IN" sz="4000" b="1">
                <a:solidFill>
                  <a:schemeClr val="accent5"/>
                </a:solidFill>
              </a:rPr>
              <a:t>ZooKeeper in Kafka</a:t>
            </a:r>
            <a:endParaRPr sz="4000"/>
          </a:p>
        </p:txBody>
      </p:sp>
      <p:pic>
        <p:nvPicPr>
          <p:cNvPr id="406" name="Google Shape;406;g1b6570971cc_10_487" descr="Apache ZooKeeper - Wikipedia"/>
          <p:cNvPicPr preferRelativeResize="0"/>
          <p:nvPr/>
        </p:nvPicPr>
        <p:blipFill rotWithShape="1">
          <a:blip r:embed="rId3">
            <a:alphaModFix/>
          </a:blip>
          <a:srcRect/>
          <a:stretch/>
        </p:blipFill>
        <p:spPr>
          <a:xfrm>
            <a:off x="196273" y="5457790"/>
            <a:ext cx="2094346" cy="1184236"/>
          </a:xfrm>
          <a:prstGeom prst="rect">
            <a:avLst/>
          </a:prstGeom>
          <a:noFill/>
          <a:ln>
            <a:noFill/>
          </a:ln>
        </p:spPr>
      </p:pic>
      <p:pic>
        <p:nvPicPr>
          <p:cNvPr id="407" name="Google Shape;407;g1b6570971cc_10_487"/>
          <p:cNvPicPr preferRelativeResize="0"/>
          <p:nvPr/>
        </p:nvPicPr>
        <p:blipFill rotWithShape="1">
          <a:blip r:embed="rId4">
            <a:alphaModFix/>
          </a:blip>
          <a:srcRect/>
          <a:stretch/>
        </p:blipFill>
        <p:spPr>
          <a:xfrm>
            <a:off x="8934125" y="0"/>
            <a:ext cx="3257874" cy="1124125"/>
          </a:xfrm>
          <a:prstGeom prst="rect">
            <a:avLst/>
          </a:prstGeom>
          <a:noFill/>
          <a:ln>
            <a:noFill/>
          </a:ln>
        </p:spPr>
      </p:pic>
      <p:pic>
        <p:nvPicPr>
          <p:cNvPr id="408" name="Google Shape;408;g1b6570971cc_10_487"/>
          <p:cNvPicPr preferRelativeResize="0"/>
          <p:nvPr/>
        </p:nvPicPr>
        <p:blipFill>
          <a:blip r:embed="rId5">
            <a:alphaModFix/>
          </a:blip>
          <a:stretch>
            <a:fillRect/>
          </a:stretch>
        </p:blipFill>
        <p:spPr>
          <a:xfrm>
            <a:off x="2290625" y="3673687"/>
            <a:ext cx="7878426" cy="3184325"/>
          </a:xfrm>
          <a:prstGeom prst="rect">
            <a:avLst/>
          </a:prstGeom>
          <a:noFill/>
          <a:ln>
            <a:noFill/>
          </a:ln>
        </p:spPr>
      </p:pic>
      <p:grpSp>
        <p:nvGrpSpPr>
          <p:cNvPr id="409" name="Google Shape;409;g1b6570971cc_10_487"/>
          <p:cNvGrpSpPr/>
          <p:nvPr/>
        </p:nvGrpSpPr>
        <p:grpSpPr>
          <a:xfrm rot="2700000">
            <a:off x="899614" y="137116"/>
            <a:ext cx="3395967" cy="3395967"/>
            <a:chOff x="363524" y="1258050"/>
            <a:chExt cx="2547000" cy="2547000"/>
          </a:xfrm>
        </p:grpSpPr>
        <p:sp>
          <p:nvSpPr>
            <p:cNvPr id="410" name="Google Shape;410;g1b6570971cc_10_487"/>
            <p:cNvSpPr/>
            <p:nvPr/>
          </p:nvSpPr>
          <p:spPr>
            <a:xfrm rot="2700000">
              <a:off x="1356161" y="1011412"/>
              <a:ext cx="561726" cy="3040276"/>
            </a:xfrm>
            <a:prstGeom prst="roundRect">
              <a:avLst>
                <a:gd name="adj" fmla="val 50000"/>
              </a:avLst>
            </a:prstGeom>
            <a:solidFill>
              <a:srgbClr val="0944A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1" name="Google Shape;411;g1b6570971cc_10_487"/>
            <p:cNvSpPr/>
            <p:nvPr/>
          </p:nvSpPr>
          <p:spPr>
            <a:xfrm rot="-2700000">
              <a:off x="580564" y="3204991"/>
              <a:ext cx="374201" cy="374201"/>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121900" tIns="121900" rIns="121900" bIns="121900" anchor="ctr" anchorCtr="0">
              <a:noAutofit/>
            </a:bodyPr>
            <a:lstStyle/>
            <a:p>
              <a:pPr marL="0" lvl="0" indent="0" algn="ctr" rtl="0">
                <a:spcBef>
                  <a:spcPts val="0"/>
                </a:spcBef>
                <a:spcAft>
                  <a:spcPts val="0"/>
                </a:spcAft>
                <a:buNone/>
              </a:pPr>
              <a:r>
                <a:rPr lang="en-IN" sz="1600" b="1">
                  <a:solidFill>
                    <a:srgbClr val="0944A1"/>
                  </a:solidFill>
                  <a:latin typeface="Roboto"/>
                  <a:ea typeface="Roboto"/>
                  <a:cs typeface="Roboto"/>
                  <a:sym typeface="Roboto"/>
                </a:rPr>
                <a:t>1</a:t>
              </a:r>
              <a:endParaRPr sz="1600" b="1">
                <a:solidFill>
                  <a:srgbClr val="0944A1"/>
                </a:solidFill>
                <a:latin typeface="Roboto"/>
                <a:ea typeface="Roboto"/>
                <a:cs typeface="Roboto"/>
                <a:sym typeface="Roboto"/>
              </a:endParaRPr>
            </a:p>
          </p:txBody>
        </p:sp>
        <p:sp>
          <p:nvSpPr>
            <p:cNvPr id="412" name="Google Shape;412;g1b6570971cc_10_487"/>
            <p:cNvSpPr txBox="1"/>
            <p:nvPr/>
          </p:nvSpPr>
          <p:spPr>
            <a:xfrm rot="-2700000">
              <a:off x="567889" y="2239754"/>
              <a:ext cx="2336422" cy="393293"/>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IN" sz="1600" b="1">
                  <a:solidFill>
                    <a:srgbClr val="FFFFFF"/>
                  </a:solidFill>
                  <a:latin typeface="Calibri"/>
                  <a:ea typeface="Calibri"/>
                  <a:cs typeface="Calibri"/>
                  <a:sym typeface="Calibri"/>
                </a:rPr>
                <a:t>Keeps track of which brokers are part of the Kafka cluster</a:t>
              </a:r>
              <a:endParaRPr sz="1100" b="1">
                <a:solidFill>
                  <a:srgbClr val="FFFFFF"/>
                </a:solidFill>
                <a:latin typeface="Calibri"/>
                <a:ea typeface="Calibri"/>
                <a:cs typeface="Calibri"/>
                <a:sym typeface="Calibri"/>
              </a:endParaRPr>
            </a:p>
          </p:txBody>
        </p:sp>
      </p:grpSp>
      <p:grpSp>
        <p:nvGrpSpPr>
          <p:cNvPr id="413" name="Google Shape;413;g1b6570971cc_10_487"/>
          <p:cNvGrpSpPr/>
          <p:nvPr/>
        </p:nvGrpSpPr>
        <p:grpSpPr>
          <a:xfrm rot="2700000">
            <a:off x="6099070" y="-113875"/>
            <a:ext cx="3897963" cy="3897963"/>
            <a:chOff x="2063029" y="1047345"/>
            <a:chExt cx="2923500" cy="2923500"/>
          </a:xfrm>
        </p:grpSpPr>
        <p:sp>
          <p:nvSpPr>
            <p:cNvPr id="414" name="Google Shape;414;g1b6570971cc_10_487"/>
            <p:cNvSpPr/>
            <p:nvPr/>
          </p:nvSpPr>
          <p:spPr>
            <a:xfrm rot="2700000">
              <a:off x="2977691" y="988957"/>
              <a:ext cx="1094177" cy="3040276"/>
            </a:xfrm>
            <a:prstGeom prst="roundRect">
              <a:avLst>
                <a:gd name="adj" fmla="val 50000"/>
              </a:avLst>
            </a:prstGeom>
            <a:solidFill>
              <a:srgbClr val="0C58D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5" name="Google Shape;415;g1b6570971cc_10_487"/>
            <p:cNvSpPr/>
            <p:nvPr/>
          </p:nvSpPr>
          <p:spPr>
            <a:xfrm rot="-2700000">
              <a:off x="2490782" y="3205343"/>
              <a:ext cx="374201" cy="374201"/>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121900" tIns="121900" rIns="121900" bIns="121900" anchor="ctr" anchorCtr="0">
              <a:noAutofit/>
            </a:bodyPr>
            <a:lstStyle/>
            <a:p>
              <a:pPr marL="0" lvl="0" indent="0" algn="ctr" rtl="0">
                <a:spcBef>
                  <a:spcPts val="0"/>
                </a:spcBef>
                <a:spcAft>
                  <a:spcPts val="0"/>
                </a:spcAft>
                <a:buNone/>
              </a:pPr>
              <a:r>
                <a:rPr lang="en-IN" sz="1600" b="1">
                  <a:solidFill>
                    <a:srgbClr val="0C58D3"/>
                  </a:solidFill>
                  <a:latin typeface="Roboto"/>
                  <a:ea typeface="Roboto"/>
                  <a:cs typeface="Roboto"/>
                  <a:sym typeface="Roboto"/>
                </a:rPr>
                <a:t>2</a:t>
              </a:r>
              <a:endParaRPr sz="1600" b="1">
                <a:solidFill>
                  <a:srgbClr val="0C58D3"/>
                </a:solidFill>
                <a:latin typeface="Roboto"/>
                <a:ea typeface="Roboto"/>
                <a:cs typeface="Roboto"/>
                <a:sym typeface="Roboto"/>
              </a:endParaRPr>
            </a:p>
          </p:txBody>
        </p:sp>
        <p:sp>
          <p:nvSpPr>
            <p:cNvPr id="416" name="Google Shape;416;g1b6570971cc_10_487"/>
            <p:cNvSpPr txBox="1"/>
            <p:nvPr/>
          </p:nvSpPr>
          <p:spPr>
            <a:xfrm rot="-2700000">
              <a:off x="2473968" y="2237954"/>
              <a:ext cx="2341513" cy="393293"/>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IN" sz="1600" b="1">
                  <a:solidFill>
                    <a:srgbClr val="FFFFFF"/>
                  </a:solidFill>
                  <a:latin typeface="Calibri"/>
                  <a:ea typeface="Calibri"/>
                  <a:cs typeface="Calibri"/>
                  <a:sym typeface="Calibri"/>
                </a:rPr>
                <a:t>Is used by Kafka brokers to determine which broker is the leader of a given partition and topic and perform leader elections</a:t>
              </a:r>
              <a:endParaRPr sz="1600" b="1">
                <a:solidFill>
                  <a:srgbClr val="FFFFFF"/>
                </a:solidFill>
                <a:latin typeface="Calibri"/>
                <a:ea typeface="Calibri"/>
                <a:cs typeface="Calibri"/>
                <a:sym typeface="Calibri"/>
              </a:endParaRPr>
            </a:p>
          </p:txBody>
        </p:sp>
      </p:grpSp>
      <p:grpSp>
        <p:nvGrpSpPr>
          <p:cNvPr id="417" name="Google Shape;417;g1b6570971cc_10_487"/>
          <p:cNvGrpSpPr/>
          <p:nvPr/>
        </p:nvGrpSpPr>
        <p:grpSpPr>
          <a:xfrm rot="2700000">
            <a:off x="2672470" y="1358503"/>
            <a:ext cx="3395967" cy="3395967"/>
            <a:chOff x="4193764" y="1258050"/>
            <a:chExt cx="2547000" cy="2547000"/>
          </a:xfrm>
        </p:grpSpPr>
        <p:sp>
          <p:nvSpPr>
            <p:cNvPr id="418" name="Google Shape;418;g1b6570971cc_10_487"/>
            <p:cNvSpPr/>
            <p:nvPr/>
          </p:nvSpPr>
          <p:spPr>
            <a:xfrm rot="2700000">
              <a:off x="5186401" y="1011412"/>
              <a:ext cx="561726" cy="3040276"/>
            </a:xfrm>
            <a:prstGeom prst="roundRect">
              <a:avLst>
                <a:gd name="adj" fmla="val 50000"/>
              </a:avLst>
            </a:prstGeom>
            <a:solidFill>
              <a:srgbClr val="0D5DD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9" name="Google Shape;419;g1b6570971cc_10_487"/>
            <p:cNvSpPr/>
            <p:nvPr/>
          </p:nvSpPr>
          <p:spPr>
            <a:xfrm rot="-2700000">
              <a:off x="4410800" y="3205343"/>
              <a:ext cx="374201" cy="374201"/>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121900" tIns="121900" rIns="121900" bIns="121900" anchor="ctr" anchorCtr="0">
              <a:noAutofit/>
            </a:bodyPr>
            <a:lstStyle/>
            <a:p>
              <a:pPr marL="0" lvl="0" indent="0" algn="ctr" rtl="0">
                <a:spcBef>
                  <a:spcPts val="0"/>
                </a:spcBef>
                <a:spcAft>
                  <a:spcPts val="0"/>
                </a:spcAft>
                <a:buNone/>
              </a:pPr>
              <a:r>
                <a:rPr lang="en-IN" sz="1600" b="1">
                  <a:solidFill>
                    <a:srgbClr val="0D5DDF"/>
                  </a:solidFill>
                  <a:latin typeface="Roboto"/>
                  <a:ea typeface="Roboto"/>
                  <a:cs typeface="Roboto"/>
                  <a:sym typeface="Roboto"/>
                </a:rPr>
                <a:t>3</a:t>
              </a:r>
              <a:endParaRPr sz="1600" b="1">
                <a:solidFill>
                  <a:srgbClr val="0D5DDF"/>
                </a:solidFill>
                <a:latin typeface="Roboto"/>
                <a:ea typeface="Roboto"/>
                <a:cs typeface="Roboto"/>
                <a:sym typeface="Roboto"/>
              </a:endParaRPr>
            </a:p>
          </p:txBody>
        </p:sp>
        <p:sp>
          <p:nvSpPr>
            <p:cNvPr id="420" name="Google Shape;420;g1b6570971cc_10_487"/>
            <p:cNvSpPr txBox="1"/>
            <p:nvPr/>
          </p:nvSpPr>
          <p:spPr>
            <a:xfrm rot="-2700000">
              <a:off x="4400124" y="2240504"/>
              <a:ext cx="2334301" cy="393293"/>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IN" sz="1600" b="1">
                  <a:solidFill>
                    <a:srgbClr val="FFFFFF"/>
                  </a:solidFill>
                  <a:latin typeface="Calibri"/>
                  <a:ea typeface="Calibri"/>
                  <a:cs typeface="Calibri"/>
                  <a:sym typeface="Calibri"/>
                </a:rPr>
                <a:t>Stores configurations for topics and permissions</a:t>
              </a:r>
              <a:endParaRPr sz="1600" b="1">
                <a:solidFill>
                  <a:srgbClr val="FFFFFF"/>
                </a:solidFill>
                <a:latin typeface="Calibri"/>
                <a:ea typeface="Calibri"/>
                <a:cs typeface="Calibri"/>
                <a:sym typeface="Calibri"/>
              </a:endParaRPr>
            </a:p>
          </p:txBody>
        </p:sp>
      </p:grpSp>
      <p:grpSp>
        <p:nvGrpSpPr>
          <p:cNvPr id="421" name="Google Shape;421;g1b6570971cc_10_487"/>
          <p:cNvGrpSpPr/>
          <p:nvPr/>
        </p:nvGrpSpPr>
        <p:grpSpPr>
          <a:xfrm rot="2700000">
            <a:off x="8366608" y="1358509"/>
            <a:ext cx="3395967" cy="3395967"/>
            <a:chOff x="6004542" y="1357508"/>
            <a:chExt cx="2547000" cy="2547000"/>
          </a:xfrm>
        </p:grpSpPr>
        <p:sp>
          <p:nvSpPr>
            <p:cNvPr id="422" name="Google Shape;422;g1b6570971cc_10_487"/>
            <p:cNvSpPr/>
            <p:nvPr/>
          </p:nvSpPr>
          <p:spPr>
            <a:xfrm rot="2700000">
              <a:off x="6997179" y="1110870"/>
              <a:ext cx="561726" cy="3040276"/>
            </a:xfrm>
            <a:prstGeom prst="roundRect">
              <a:avLst>
                <a:gd name="adj" fmla="val 50000"/>
              </a:avLst>
            </a:prstGeom>
            <a:solidFill>
              <a:srgbClr val="0E65F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3" name="Google Shape;423;g1b6570971cc_10_487"/>
            <p:cNvSpPr/>
            <p:nvPr/>
          </p:nvSpPr>
          <p:spPr>
            <a:xfrm rot="-2700000">
              <a:off x="6321022" y="3205343"/>
              <a:ext cx="374201" cy="374201"/>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r>
                <a:rPr lang="en-IN" sz="1600" b="1">
                  <a:solidFill>
                    <a:srgbClr val="0E65F0"/>
                  </a:solidFill>
                  <a:latin typeface="Roboto"/>
                  <a:ea typeface="Roboto"/>
                  <a:cs typeface="Roboto"/>
                  <a:sym typeface="Roboto"/>
                </a:rPr>
                <a:t>4</a:t>
              </a:r>
              <a:endParaRPr sz="1600" b="1">
                <a:solidFill>
                  <a:srgbClr val="0E65F0"/>
                </a:solidFill>
                <a:latin typeface="Roboto"/>
                <a:ea typeface="Roboto"/>
                <a:cs typeface="Roboto"/>
                <a:sym typeface="Roboto"/>
              </a:endParaRPr>
            </a:p>
          </p:txBody>
        </p:sp>
        <p:sp>
          <p:nvSpPr>
            <p:cNvPr id="424" name="Google Shape;424;g1b6570971cc_10_487"/>
            <p:cNvSpPr txBox="1"/>
            <p:nvPr/>
          </p:nvSpPr>
          <p:spPr>
            <a:xfrm rot="-2700000">
              <a:off x="6306241" y="2238854"/>
              <a:ext cx="2338968" cy="393293"/>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IN" sz="1600" b="1">
                  <a:solidFill>
                    <a:srgbClr val="FFFFFF"/>
                  </a:solidFill>
                  <a:latin typeface="Calibri"/>
                  <a:ea typeface="Calibri"/>
                  <a:cs typeface="Calibri"/>
                  <a:sym typeface="Calibri"/>
                </a:rPr>
                <a:t>Sends notifications to Kafka in case of changes</a:t>
              </a:r>
              <a:endParaRPr sz="1600" b="1">
                <a:solidFill>
                  <a:srgbClr val="FFFFFF"/>
                </a:solidFill>
                <a:latin typeface="Calibri"/>
                <a:ea typeface="Calibri"/>
                <a:cs typeface="Calibri"/>
                <a:sym typeface="Calibri"/>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g1b6570971cc_10_1448"/>
          <p:cNvSpPr txBox="1">
            <a:spLocks noGrp="1"/>
          </p:cNvSpPr>
          <p:nvPr>
            <p:ph type="title"/>
          </p:nvPr>
        </p:nvSpPr>
        <p:spPr>
          <a:xfrm>
            <a:off x="0" y="0"/>
            <a:ext cx="10515600" cy="1325700"/>
          </a:xfrm>
          <a:prstGeom prst="rect">
            <a:avLst/>
          </a:prstGeom>
        </p:spPr>
        <p:txBody>
          <a:bodyPr spcFirstLastPara="1" wrap="square" lIns="91425" tIns="45700" rIns="91425" bIns="45700" anchor="ctr" anchorCtr="0">
            <a:normAutofit/>
          </a:bodyPr>
          <a:lstStyle/>
          <a:p>
            <a:pPr marL="0" lvl="0" indent="0" algn="just" rtl="0">
              <a:lnSpc>
                <a:spcPct val="115000"/>
              </a:lnSpc>
              <a:spcBef>
                <a:spcPts val="0"/>
              </a:spcBef>
              <a:spcAft>
                <a:spcPts val="0"/>
              </a:spcAft>
              <a:buNone/>
            </a:pPr>
            <a:r>
              <a:rPr lang="en-IN" sz="4000" b="1">
                <a:solidFill>
                  <a:schemeClr val="accent5"/>
                </a:solidFill>
              </a:rPr>
              <a:t>Key Limitations of ZooKeeper</a:t>
            </a:r>
            <a:endParaRPr sz="4000">
              <a:solidFill>
                <a:schemeClr val="accent5"/>
              </a:solidFill>
            </a:endParaRPr>
          </a:p>
        </p:txBody>
      </p:sp>
      <p:sp>
        <p:nvSpPr>
          <p:cNvPr id="431" name="Google Shape;431;g1b6570971cc_10_1448"/>
          <p:cNvSpPr txBox="1">
            <a:spLocks noGrp="1"/>
          </p:cNvSpPr>
          <p:nvPr>
            <p:ph type="body" idx="1"/>
          </p:nvPr>
        </p:nvSpPr>
        <p:spPr>
          <a:xfrm>
            <a:off x="838200" y="1520825"/>
            <a:ext cx="10515600" cy="43512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en-IN"/>
              <a:t>Loss of data when adding new </a:t>
            </a:r>
            <a:r>
              <a:rPr lang="en-IN">
                <a:solidFill>
                  <a:srgbClr val="222222"/>
                </a:solidFill>
                <a:highlight>
                  <a:srgbClr val="FFFFFF"/>
                </a:highlight>
              </a:rPr>
              <a:t>Zookeeper Servers</a:t>
            </a:r>
            <a:endParaRPr>
              <a:solidFill>
                <a:srgbClr val="222222"/>
              </a:solidFill>
              <a:highlight>
                <a:srgbClr val="FFFFFF"/>
              </a:highlight>
            </a:endParaRPr>
          </a:p>
          <a:p>
            <a:pPr marL="457200" lvl="0" indent="-342900" algn="l" rtl="0">
              <a:spcBef>
                <a:spcPts val="0"/>
              </a:spcBef>
              <a:spcAft>
                <a:spcPts val="0"/>
              </a:spcAft>
              <a:buSzPts val="1800"/>
              <a:buChar char="•"/>
            </a:pPr>
            <a:r>
              <a:rPr lang="en-IN">
                <a:solidFill>
                  <a:srgbClr val="222222"/>
                </a:solidFill>
                <a:highlight>
                  <a:srgbClr val="FFFFFF"/>
                </a:highlight>
              </a:rPr>
              <a:t>No Migration </a:t>
            </a:r>
            <a:endParaRPr>
              <a:solidFill>
                <a:srgbClr val="222222"/>
              </a:solidFill>
              <a:highlight>
                <a:srgbClr val="FFFFFF"/>
              </a:highlight>
            </a:endParaRPr>
          </a:p>
          <a:p>
            <a:pPr marL="457200" lvl="0" indent="-342900" algn="l" rtl="0">
              <a:spcBef>
                <a:spcPts val="0"/>
              </a:spcBef>
              <a:spcAft>
                <a:spcPts val="0"/>
              </a:spcAft>
              <a:buSzPts val="1800"/>
              <a:buChar char="•"/>
            </a:pPr>
            <a:r>
              <a:rPr lang="en-IN">
                <a:solidFill>
                  <a:srgbClr val="222222"/>
                </a:solidFill>
                <a:highlight>
                  <a:srgbClr val="FFFFFF"/>
                </a:highlight>
              </a:rPr>
              <a:t>Not offer support for Rack placement and awareness</a:t>
            </a:r>
            <a:endParaRPr>
              <a:solidFill>
                <a:srgbClr val="222222"/>
              </a:solidFill>
              <a:highlight>
                <a:srgbClr val="FFFFFF"/>
              </a:highlight>
            </a:endParaRPr>
          </a:p>
          <a:p>
            <a:pPr marL="457200" lvl="0" indent="-342900" algn="l" rtl="0">
              <a:spcBef>
                <a:spcPts val="0"/>
              </a:spcBef>
              <a:spcAft>
                <a:spcPts val="0"/>
              </a:spcAft>
              <a:buClr>
                <a:srgbClr val="222222"/>
              </a:buClr>
              <a:buSzPts val="1800"/>
              <a:buChar char="•"/>
            </a:pPr>
            <a:r>
              <a:rPr lang="en-IN">
                <a:solidFill>
                  <a:srgbClr val="222222"/>
                </a:solidFill>
                <a:highlight>
                  <a:srgbClr val="FFFFFF"/>
                </a:highlight>
              </a:rPr>
              <a:t>Prohibition of reducing the number of pods</a:t>
            </a:r>
            <a:endParaRPr>
              <a:solidFill>
                <a:srgbClr val="222222"/>
              </a:solidFill>
              <a:highlight>
                <a:srgbClr val="FFFFFF"/>
              </a:highlight>
            </a:endParaRPr>
          </a:p>
          <a:p>
            <a:pPr marL="457200" lvl="0" indent="-342900" algn="l" rtl="0">
              <a:spcBef>
                <a:spcPts val="0"/>
              </a:spcBef>
              <a:spcAft>
                <a:spcPts val="0"/>
              </a:spcAft>
              <a:buClr>
                <a:srgbClr val="222222"/>
              </a:buClr>
              <a:buSzPts val="1800"/>
              <a:buChar char="•"/>
            </a:pPr>
            <a:r>
              <a:rPr lang="en-IN">
                <a:solidFill>
                  <a:srgbClr val="222222"/>
                </a:solidFill>
                <a:highlight>
                  <a:srgbClr val="FFFFFF"/>
                </a:highlight>
              </a:rPr>
              <a:t>Cannot switch the service to the host network without a complete reinstall if the service is deployed in a virtual network</a:t>
            </a:r>
            <a:endParaRPr>
              <a:solidFill>
                <a:srgbClr val="222222"/>
              </a:solidFill>
              <a:highlight>
                <a:srgbClr val="FFFFFF"/>
              </a:highlight>
            </a:endParaRPr>
          </a:p>
          <a:p>
            <a:pPr marL="457200" lvl="0" indent="-342900" algn="l" rtl="0">
              <a:spcBef>
                <a:spcPts val="0"/>
              </a:spcBef>
              <a:spcAft>
                <a:spcPts val="0"/>
              </a:spcAft>
              <a:buClr>
                <a:srgbClr val="222222"/>
              </a:buClr>
              <a:buSzPts val="1800"/>
              <a:buChar char="•"/>
            </a:pPr>
            <a:r>
              <a:rPr lang="en-IN">
                <a:solidFill>
                  <a:srgbClr val="222222"/>
                </a:solidFill>
                <a:highlight>
                  <a:srgbClr val="FFFFFF"/>
                </a:highlight>
              </a:rPr>
              <a:t>Service doesn’t support changing volume requirements once the initial deployment is over</a:t>
            </a:r>
            <a:endParaRPr>
              <a:solidFill>
                <a:srgbClr val="222222"/>
              </a:solidFill>
              <a:highlight>
                <a:srgbClr val="FFFFFF"/>
              </a:highlight>
            </a:endParaRPr>
          </a:p>
          <a:p>
            <a:pPr marL="457200" lvl="0" indent="-342900" algn="l" rtl="0">
              <a:spcBef>
                <a:spcPts val="0"/>
              </a:spcBef>
              <a:spcAft>
                <a:spcPts val="0"/>
              </a:spcAft>
              <a:buClr>
                <a:srgbClr val="222222"/>
              </a:buClr>
              <a:buSzPts val="1800"/>
              <a:buChar char="•"/>
            </a:pPr>
            <a:r>
              <a:rPr lang="en-IN">
                <a:solidFill>
                  <a:srgbClr val="222222"/>
                </a:solidFill>
                <a:highlight>
                  <a:srgbClr val="FFFFFF"/>
                </a:highlight>
              </a:rPr>
              <a:t>Loss of messages</a:t>
            </a:r>
            <a:endParaRPr>
              <a:solidFill>
                <a:srgbClr val="222222"/>
              </a:solidFill>
              <a:highlight>
                <a:srgbClr val="FFFFFF"/>
              </a:highlight>
            </a:endParaRPr>
          </a:p>
          <a:p>
            <a:pPr marL="457200" lvl="0" indent="-342900" algn="l" rtl="0">
              <a:spcBef>
                <a:spcPts val="0"/>
              </a:spcBef>
              <a:spcAft>
                <a:spcPts val="0"/>
              </a:spcAft>
              <a:buClr>
                <a:srgbClr val="222222"/>
              </a:buClr>
              <a:buSzPts val="1800"/>
              <a:buChar char="•"/>
            </a:pPr>
            <a:r>
              <a:rPr lang="en-IN">
                <a:solidFill>
                  <a:srgbClr val="222222"/>
                </a:solidFill>
                <a:highlight>
                  <a:srgbClr val="FFFFFF"/>
                </a:highlight>
              </a:rPr>
              <a:t>Complex</a:t>
            </a:r>
            <a:endParaRPr>
              <a:solidFill>
                <a:srgbClr val="222222"/>
              </a:solidFill>
              <a:highlight>
                <a:srgbClr val="FFFFFF"/>
              </a:highlight>
            </a:endParaRPr>
          </a:p>
        </p:txBody>
      </p:sp>
      <p:pic>
        <p:nvPicPr>
          <p:cNvPr id="432" name="Google Shape;432;g1b6570971cc_10_1448"/>
          <p:cNvPicPr preferRelativeResize="0"/>
          <p:nvPr/>
        </p:nvPicPr>
        <p:blipFill rotWithShape="1">
          <a:blip r:embed="rId3">
            <a:alphaModFix/>
          </a:blip>
          <a:srcRect/>
          <a:stretch/>
        </p:blipFill>
        <p:spPr>
          <a:xfrm>
            <a:off x="8934125" y="0"/>
            <a:ext cx="3257874" cy="1124125"/>
          </a:xfrm>
          <a:prstGeom prst="rect">
            <a:avLst/>
          </a:prstGeom>
          <a:noFill/>
          <a:ln>
            <a:noFill/>
          </a:ln>
        </p:spPr>
      </p:pic>
      <p:pic>
        <p:nvPicPr>
          <p:cNvPr id="433" name="Google Shape;433;g1b6570971cc_10_1448" descr="Apache ZooKeeper - Wikipedia"/>
          <p:cNvPicPr preferRelativeResize="0"/>
          <p:nvPr/>
        </p:nvPicPr>
        <p:blipFill rotWithShape="1">
          <a:blip r:embed="rId4">
            <a:alphaModFix/>
          </a:blip>
          <a:srcRect/>
          <a:stretch/>
        </p:blipFill>
        <p:spPr>
          <a:xfrm>
            <a:off x="196273" y="5457790"/>
            <a:ext cx="2094346" cy="118423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1b6570971cc_0_13"/>
          <p:cNvSpPr txBox="1">
            <a:spLocks noGrp="1"/>
          </p:cNvSpPr>
          <p:nvPr>
            <p:ph type="body" idx="1"/>
          </p:nvPr>
        </p:nvSpPr>
        <p:spPr>
          <a:xfrm>
            <a:off x="0" y="1446900"/>
            <a:ext cx="7954200" cy="5411100"/>
          </a:xfrm>
          <a:prstGeom prst="rect">
            <a:avLst/>
          </a:prstGeom>
          <a:noFill/>
          <a:ln>
            <a:noFill/>
          </a:ln>
        </p:spPr>
        <p:txBody>
          <a:bodyPr spcFirstLastPara="1" wrap="square" lIns="91425" tIns="45700" rIns="91425" bIns="45700" anchor="t" anchorCtr="0">
            <a:normAutofit/>
          </a:bodyPr>
          <a:lstStyle/>
          <a:p>
            <a:pPr marL="0" lvl="1" indent="0" algn="l" rtl="0">
              <a:lnSpc>
                <a:spcPct val="90000"/>
              </a:lnSpc>
              <a:spcBef>
                <a:spcPts val="500"/>
              </a:spcBef>
              <a:spcAft>
                <a:spcPts val="0"/>
              </a:spcAft>
              <a:buClr>
                <a:schemeClr val="dk1"/>
              </a:buClr>
              <a:buSzPts val="1400"/>
              <a:buNone/>
            </a:pPr>
            <a:endParaRPr sz="1400"/>
          </a:p>
          <a:p>
            <a:pPr marL="0" lvl="0" indent="0" algn="l" rtl="0">
              <a:lnSpc>
                <a:spcPct val="90000"/>
              </a:lnSpc>
              <a:spcBef>
                <a:spcPts val="500"/>
              </a:spcBef>
              <a:spcAft>
                <a:spcPts val="0"/>
              </a:spcAft>
              <a:buNone/>
            </a:pPr>
            <a:endParaRPr sz="1600"/>
          </a:p>
          <a:p>
            <a:pPr marL="0" lvl="0" indent="0" algn="l" rtl="0">
              <a:lnSpc>
                <a:spcPct val="90000"/>
              </a:lnSpc>
              <a:spcBef>
                <a:spcPts val="500"/>
              </a:spcBef>
              <a:spcAft>
                <a:spcPts val="0"/>
              </a:spcAft>
              <a:buNone/>
            </a:pPr>
            <a:r>
              <a:rPr lang="en-IN" sz="1600"/>
              <a:t>	</a:t>
            </a:r>
            <a:r>
              <a:rPr lang="en-IN" sz="1800" b="1"/>
              <a:t>Centralised or Distributed?</a:t>
            </a:r>
            <a:endParaRPr sz="1800" b="1"/>
          </a:p>
          <a:p>
            <a:pPr marL="914400" lvl="0" indent="-330200" algn="l" rtl="0">
              <a:lnSpc>
                <a:spcPct val="90000"/>
              </a:lnSpc>
              <a:spcBef>
                <a:spcPts val="500"/>
              </a:spcBef>
              <a:spcAft>
                <a:spcPts val="0"/>
              </a:spcAft>
              <a:buSzPts val="1600"/>
              <a:buChar char="•"/>
            </a:pPr>
            <a:r>
              <a:rPr lang="en-IN" sz="1600"/>
              <a:t>Control vs Structure</a:t>
            </a:r>
            <a:endParaRPr sz="1600"/>
          </a:p>
          <a:p>
            <a:pPr marL="914400" lvl="0" indent="-330200" algn="l" rtl="0">
              <a:lnSpc>
                <a:spcPct val="90000"/>
              </a:lnSpc>
              <a:spcBef>
                <a:spcPts val="0"/>
              </a:spcBef>
              <a:spcAft>
                <a:spcPts val="0"/>
              </a:spcAft>
              <a:buSzPts val="1600"/>
              <a:buChar char="•"/>
            </a:pPr>
            <a:r>
              <a:rPr lang="en-IN" sz="1600"/>
              <a:t>Centralised</a:t>
            </a:r>
            <a:endParaRPr sz="1600"/>
          </a:p>
          <a:p>
            <a:pPr marL="1371600" lvl="1" indent="-330200" algn="l" rtl="0">
              <a:lnSpc>
                <a:spcPct val="90000"/>
              </a:lnSpc>
              <a:spcBef>
                <a:spcPts val="0"/>
              </a:spcBef>
              <a:spcAft>
                <a:spcPts val="0"/>
              </a:spcAft>
              <a:buSzPts val="1600"/>
              <a:buChar char="•"/>
            </a:pPr>
            <a:r>
              <a:rPr lang="en-IN" sz="1600"/>
              <a:t>Central repository of configuration information</a:t>
            </a:r>
            <a:endParaRPr sz="1600"/>
          </a:p>
          <a:p>
            <a:pPr marL="914400" lvl="0" indent="-330200" algn="l" rtl="0">
              <a:lnSpc>
                <a:spcPct val="90000"/>
              </a:lnSpc>
              <a:spcBef>
                <a:spcPts val="0"/>
              </a:spcBef>
              <a:spcAft>
                <a:spcPts val="0"/>
              </a:spcAft>
              <a:buSzPts val="1600"/>
              <a:buChar char="•"/>
            </a:pPr>
            <a:r>
              <a:rPr lang="en-IN" sz="1600"/>
              <a:t>Distributed </a:t>
            </a:r>
            <a:endParaRPr sz="1600"/>
          </a:p>
          <a:p>
            <a:pPr marL="1371600" lvl="1" indent="-330200" algn="l" rtl="0">
              <a:lnSpc>
                <a:spcPct val="90000"/>
              </a:lnSpc>
              <a:spcBef>
                <a:spcPts val="0"/>
              </a:spcBef>
              <a:spcAft>
                <a:spcPts val="0"/>
              </a:spcAft>
              <a:buSzPts val="1600"/>
              <a:buChar char="•"/>
            </a:pPr>
            <a:r>
              <a:rPr lang="en-IN" sz="1600"/>
              <a:t>Ensemble of servers used to attain high availability</a:t>
            </a:r>
            <a:endParaRPr sz="1600"/>
          </a:p>
          <a:p>
            <a:pPr marL="914400" lvl="0" indent="-330200" algn="l" rtl="0">
              <a:lnSpc>
                <a:spcPct val="90000"/>
              </a:lnSpc>
              <a:spcBef>
                <a:spcPts val="0"/>
              </a:spcBef>
              <a:spcAft>
                <a:spcPts val="0"/>
              </a:spcAft>
              <a:buSzPts val="1600"/>
              <a:buChar char="•"/>
            </a:pPr>
            <a:r>
              <a:rPr lang="en-IN" sz="1600"/>
              <a:t>It is both centralised and distributed</a:t>
            </a:r>
            <a:endParaRPr sz="1600"/>
          </a:p>
        </p:txBody>
      </p:sp>
      <p:pic>
        <p:nvPicPr>
          <p:cNvPr id="181" name="Google Shape;181;g1b6570971cc_0_13"/>
          <p:cNvPicPr preferRelativeResize="0"/>
          <p:nvPr/>
        </p:nvPicPr>
        <p:blipFill rotWithShape="1">
          <a:blip r:embed="rId3">
            <a:alphaModFix/>
          </a:blip>
          <a:srcRect/>
          <a:stretch/>
        </p:blipFill>
        <p:spPr>
          <a:xfrm>
            <a:off x="9661857" y="0"/>
            <a:ext cx="2530142" cy="873032"/>
          </a:xfrm>
          <a:prstGeom prst="rect">
            <a:avLst/>
          </a:prstGeom>
          <a:noFill/>
          <a:ln>
            <a:noFill/>
          </a:ln>
        </p:spPr>
      </p:pic>
      <p:sp>
        <p:nvSpPr>
          <p:cNvPr id="182" name="Google Shape;182;g1b6570971cc_0_13"/>
          <p:cNvSpPr txBox="1"/>
          <p:nvPr/>
        </p:nvSpPr>
        <p:spPr>
          <a:xfrm>
            <a:off x="0" y="0"/>
            <a:ext cx="8365200" cy="1323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5"/>
                </a:solidFill>
                <a:latin typeface="Calibri"/>
                <a:ea typeface="Calibri"/>
                <a:cs typeface="Calibri"/>
                <a:sym typeface="Calibri"/>
              </a:rPr>
              <a:t>Apache ZooKeeper: </a:t>
            </a:r>
            <a:endParaRPr sz="4000" b="1">
              <a:solidFill>
                <a:schemeClr val="accent5"/>
              </a:solidFill>
              <a:latin typeface="Calibri"/>
              <a:ea typeface="Calibri"/>
              <a:cs typeface="Calibri"/>
              <a:sym typeface="Calibri"/>
            </a:endParaRPr>
          </a:p>
          <a:p>
            <a:pPr marL="0" marR="0" lvl="0" indent="0" algn="l" rtl="0">
              <a:spcBef>
                <a:spcPts val="0"/>
              </a:spcBef>
              <a:spcAft>
                <a:spcPts val="0"/>
              </a:spcAft>
              <a:buNone/>
            </a:pPr>
            <a:r>
              <a:rPr lang="en-IN" sz="4000" b="1">
                <a:solidFill>
                  <a:schemeClr val="accent5"/>
                </a:solidFill>
                <a:latin typeface="Calibri"/>
                <a:ea typeface="Calibri"/>
                <a:cs typeface="Calibri"/>
                <a:sym typeface="Calibri"/>
              </a:rPr>
              <a:t>Centralised or Distributed System?</a:t>
            </a:r>
            <a:endParaRPr sz="1000" b="1">
              <a:solidFill>
                <a:schemeClr val="accent5"/>
              </a:solidFill>
              <a:latin typeface="Calibri"/>
              <a:ea typeface="Calibri"/>
              <a:cs typeface="Calibri"/>
              <a:sym typeface="Calibri"/>
            </a:endParaRPr>
          </a:p>
        </p:txBody>
      </p:sp>
      <p:pic>
        <p:nvPicPr>
          <p:cNvPr id="183" name="Google Shape;183;g1b6570971cc_0_13"/>
          <p:cNvPicPr preferRelativeResize="0"/>
          <p:nvPr/>
        </p:nvPicPr>
        <p:blipFill>
          <a:blip r:embed="rId4">
            <a:alphaModFix/>
          </a:blip>
          <a:stretch>
            <a:fillRect/>
          </a:stretch>
        </p:blipFill>
        <p:spPr>
          <a:xfrm>
            <a:off x="7529225" y="1120375"/>
            <a:ext cx="4364550" cy="2219175"/>
          </a:xfrm>
          <a:prstGeom prst="rect">
            <a:avLst/>
          </a:prstGeom>
          <a:noFill/>
          <a:ln>
            <a:noFill/>
          </a:ln>
        </p:spPr>
      </p:pic>
      <p:pic>
        <p:nvPicPr>
          <p:cNvPr id="184" name="Google Shape;184;g1b6570971cc_0_13"/>
          <p:cNvPicPr preferRelativeResize="0"/>
          <p:nvPr/>
        </p:nvPicPr>
        <p:blipFill>
          <a:blip r:embed="rId5">
            <a:alphaModFix/>
          </a:blip>
          <a:stretch>
            <a:fillRect/>
          </a:stretch>
        </p:blipFill>
        <p:spPr>
          <a:xfrm>
            <a:off x="478263" y="3763338"/>
            <a:ext cx="6753225" cy="1857375"/>
          </a:xfrm>
          <a:prstGeom prst="rect">
            <a:avLst/>
          </a:prstGeom>
          <a:noFill/>
          <a:ln>
            <a:noFill/>
          </a:ln>
        </p:spPr>
      </p:pic>
      <p:pic>
        <p:nvPicPr>
          <p:cNvPr id="185" name="Google Shape;185;g1b6570971cc_0_13"/>
          <p:cNvPicPr preferRelativeResize="0"/>
          <p:nvPr/>
        </p:nvPicPr>
        <p:blipFill>
          <a:blip r:embed="rId6">
            <a:alphaModFix/>
          </a:blip>
          <a:stretch>
            <a:fillRect/>
          </a:stretch>
        </p:blipFill>
        <p:spPr>
          <a:xfrm>
            <a:off x="7231500" y="3905108"/>
            <a:ext cx="4851025" cy="1573867"/>
          </a:xfrm>
          <a:prstGeom prst="rect">
            <a:avLst/>
          </a:prstGeom>
          <a:noFill/>
          <a:ln>
            <a:noFill/>
          </a:ln>
        </p:spPr>
      </p:pic>
      <p:pic>
        <p:nvPicPr>
          <p:cNvPr id="186" name="Google Shape;186;g1b6570971cc_0_13"/>
          <p:cNvPicPr preferRelativeResize="0"/>
          <p:nvPr/>
        </p:nvPicPr>
        <p:blipFill rotWithShape="1">
          <a:blip r:embed="rId3">
            <a:alphaModFix/>
          </a:blip>
          <a:srcRect/>
          <a:stretch/>
        </p:blipFill>
        <p:spPr>
          <a:xfrm>
            <a:off x="8934125" y="0"/>
            <a:ext cx="3257874" cy="1124125"/>
          </a:xfrm>
          <a:prstGeom prst="rect">
            <a:avLst/>
          </a:prstGeom>
          <a:noFill/>
          <a:ln>
            <a:noFill/>
          </a:ln>
        </p:spPr>
      </p:pic>
      <p:pic>
        <p:nvPicPr>
          <p:cNvPr id="187" name="Google Shape;187;g1b6570971cc_0_13" descr="Apache ZooKeeper - Wikipedia"/>
          <p:cNvPicPr preferRelativeResize="0"/>
          <p:nvPr/>
        </p:nvPicPr>
        <p:blipFill rotWithShape="1">
          <a:blip r:embed="rId7">
            <a:alphaModFix/>
          </a:blip>
          <a:srcRect/>
          <a:stretch/>
        </p:blipFill>
        <p:spPr>
          <a:xfrm>
            <a:off x="196273" y="5457790"/>
            <a:ext cx="2094346" cy="1184236"/>
          </a:xfrm>
          <a:prstGeom prst="rect">
            <a:avLst/>
          </a:prstGeom>
          <a:noFill/>
          <a:ln>
            <a:noFill/>
          </a:ln>
        </p:spPr>
      </p:pic>
      <p:sp>
        <p:nvSpPr>
          <p:cNvPr id="2" name="TextBox 1">
            <a:extLst>
              <a:ext uri="{FF2B5EF4-FFF2-40B4-BE49-F238E27FC236}">
                <a16:creationId xmlns:a16="http://schemas.microsoft.com/office/drawing/2014/main" id="{730D4852-67B5-532B-39EB-ED5266917A73}"/>
              </a:ext>
            </a:extLst>
          </p:cNvPr>
          <p:cNvSpPr txBox="1"/>
          <p:nvPr/>
        </p:nvSpPr>
        <p:spPr>
          <a:xfrm>
            <a:off x="10216778" y="6488137"/>
            <a:ext cx="1975221" cy="307777"/>
          </a:xfrm>
          <a:prstGeom prst="rect">
            <a:avLst/>
          </a:prstGeom>
          <a:noFill/>
        </p:spPr>
        <p:txBody>
          <a:bodyPr wrap="none" rtlCol="0">
            <a:spAutoFit/>
          </a:bodyPr>
          <a:lstStyle/>
          <a:p>
            <a:r>
              <a:rPr lang="en-IN" dirty="0"/>
              <a:t>Image Source: Google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g1b6570971cc_0_3"/>
          <p:cNvSpPr txBox="1">
            <a:spLocks noGrp="1"/>
          </p:cNvSpPr>
          <p:nvPr>
            <p:ph type="body" idx="1"/>
          </p:nvPr>
        </p:nvSpPr>
        <p:spPr>
          <a:xfrm>
            <a:off x="891950" y="1446900"/>
            <a:ext cx="8213100" cy="5411100"/>
          </a:xfrm>
          <a:prstGeom prst="rect">
            <a:avLst/>
          </a:prstGeom>
          <a:noFill/>
          <a:ln>
            <a:noFill/>
          </a:ln>
        </p:spPr>
        <p:txBody>
          <a:bodyPr spcFirstLastPara="1" wrap="square" lIns="91425" tIns="45700" rIns="91425" bIns="45700" anchor="t" anchorCtr="0">
            <a:normAutofit/>
          </a:bodyPr>
          <a:lstStyle/>
          <a:p>
            <a:pPr marL="914400" lvl="0" indent="-330200" algn="l" rtl="0">
              <a:spcBef>
                <a:spcPts val="500"/>
              </a:spcBef>
              <a:spcAft>
                <a:spcPts val="0"/>
              </a:spcAft>
              <a:buSzPts val="1600"/>
              <a:buChar char="•"/>
            </a:pPr>
            <a:r>
              <a:rPr lang="en-IN" sz="1600"/>
              <a:t>Fully functioning distributed systems are notoriously challenging to implement correctly</a:t>
            </a:r>
            <a:endParaRPr sz="1600"/>
          </a:p>
          <a:p>
            <a:pPr marL="1371600" lvl="1" indent="-330200" algn="l" rtl="0">
              <a:spcBef>
                <a:spcPts val="0"/>
              </a:spcBef>
              <a:spcAft>
                <a:spcPts val="0"/>
              </a:spcAft>
              <a:buSzPts val="1600"/>
              <a:buChar char="•"/>
            </a:pPr>
            <a:r>
              <a:rPr lang="en-IN" sz="1600"/>
              <a:t>Synchronisation, resource management etc.</a:t>
            </a:r>
            <a:endParaRPr sz="1600"/>
          </a:p>
          <a:p>
            <a:pPr marL="914400" lvl="0" indent="-330200" algn="l" rtl="0">
              <a:spcBef>
                <a:spcPts val="0"/>
              </a:spcBef>
              <a:spcAft>
                <a:spcPts val="0"/>
              </a:spcAft>
              <a:buSzPts val="1600"/>
              <a:buChar char="•"/>
            </a:pPr>
            <a:r>
              <a:rPr lang="en-IN" sz="1600"/>
              <a:t>As a coordination service, Zookeeper speeds up and eases the process of developing distributed systems</a:t>
            </a:r>
            <a:endParaRPr sz="1600"/>
          </a:p>
          <a:p>
            <a:pPr marL="1371600" lvl="1" indent="-330200" algn="l" rtl="0">
              <a:spcBef>
                <a:spcPts val="0"/>
              </a:spcBef>
              <a:spcAft>
                <a:spcPts val="0"/>
              </a:spcAft>
              <a:buSzPts val="1600"/>
              <a:buChar char="•"/>
            </a:pPr>
            <a:r>
              <a:rPr lang="en-IN" sz="1600"/>
              <a:t>Application programmers can focus on application</a:t>
            </a:r>
            <a:endParaRPr sz="1600"/>
          </a:p>
          <a:p>
            <a:pPr marL="1371600" lvl="1" indent="-330200" algn="l" rtl="0">
              <a:spcBef>
                <a:spcPts val="0"/>
              </a:spcBef>
              <a:spcAft>
                <a:spcPts val="0"/>
              </a:spcAft>
              <a:buSzPts val="1600"/>
              <a:buChar char="•"/>
            </a:pPr>
            <a:r>
              <a:rPr lang="en-IN" sz="1600"/>
              <a:t>No need to create coordination service from scratch</a:t>
            </a:r>
            <a:endParaRPr sz="1600"/>
          </a:p>
          <a:p>
            <a:pPr marL="0" lvl="0" indent="0" algn="l" rtl="0">
              <a:spcBef>
                <a:spcPts val="500"/>
              </a:spcBef>
              <a:spcAft>
                <a:spcPts val="0"/>
              </a:spcAft>
              <a:buNone/>
            </a:pPr>
            <a:endParaRPr sz="1600"/>
          </a:p>
          <a:p>
            <a:pPr marL="0" lvl="0" indent="457200" algn="l" rtl="0">
              <a:spcBef>
                <a:spcPts val="500"/>
              </a:spcBef>
              <a:spcAft>
                <a:spcPts val="0"/>
              </a:spcAft>
              <a:buNone/>
            </a:pPr>
            <a:r>
              <a:rPr lang="en-IN" sz="1800" b="1"/>
              <a:t>Ubiquitous in industry</a:t>
            </a:r>
            <a:endParaRPr sz="1800" b="1"/>
          </a:p>
          <a:p>
            <a:pPr marL="914400" lvl="0" indent="-330200" algn="l" rtl="0">
              <a:spcBef>
                <a:spcPts val="500"/>
              </a:spcBef>
              <a:spcAft>
                <a:spcPts val="0"/>
              </a:spcAft>
              <a:buSzPts val="1600"/>
              <a:buChar char="•"/>
            </a:pPr>
            <a:r>
              <a:rPr lang="en-IN" sz="1600"/>
              <a:t>Open source</a:t>
            </a:r>
            <a:endParaRPr sz="1600"/>
          </a:p>
          <a:p>
            <a:pPr marL="914400" lvl="0" indent="-330200" algn="l" rtl="0">
              <a:spcBef>
                <a:spcPts val="0"/>
              </a:spcBef>
              <a:spcAft>
                <a:spcPts val="0"/>
              </a:spcAft>
              <a:buSzPts val="1600"/>
              <a:buChar char="•"/>
            </a:pPr>
            <a:r>
              <a:rPr lang="en-IN" sz="1600"/>
              <a:t>Acts as an API to a centralised coordination service</a:t>
            </a:r>
            <a:endParaRPr sz="1600"/>
          </a:p>
          <a:p>
            <a:pPr marL="1371600" lvl="1" indent="-330200" algn="l" rtl="0">
              <a:spcBef>
                <a:spcPts val="0"/>
              </a:spcBef>
              <a:spcAft>
                <a:spcPts val="0"/>
              </a:spcAft>
              <a:buSzPts val="1600"/>
              <a:buChar char="•"/>
            </a:pPr>
            <a:r>
              <a:rPr lang="en-IN" sz="1600"/>
              <a:t>Written in Java</a:t>
            </a:r>
            <a:endParaRPr sz="1600"/>
          </a:p>
          <a:p>
            <a:pPr marL="1371600" lvl="1" indent="-330200" algn="l" rtl="0">
              <a:spcBef>
                <a:spcPts val="0"/>
              </a:spcBef>
              <a:spcAft>
                <a:spcPts val="0"/>
              </a:spcAft>
              <a:buSzPts val="1600"/>
              <a:buChar char="•"/>
            </a:pPr>
            <a:r>
              <a:rPr lang="en-IN" sz="1600"/>
              <a:t>Also has an official C library</a:t>
            </a:r>
            <a:endParaRPr sz="1600"/>
          </a:p>
          <a:p>
            <a:pPr marL="914400" lvl="0" indent="-330200" algn="l" rtl="0">
              <a:spcBef>
                <a:spcPts val="0"/>
              </a:spcBef>
              <a:spcAft>
                <a:spcPts val="0"/>
              </a:spcAft>
              <a:buSzPts val="1600"/>
              <a:buChar char="•"/>
            </a:pPr>
            <a:r>
              <a:rPr lang="en-IN" sz="1600"/>
              <a:t>Widely used in industry</a:t>
            </a:r>
            <a:endParaRPr sz="1600"/>
          </a:p>
          <a:p>
            <a:pPr marL="1371600" lvl="1" indent="-330200" algn="l" rtl="0">
              <a:spcBef>
                <a:spcPts val="0"/>
              </a:spcBef>
              <a:spcAft>
                <a:spcPts val="0"/>
              </a:spcAft>
              <a:buSzPts val="1600"/>
              <a:buChar char="•"/>
            </a:pPr>
            <a:r>
              <a:rPr lang="en-IN" sz="1600"/>
              <a:t>Relieves complexity in managing the coordination service</a:t>
            </a:r>
            <a:endParaRPr sz="1600"/>
          </a:p>
          <a:p>
            <a:pPr marL="914400" lvl="0" indent="-330200" algn="l" rtl="0">
              <a:spcBef>
                <a:spcPts val="0"/>
              </a:spcBef>
              <a:spcAft>
                <a:spcPts val="0"/>
              </a:spcAft>
              <a:buSzPts val="1600"/>
              <a:buChar char="•"/>
            </a:pPr>
            <a:r>
              <a:rPr lang="en-IN" sz="1600"/>
              <a:t>General</a:t>
            </a:r>
            <a:endParaRPr sz="1600"/>
          </a:p>
          <a:p>
            <a:pPr marL="1371600" lvl="1" indent="-330200" algn="l" rtl="0">
              <a:spcBef>
                <a:spcPts val="0"/>
              </a:spcBef>
              <a:spcAft>
                <a:spcPts val="0"/>
              </a:spcAft>
              <a:buSzPts val="1600"/>
              <a:buChar char="•"/>
            </a:pPr>
            <a:r>
              <a:rPr lang="en-IN" sz="1600"/>
              <a:t>Tackles the fundamental problems in distributed systems</a:t>
            </a:r>
            <a:endParaRPr sz="1600"/>
          </a:p>
          <a:p>
            <a:pPr marL="1371600" lvl="1" indent="-330200" algn="l" rtl="0">
              <a:spcBef>
                <a:spcPts val="0"/>
              </a:spcBef>
              <a:spcAft>
                <a:spcPts val="0"/>
              </a:spcAft>
              <a:buSzPts val="1600"/>
              <a:buChar char="•"/>
            </a:pPr>
            <a:r>
              <a:rPr lang="en-IN" sz="1600"/>
              <a:t>Flexible</a:t>
            </a:r>
            <a:endParaRPr sz="1600">
              <a:solidFill>
                <a:schemeClr val="accent5"/>
              </a:solidFill>
            </a:endParaRPr>
          </a:p>
        </p:txBody>
      </p:sp>
      <p:pic>
        <p:nvPicPr>
          <p:cNvPr id="193" name="Google Shape;193;g1b6570971cc_0_3"/>
          <p:cNvPicPr preferRelativeResize="0"/>
          <p:nvPr/>
        </p:nvPicPr>
        <p:blipFill rotWithShape="1">
          <a:blip r:embed="rId3">
            <a:alphaModFix/>
          </a:blip>
          <a:srcRect/>
          <a:stretch/>
        </p:blipFill>
        <p:spPr>
          <a:xfrm>
            <a:off x="9661857" y="0"/>
            <a:ext cx="2530142" cy="873032"/>
          </a:xfrm>
          <a:prstGeom prst="rect">
            <a:avLst/>
          </a:prstGeom>
          <a:noFill/>
          <a:ln>
            <a:noFill/>
          </a:ln>
        </p:spPr>
      </p:pic>
      <p:sp>
        <p:nvSpPr>
          <p:cNvPr id="194" name="Google Shape;194;g1b6570971cc_0_3"/>
          <p:cNvSpPr txBox="1"/>
          <p:nvPr/>
        </p:nvSpPr>
        <p:spPr>
          <a:xfrm>
            <a:off x="1" y="0"/>
            <a:ext cx="8213100" cy="1323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5"/>
                </a:solidFill>
                <a:latin typeface="Calibri"/>
                <a:ea typeface="Calibri"/>
                <a:cs typeface="Calibri"/>
                <a:sym typeface="Calibri"/>
              </a:rPr>
              <a:t>Introduction: </a:t>
            </a:r>
            <a:endParaRPr sz="4000" b="1">
              <a:solidFill>
                <a:schemeClr val="accent5"/>
              </a:solidFill>
              <a:latin typeface="Calibri"/>
              <a:ea typeface="Calibri"/>
              <a:cs typeface="Calibri"/>
              <a:sym typeface="Calibri"/>
            </a:endParaRPr>
          </a:p>
          <a:p>
            <a:pPr marL="0" marR="0" lvl="0" indent="0" algn="l" rtl="0">
              <a:spcBef>
                <a:spcPts val="0"/>
              </a:spcBef>
              <a:spcAft>
                <a:spcPts val="0"/>
              </a:spcAft>
              <a:buNone/>
            </a:pPr>
            <a:r>
              <a:rPr lang="en-IN" sz="4000" b="1">
                <a:solidFill>
                  <a:schemeClr val="accent5"/>
                </a:solidFill>
                <a:latin typeface="Calibri"/>
                <a:ea typeface="Calibri"/>
                <a:cs typeface="Calibri"/>
                <a:sym typeface="Calibri"/>
              </a:rPr>
              <a:t>Why should ZooKeeper be used?</a:t>
            </a:r>
            <a:endParaRPr sz="1000" b="1">
              <a:solidFill>
                <a:schemeClr val="accent5"/>
              </a:solidFill>
              <a:latin typeface="Calibri"/>
              <a:ea typeface="Calibri"/>
              <a:cs typeface="Calibri"/>
              <a:sym typeface="Calibri"/>
            </a:endParaRPr>
          </a:p>
        </p:txBody>
      </p:sp>
      <p:pic>
        <p:nvPicPr>
          <p:cNvPr id="195" name="Google Shape;195;g1b6570971cc_0_3"/>
          <p:cNvPicPr preferRelativeResize="0"/>
          <p:nvPr/>
        </p:nvPicPr>
        <p:blipFill rotWithShape="1">
          <a:blip r:embed="rId3">
            <a:alphaModFix/>
          </a:blip>
          <a:srcRect/>
          <a:stretch/>
        </p:blipFill>
        <p:spPr>
          <a:xfrm>
            <a:off x="8934125" y="0"/>
            <a:ext cx="3257874" cy="1124125"/>
          </a:xfrm>
          <a:prstGeom prst="rect">
            <a:avLst/>
          </a:prstGeom>
          <a:noFill/>
          <a:ln>
            <a:noFill/>
          </a:ln>
        </p:spPr>
      </p:pic>
      <p:pic>
        <p:nvPicPr>
          <p:cNvPr id="196" name="Google Shape;196;g1b6570971cc_0_3" descr="Apache ZooKeeper - Wikipedia"/>
          <p:cNvPicPr preferRelativeResize="0"/>
          <p:nvPr/>
        </p:nvPicPr>
        <p:blipFill rotWithShape="1">
          <a:blip r:embed="rId4">
            <a:alphaModFix/>
          </a:blip>
          <a:srcRect/>
          <a:stretch/>
        </p:blipFill>
        <p:spPr>
          <a:xfrm>
            <a:off x="196273" y="5457790"/>
            <a:ext cx="2094346" cy="118423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1b6570971cc_3_82"/>
          <p:cNvSpPr txBox="1">
            <a:spLocks noGrp="1"/>
          </p:cNvSpPr>
          <p:nvPr>
            <p:ph type="body" idx="1"/>
          </p:nvPr>
        </p:nvSpPr>
        <p:spPr>
          <a:xfrm>
            <a:off x="0" y="0"/>
            <a:ext cx="12192000" cy="6858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400"/>
              <a:buNone/>
            </a:pPr>
            <a:endParaRPr sz="1400" b="1">
              <a:solidFill>
                <a:schemeClr val="accent5"/>
              </a:solidFill>
            </a:endParaRPr>
          </a:p>
          <a:p>
            <a:pPr marL="0" lvl="0" indent="0" algn="l" rtl="0">
              <a:lnSpc>
                <a:spcPct val="90000"/>
              </a:lnSpc>
              <a:spcBef>
                <a:spcPts val="1000"/>
              </a:spcBef>
              <a:spcAft>
                <a:spcPts val="0"/>
              </a:spcAft>
              <a:buClr>
                <a:schemeClr val="dk1"/>
              </a:buClr>
              <a:buSzPts val="1400"/>
              <a:buNone/>
            </a:pPr>
            <a:endParaRPr sz="1400" b="1">
              <a:solidFill>
                <a:schemeClr val="accent5"/>
              </a:solidFill>
            </a:endParaRPr>
          </a:p>
          <a:p>
            <a:pPr marL="0" lvl="0" indent="0" algn="l" rtl="0">
              <a:lnSpc>
                <a:spcPct val="90000"/>
              </a:lnSpc>
              <a:spcBef>
                <a:spcPts val="1000"/>
              </a:spcBef>
              <a:spcAft>
                <a:spcPts val="0"/>
              </a:spcAft>
              <a:buClr>
                <a:schemeClr val="dk1"/>
              </a:buClr>
              <a:buSzPts val="1400"/>
              <a:buNone/>
            </a:pPr>
            <a:endParaRPr sz="1400" b="1">
              <a:solidFill>
                <a:schemeClr val="accent5"/>
              </a:solidFill>
            </a:endParaRPr>
          </a:p>
          <a:p>
            <a:pPr marL="0" lvl="0" indent="0" algn="l" rtl="0">
              <a:lnSpc>
                <a:spcPct val="90000"/>
              </a:lnSpc>
              <a:spcBef>
                <a:spcPts val="1000"/>
              </a:spcBef>
              <a:spcAft>
                <a:spcPts val="0"/>
              </a:spcAft>
              <a:buClr>
                <a:schemeClr val="dk1"/>
              </a:buClr>
              <a:buSzPts val="1400"/>
              <a:buNone/>
            </a:pPr>
            <a:endParaRPr sz="1400" b="1">
              <a:solidFill>
                <a:schemeClr val="accent5"/>
              </a:solidFill>
            </a:endParaRPr>
          </a:p>
        </p:txBody>
      </p:sp>
      <p:pic>
        <p:nvPicPr>
          <p:cNvPr id="202" name="Google Shape;202;g1b6570971cc_3_82"/>
          <p:cNvPicPr preferRelativeResize="0"/>
          <p:nvPr/>
        </p:nvPicPr>
        <p:blipFill rotWithShape="1">
          <a:blip r:embed="rId3">
            <a:alphaModFix/>
          </a:blip>
          <a:srcRect/>
          <a:stretch/>
        </p:blipFill>
        <p:spPr>
          <a:xfrm>
            <a:off x="9661857" y="0"/>
            <a:ext cx="2530143" cy="873032"/>
          </a:xfrm>
          <a:prstGeom prst="rect">
            <a:avLst/>
          </a:prstGeom>
          <a:noFill/>
          <a:ln>
            <a:noFill/>
          </a:ln>
        </p:spPr>
      </p:pic>
      <p:sp>
        <p:nvSpPr>
          <p:cNvPr id="203" name="Google Shape;203;g1b6570971cc_3_82"/>
          <p:cNvSpPr txBox="1"/>
          <p:nvPr/>
        </p:nvSpPr>
        <p:spPr>
          <a:xfrm>
            <a:off x="11" y="0"/>
            <a:ext cx="9698100" cy="1323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i="0" u="none" strike="noStrike" cap="none">
                <a:solidFill>
                  <a:schemeClr val="accent5"/>
                </a:solidFill>
                <a:latin typeface="Calibri"/>
                <a:ea typeface="Calibri"/>
                <a:cs typeface="Calibri"/>
                <a:sym typeface="Calibri"/>
              </a:rPr>
              <a:t>“Primitive” Operations in a Distributed System</a:t>
            </a:r>
            <a:endParaRPr sz="1600"/>
          </a:p>
        </p:txBody>
      </p:sp>
      <p:sp>
        <p:nvSpPr>
          <p:cNvPr id="204" name="Google Shape;204;g1b6570971cc_3_82"/>
          <p:cNvSpPr txBox="1"/>
          <p:nvPr/>
        </p:nvSpPr>
        <p:spPr>
          <a:xfrm>
            <a:off x="366241" y="3451230"/>
            <a:ext cx="3525300" cy="615600"/>
          </a:xfrm>
          <a:prstGeom prst="rect">
            <a:avLst/>
          </a:prstGeom>
          <a:noFill/>
          <a:ln>
            <a:noFill/>
          </a:ln>
        </p:spPr>
        <p:txBody>
          <a:bodyPr spcFirstLastPara="1" wrap="square" lIns="91425" tIns="45700" rIns="91425" bIns="45700" anchor="t" anchorCtr="0">
            <a:spAutoFit/>
          </a:bodyPr>
          <a:lstStyle/>
          <a:p>
            <a:pPr marL="342900" marR="0" lvl="0" indent="-304800" algn="l" rtl="0">
              <a:spcBef>
                <a:spcPts val="0"/>
              </a:spcBef>
              <a:spcAft>
                <a:spcPts val="0"/>
              </a:spcAft>
              <a:buClr>
                <a:schemeClr val="dk1"/>
              </a:buClr>
              <a:buSzPts val="1800"/>
              <a:buFont typeface="Calibri"/>
              <a:buChar char="•"/>
            </a:pPr>
            <a:r>
              <a:rPr lang="en-IN" sz="1800" b="1">
                <a:solidFill>
                  <a:schemeClr val="dk1"/>
                </a:solidFill>
                <a:latin typeface="Calibri"/>
                <a:ea typeface="Calibri"/>
                <a:cs typeface="Calibri"/>
                <a:sym typeface="Calibri"/>
              </a:rPr>
              <a:t>Group Management</a:t>
            </a:r>
            <a:endParaRPr sz="1800" b="1">
              <a:latin typeface="Calibri"/>
              <a:ea typeface="Calibri"/>
              <a:cs typeface="Calibri"/>
              <a:sym typeface="Calibri"/>
            </a:endParaRPr>
          </a:p>
          <a:p>
            <a:pPr marL="0" marR="0" lvl="0" indent="0" algn="l" rtl="0">
              <a:spcBef>
                <a:spcPts val="0"/>
              </a:spcBef>
              <a:spcAft>
                <a:spcPts val="0"/>
              </a:spcAft>
              <a:buNone/>
            </a:pPr>
            <a:r>
              <a:rPr lang="en-IN" sz="1600">
                <a:solidFill>
                  <a:schemeClr val="dk1"/>
                </a:solidFill>
                <a:latin typeface="Calibri"/>
                <a:ea typeface="Calibri"/>
                <a:cs typeface="Calibri"/>
                <a:sym typeface="Calibri"/>
              </a:rPr>
              <a:t>       - List of worker available in pool</a:t>
            </a:r>
            <a:endParaRPr sz="1600">
              <a:latin typeface="Calibri"/>
              <a:ea typeface="Calibri"/>
              <a:cs typeface="Calibri"/>
              <a:sym typeface="Calibri"/>
            </a:endParaRPr>
          </a:p>
        </p:txBody>
      </p:sp>
      <p:sp>
        <p:nvSpPr>
          <p:cNvPr id="205" name="Google Shape;205;g1b6570971cc_3_82"/>
          <p:cNvSpPr txBox="1"/>
          <p:nvPr/>
        </p:nvSpPr>
        <p:spPr>
          <a:xfrm>
            <a:off x="358606" y="2511033"/>
            <a:ext cx="11186100" cy="646500"/>
          </a:xfrm>
          <a:prstGeom prst="rect">
            <a:avLst/>
          </a:prstGeom>
          <a:noFill/>
          <a:ln>
            <a:noFill/>
          </a:ln>
        </p:spPr>
        <p:txBody>
          <a:bodyPr spcFirstLastPara="1" wrap="square" lIns="91425" tIns="45700" rIns="91425" bIns="45700" anchor="t" anchorCtr="0">
            <a:spAutoFit/>
          </a:bodyPr>
          <a:lstStyle/>
          <a:p>
            <a:pPr marL="342900" marR="0" lvl="0" indent="-304800" algn="l" rtl="0">
              <a:spcBef>
                <a:spcPts val="0"/>
              </a:spcBef>
              <a:spcAft>
                <a:spcPts val="0"/>
              </a:spcAft>
              <a:buClr>
                <a:schemeClr val="dk1"/>
              </a:buClr>
              <a:buSzPts val="1800"/>
              <a:buFont typeface="Calibri"/>
              <a:buChar char="•"/>
            </a:pPr>
            <a:r>
              <a:rPr lang="en-IN" sz="1800" b="1">
                <a:solidFill>
                  <a:schemeClr val="dk1"/>
                </a:solidFill>
                <a:latin typeface="Calibri"/>
                <a:ea typeface="Calibri"/>
                <a:cs typeface="Calibri"/>
                <a:sym typeface="Calibri"/>
              </a:rPr>
              <a:t>Crash Detection</a:t>
            </a:r>
            <a:endParaRPr sz="1800" b="1">
              <a:latin typeface="Calibri"/>
              <a:ea typeface="Calibri"/>
              <a:cs typeface="Calibri"/>
              <a:sym typeface="Calibri"/>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       </a:t>
            </a:r>
            <a:r>
              <a:rPr lang="en-IN" sz="1600">
                <a:solidFill>
                  <a:schemeClr val="dk1"/>
                </a:solidFill>
                <a:latin typeface="Calibri"/>
                <a:ea typeface="Calibri"/>
                <a:cs typeface="Calibri"/>
                <a:sym typeface="Calibri"/>
              </a:rPr>
              <a:t>- Identify when a node has crashed when it has disconnected or failed to refresh itself after some time-out period</a:t>
            </a:r>
            <a:endParaRPr sz="1600">
              <a:latin typeface="Calibri"/>
              <a:ea typeface="Calibri"/>
              <a:cs typeface="Calibri"/>
              <a:sym typeface="Calibri"/>
            </a:endParaRPr>
          </a:p>
        </p:txBody>
      </p:sp>
      <p:sp>
        <p:nvSpPr>
          <p:cNvPr id="206" name="Google Shape;206;g1b6570971cc_3_82"/>
          <p:cNvSpPr txBox="1"/>
          <p:nvPr/>
        </p:nvSpPr>
        <p:spPr>
          <a:xfrm>
            <a:off x="366241" y="1355887"/>
            <a:ext cx="11170800" cy="892800"/>
          </a:xfrm>
          <a:prstGeom prst="rect">
            <a:avLst/>
          </a:prstGeom>
          <a:noFill/>
          <a:ln>
            <a:noFill/>
          </a:ln>
        </p:spPr>
        <p:txBody>
          <a:bodyPr spcFirstLastPara="1" wrap="square" lIns="91425" tIns="45700" rIns="91425" bIns="45700" anchor="t" anchorCtr="0">
            <a:spAutoFit/>
          </a:bodyPr>
          <a:lstStyle/>
          <a:p>
            <a:pPr marL="342900" marR="0" lvl="0" indent="-304800" algn="l" rtl="0">
              <a:spcBef>
                <a:spcPts val="0"/>
              </a:spcBef>
              <a:spcAft>
                <a:spcPts val="0"/>
              </a:spcAft>
              <a:buClr>
                <a:schemeClr val="dk1"/>
              </a:buClr>
              <a:buSzPts val="1800"/>
              <a:buFont typeface="Calibri"/>
              <a:buChar char="•"/>
            </a:pPr>
            <a:r>
              <a:rPr lang="en-IN" sz="1800" b="1">
                <a:solidFill>
                  <a:schemeClr val="dk1"/>
                </a:solidFill>
                <a:latin typeface="Calibri"/>
                <a:ea typeface="Calibri"/>
                <a:cs typeface="Calibri"/>
                <a:sym typeface="Calibri"/>
              </a:rPr>
              <a:t>Master Election</a:t>
            </a:r>
            <a:endParaRPr sz="1800" b="1">
              <a:latin typeface="Calibri"/>
              <a:ea typeface="Calibri"/>
              <a:cs typeface="Calibri"/>
              <a:sym typeface="Calibri"/>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      </a:t>
            </a:r>
            <a:r>
              <a:rPr lang="en-IN" sz="1600">
                <a:solidFill>
                  <a:schemeClr val="dk1"/>
                </a:solidFill>
                <a:latin typeface="Calibri"/>
                <a:ea typeface="Calibri"/>
                <a:cs typeface="Calibri"/>
                <a:sym typeface="Calibri"/>
              </a:rPr>
              <a:t> - One node registers itself as master and holds that lock. No other node can become “Master” till that lock is held.</a:t>
            </a:r>
            <a:endParaRPr sz="1600">
              <a:latin typeface="Calibri"/>
              <a:ea typeface="Calibri"/>
              <a:cs typeface="Calibri"/>
              <a:sym typeface="Calibri"/>
            </a:endParaRPr>
          </a:p>
          <a:p>
            <a:pPr marL="0" marR="0" lvl="0" indent="0" algn="l" rtl="0">
              <a:spcBef>
                <a:spcPts val="0"/>
              </a:spcBef>
              <a:spcAft>
                <a:spcPts val="0"/>
              </a:spcAft>
              <a:buNone/>
            </a:pPr>
            <a:r>
              <a:rPr lang="en-IN" sz="1600">
                <a:solidFill>
                  <a:schemeClr val="dk1"/>
                </a:solidFill>
                <a:latin typeface="Calibri"/>
                <a:ea typeface="Calibri"/>
                <a:cs typeface="Calibri"/>
                <a:sym typeface="Calibri"/>
              </a:rPr>
              <a:t>       - Only one node can hold that lock</a:t>
            </a:r>
            <a:endParaRPr sz="1600">
              <a:latin typeface="Calibri"/>
              <a:ea typeface="Calibri"/>
              <a:cs typeface="Calibri"/>
              <a:sym typeface="Calibri"/>
            </a:endParaRPr>
          </a:p>
        </p:txBody>
      </p:sp>
      <p:sp>
        <p:nvSpPr>
          <p:cNvPr id="207" name="Google Shape;207;g1b6570971cc_3_82"/>
          <p:cNvSpPr txBox="1"/>
          <p:nvPr/>
        </p:nvSpPr>
        <p:spPr>
          <a:xfrm>
            <a:off x="879315" y="4575043"/>
            <a:ext cx="10433400" cy="1262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2800">
              <a:solidFill>
                <a:schemeClr val="dk1"/>
              </a:solidFill>
              <a:latin typeface="Calibri"/>
              <a:ea typeface="Calibri"/>
              <a:cs typeface="Calibri"/>
              <a:sym typeface="Calibri"/>
            </a:endParaRPr>
          </a:p>
          <a:p>
            <a:pPr marL="0" marR="0" lvl="0" indent="0" algn="ctr" rtl="0">
              <a:spcBef>
                <a:spcPts val="0"/>
              </a:spcBef>
              <a:spcAft>
                <a:spcPts val="0"/>
              </a:spcAft>
              <a:buNone/>
            </a:pPr>
            <a:r>
              <a:rPr lang="en-IN" sz="2400">
                <a:solidFill>
                  <a:schemeClr val="dk1"/>
                </a:solidFill>
                <a:latin typeface="Calibri"/>
                <a:ea typeface="Calibri"/>
                <a:cs typeface="Calibri"/>
                <a:sym typeface="Calibri"/>
              </a:rPr>
              <a:t>ZooKeeper provides a more general purpose system that makes it easy</a:t>
            </a:r>
            <a:endParaRPr sz="2400">
              <a:latin typeface="Calibri"/>
              <a:ea typeface="Calibri"/>
              <a:cs typeface="Calibri"/>
              <a:sym typeface="Calibri"/>
            </a:endParaRPr>
          </a:p>
          <a:p>
            <a:pPr marL="0" marR="0" lvl="0" indent="0" algn="ctr" rtl="0">
              <a:spcBef>
                <a:spcPts val="0"/>
              </a:spcBef>
              <a:spcAft>
                <a:spcPts val="0"/>
              </a:spcAft>
              <a:buNone/>
            </a:pPr>
            <a:r>
              <a:rPr lang="en-IN" sz="2400">
                <a:solidFill>
                  <a:schemeClr val="dk1"/>
                </a:solidFill>
                <a:latin typeface="Calibri"/>
                <a:ea typeface="Calibri"/>
                <a:cs typeface="Calibri"/>
                <a:sym typeface="Calibri"/>
              </a:rPr>
              <a:t> for application to implement them</a:t>
            </a:r>
            <a:endParaRPr sz="2400">
              <a:latin typeface="Calibri"/>
              <a:ea typeface="Calibri"/>
              <a:cs typeface="Calibri"/>
              <a:sym typeface="Calibri"/>
            </a:endParaRPr>
          </a:p>
        </p:txBody>
      </p:sp>
      <p:pic>
        <p:nvPicPr>
          <p:cNvPr id="208" name="Google Shape;208;g1b6570971cc_3_82" descr="Apache ZooKeeper - Wikipedia"/>
          <p:cNvPicPr preferRelativeResize="0"/>
          <p:nvPr/>
        </p:nvPicPr>
        <p:blipFill rotWithShape="1">
          <a:blip r:embed="rId4">
            <a:alphaModFix/>
          </a:blip>
          <a:srcRect/>
          <a:stretch/>
        </p:blipFill>
        <p:spPr>
          <a:xfrm>
            <a:off x="5316680" y="3895783"/>
            <a:ext cx="2094345" cy="1184236"/>
          </a:xfrm>
          <a:prstGeom prst="rect">
            <a:avLst/>
          </a:prstGeom>
          <a:noFill/>
          <a:ln>
            <a:noFill/>
          </a:ln>
        </p:spPr>
      </p:pic>
      <p:pic>
        <p:nvPicPr>
          <p:cNvPr id="209" name="Google Shape;209;g1b6570971cc_3_82" descr="Apache ZooKeeper - Wikipedia"/>
          <p:cNvPicPr preferRelativeResize="0"/>
          <p:nvPr/>
        </p:nvPicPr>
        <p:blipFill rotWithShape="1">
          <a:blip r:embed="rId4">
            <a:alphaModFix/>
          </a:blip>
          <a:srcRect/>
          <a:stretch/>
        </p:blipFill>
        <p:spPr>
          <a:xfrm>
            <a:off x="196273" y="5457790"/>
            <a:ext cx="2094345" cy="1184236"/>
          </a:xfrm>
          <a:prstGeom prst="rect">
            <a:avLst/>
          </a:prstGeom>
          <a:noFill/>
          <a:ln>
            <a:noFill/>
          </a:ln>
        </p:spPr>
      </p:pic>
      <p:pic>
        <p:nvPicPr>
          <p:cNvPr id="210" name="Google Shape;210;g1b6570971cc_3_82"/>
          <p:cNvPicPr preferRelativeResize="0"/>
          <p:nvPr/>
        </p:nvPicPr>
        <p:blipFill rotWithShape="1">
          <a:blip r:embed="rId3">
            <a:alphaModFix/>
          </a:blip>
          <a:srcRect/>
          <a:stretch/>
        </p:blipFill>
        <p:spPr>
          <a:xfrm>
            <a:off x="8934125" y="0"/>
            <a:ext cx="3257874" cy="1124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1b6570971cc_3_95"/>
          <p:cNvSpPr txBox="1">
            <a:spLocks noGrp="1"/>
          </p:cNvSpPr>
          <p:nvPr>
            <p:ph type="body" idx="1"/>
          </p:nvPr>
        </p:nvSpPr>
        <p:spPr>
          <a:xfrm>
            <a:off x="0" y="0"/>
            <a:ext cx="12192000" cy="6858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400"/>
              <a:buNone/>
            </a:pPr>
            <a:endParaRPr sz="1400" b="1">
              <a:solidFill>
                <a:schemeClr val="accent5"/>
              </a:solidFill>
            </a:endParaRPr>
          </a:p>
          <a:p>
            <a:pPr marL="0" lvl="0" indent="0" algn="l" rtl="0">
              <a:lnSpc>
                <a:spcPct val="90000"/>
              </a:lnSpc>
              <a:spcBef>
                <a:spcPts val="1000"/>
              </a:spcBef>
              <a:spcAft>
                <a:spcPts val="0"/>
              </a:spcAft>
              <a:buClr>
                <a:schemeClr val="dk1"/>
              </a:buClr>
              <a:buSzPts val="1400"/>
              <a:buNone/>
            </a:pPr>
            <a:endParaRPr sz="1400" b="1">
              <a:solidFill>
                <a:schemeClr val="accent5"/>
              </a:solidFill>
            </a:endParaRPr>
          </a:p>
          <a:p>
            <a:pPr marL="0" lvl="0" indent="0" algn="l" rtl="0">
              <a:lnSpc>
                <a:spcPct val="90000"/>
              </a:lnSpc>
              <a:spcBef>
                <a:spcPts val="1000"/>
              </a:spcBef>
              <a:spcAft>
                <a:spcPts val="0"/>
              </a:spcAft>
              <a:buClr>
                <a:schemeClr val="dk1"/>
              </a:buClr>
              <a:buSzPts val="1400"/>
              <a:buNone/>
            </a:pPr>
            <a:endParaRPr sz="1400" b="1">
              <a:solidFill>
                <a:schemeClr val="accent5"/>
              </a:solidFill>
            </a:endParaRPr>
          </a:p>
          <a:p>
            <a:pPr marL="0" lvl="0" indent="0" algn="l" rtl="0">
              <a:lnSpc>
                <a:spcPct val="90000"/>
              </a:lnSpc>
              <a:spcBef>
                <a:spcPts val="1000"/>
              </a:spcBef>
              <a:spcAft>
                <a:spcPts val="0"/>
              </a:spcAft>
              <a:buClr>
                <a:schemeClr val="dk1"/>
              </a:buClr>
              <a:buSzPts val="1400"/>
              <a:buNone/>
            </a:pPr>
            <a:endParaRPr sz="1400" b="1">
              <a:solidFill>
                <a:schemeClr val="accent5"/>
              </a:solidFill>
            </a:endParaRPr>
          </a:p>
        </p:txBody>
      </p:sp>
      <p:pic>
        <p:nvPicPr>
          <p:cNvPr id="216" name="Google Shape;216;g1b6570971cc_3_95"/>
          <p:cNvPicPr preferRelativeResize="0"/>
          <p:nvPr/>
        </p:nvPicPr>
        <p:blipFill rotWithShape="1">
          <a:blip r:embed="rId3">
            <a:alphaModFix/>
          </a:blip>
          <a:srcRect/>
          <a:stretch/>
        </p:blipFill>
        <p:spPr>
          <a:xfrm>
            <a:off x="9661857" y="0"/>
            <a:ext cx="2530143" cy="873032"/>
          </a:xfrm>
          <a:prstGeom prst="rect">
            <a:avLst/>
          </a:prstGeom>
          <a:noFill/>
          <a:ln>
            <a:noFill/>
          </a:ln>
        </p:spPr>
      </p:pic>
      <p:pic>
        <p:nvPicPr>
          <p:cNvPr id="217" name="Google Shape;217;g1b6570971cc_3_95" descr="Apache ZooKeeper - Wikipedia"/>
          <p:cNvPicPr preferRelativeResize="0"/>
          <p:nvPr/>
        </p:nvPicPr>
        <p:blipFill rotWithShape="1">
          <a:blip r:embed="rId4">
            <a:alphaModFix/>
          </a:blip>
          <a:srcRect/>
          <a:stretch/>
        </p:blipFill>
        <p:spPr>
          <a:xfrm>
            <a:off x="196273" y="5457790"/>
            <a:ext cx="2094345" cy="1184236"/>
          </a:xfrm>
          <a:prstGeom prst="rect">
            <a:avLst/>
          </a:prstGeom>
          <a:noFill/>
          <a:ln>
            <a:noFill/>
          </a:ln>
        </p:spPr>
      </p:pic>
      <p:pic>
        <p:nvPicPr>
          <p:cNvPr id="218" name="Google Shape;218;g1b6570971cc_3_95"/>
          <p:cNvPicPr preferRelativeResize="0"/>
          <p:nvPr/>
        </p:nvPicPr>
        <p:blipFill rotWithShape="1">
          <a:blip r:embed="rId5">
            <a:alphaModFix/>
          </a:blip>
          <a:srcRect/>
          <a:stretch/>
        </p:blipFill>
        <p:spPr>
          <a:xfrm>
            <a:off x="2324098" y="1969715"/>
            <a:ext cx="1582882" cy="1252320"/>
          </a:xfrm>
          <a:prstGeom prst="rect">
            <a:avLst/>
          </a:prstGeom>
          <a:noFill/>
          <a:ln>
            <a:noFill/>
          </a:ln>
        </p:spPr>
      </p:pic>
      <p:pic>
        <p:nvPicPr>
          <p:cNvPr id="219" name="Google Shape;219;g1b6570971cc_3_95"/>
          <p:cNvPicPr preferRelativeResize="0"/>
          <p:nvPr/>
        </p:nvPicPr>
        <p:blipFill rotWithShape="1">
          <a:blip r:embed="rId6">
            <a:alphaModFix/>
          </a:blip>
          <a:srcRect/>
          <a:stretch/>
        </p:blipFill>
        <p:spPr>
          <a:xfrm>
            <a:off x="304798" y="3639850"/>
            <a:ext cx="1582882" cy="1252938"/>
          </a:xfrm>
          <a:prstGeom prst="rect">
            <a:avLst/>
          </a:prstGeom>
          <a:noFill/>
          <a:ln>
            <a:noFill/>
          </a:ln>
        </p:spPr>
      </p:pic>
      <p:pic>
        <p:nvPicPr>
          <p:cNvPr id="220" name="Google Shape;220;g1b6570971cc_3_95"/>
          <p:cNvPicPr preferRelativeResize="0"/>
          <p:nvPr/>
        </p:nvPicPr>
        <p:blipFill rotWithShape="1">
          <a:blip r:embed="rId6">
            <a:alphaModFix/>
          </a:blip>
          <a:srcRect/>
          <a:stretch/>
        </p:blipFill>
        <p:spPr>
          <a:xfrm>
            <a:off x="2324098" y="3639850"/>
            <a:ext cx="1582882" cy="1252938"/>
          </a:xfrm>
          <a:prstGeom prst="rect">
            <a:avLst/>
          </a:prstGeom>
          <a:noFill/>
          <a:ln>
            <a:noFill/>
          </a:ln>
        </p:spPr>
      </p:pic>
      <p:pic>
        <p:nvPicPr>
          <p:cNvPr id="221" name="Google Shape;221;g1b6570971cc_3_95"/>
          <p:cNvPicPr preferRelativeResize="0"/>
          <p:nvPr/>
        </p:nvPicPr>
        <p:blipFill rotWithShape="1">
          <a:blip r:embed="rId6">
            <a:alphaModFix/>
          </a:blip>
          <a:srcRect/>
          <a:stretch/>
        </p:blipFill>
        <p:spPr>
          <a:xfrm>
            <a:off x="4343398" y="3638968"/>
            <a:ext cx="1582882" cy="1252938"/>
          </a:xfrm>
          <a:prstGeom prst="rect">
            <a:avLst/>
          </a:prstGeom>
          <a:noFill/>
          <a:ln>
            <a:noFill/>
          </a:ln>
        </p:spPr>
      </p:pic>
      <p:pic>
        <p:nvPicPr>
          <p:cNvPr id="222" name="Google Shape;222;g1b6570971cc_3_95"/>
          <p:cNvPicPr preferRelativeResize="0"/>
          <p:nvPr/>
        </p:nvPicPr>
        <p:blipFill rotWithShape="1">
          <a:blip r:embed="rId7">
            <a:alphaModFix/>
          </a:blip>
          <a:srcRect/>
          <a:stretch/>
        </p:blipFill>
        <p:spPr>
          <a:xfrm>
            <a:off x="6459683" y="849462"/>
            <a:ext cx="2439553" cy="5147396"/>
          </a:xfrm>
          <a:prstGeom prst="rect">
            <a:avLst/>
          </a:prstGeom>
          <a:noFill/>
          <a:ln>
            <a:noFill/>
          </a:ln>
        </p:spPr>
      </p:pic>
      <p:sp>
        <p:nvSpPr>
          <p:cNvPr id="223" name="Google Shape;223;g1b6570971cc_3_95"/>
          <p:cNvSpPr txBox="1"/>
          <p:nvPr/>
        </p:nvSpPr>
        <p:spPr>
          <a:xfrm>
            <a:off x="8999778" y="1340755"/>
            <a:ext cx="3076200" cy="1108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chemeClr val="dk1"/>
                </a:solidFill>
                <a:latin typeface="Calibri"/>
                <a:ea typeface="Calibri"/>
                <a:cs typeface="Calibri"/>
                <a:sym typeface="Calibri"/>
              </a:rPr>
              <a:t>ZooKeeper Ensemble</a:t>
            </a:r>
            <a:endParaRPr sz="1800">
              <a:latin typeface="Calibri"/>
              <a:ea typeface="Calibri"/>
              <a:cs typeface="Calibri"/>
              <a:sym typeface="Calibri"/>
            </a:endParaRPr>
          </a:p>
          <a:p>
            <a:pPr marL="0" marR="0" lvl="0" indent="0" algn="l" rtl="0">
              <a:spcBef>
                <a:spcPts val="0"/>
              </a:spcBef>
              <a:spcAft>
                <a:spcPts val="0"/>
              </a:spcAft>
              <a:buNone/>
            </a:pPr>
            <a:r>
              <a:rPr lang="en-IN" sz="1600">
                <a:solidFill>
                  <a:schemeClr val="dk1"/>
                </a:solidFill>
                <a:latin typeface="Calibri"/>
                <a:ea typeface="Calibri"/>
                <a:cs typeface="Calibri"/>
                <a:sym typeface="Calibri"/>
              </a:rPr>
              <a:t>- Cluster of ZooKeeper server</a:t>
            </a:r>
            <a:endParaRPr sz="1600">
              <a:latin typeface="Calibri"/>
              <a:ea typeface="Calibri"/>
              <a:cs typeface="Calibri"/>
              <a:sym typeface="Calibri"/>
            </a:endParaRPr>
          </a:p>
          <a:p>
            <a:pPr marL="0" marR="0" lvl="0" indent="0" algn="l" rtl="0">
              <a:spcBef>
                <a:spcPts val="0"/>
              </a:spcBef>
              <a:spcAft>
                <a:spcPts val="0"/>
              </a:spcAft>
              <a:buNone/>
            </a:pPr>
            <a:r>
              <a:rPr lang="en-IN" sz="1600">
                <a:solidFill>
                  <a:schemeClr val="dk1"/>
                </a:solidFill>
                <a:latin typeface="Calibri"/>
                <a:ea typeface="Calibri"/>
                <a:cs typeface="Calibri"/>
                <a:sym typeface="Calibri"/>
              </a:rPr>
              <a:t>- Minimum nodes required to </a:t>
            </a:r>
            <a:endParaRPr sz="1600">
              <a:latin typeface="Calibri"/>
              <a:ea typeface="Calibri"/>
              <a:cs typeface="Calibri"/>
              <a:sym typeface="Calibri"/>
            </a:endParaRPr>
          </a:p>
          <a:p>
            <a:pPr marL="0" marR="0" lvl="0" indent="0" algn="l" rtl="0">
              <a:spcBef>
                <a:spcPts val="0"/>
              </a:spcBef>
              <a:spcAft>
                <a:spcPts val="0"/>
              </a:spcAft>
              <a:buNone/>
            </a:pPr>
            <a:r>
              <a:rPr lang="en-IN" sz="1600">
                <a:solidFill>
                  <a:schemeClr val="dk1"/>
                </a:solidFill>
                <a:latin typeface="Calibri"/>
                <a:ea typeface="Calibri"/>
                <a:cs typeface="Calibri"/>
                <a:sym typeface="Calibri"/>
              </a:rPr>
              <a:t>  form ensemble is 3</a:t>
            </a:r>
            <a:endParaRPr sz="1600">
              <a:latin typeface="Calibri"/>
              <a:ea typeface="Calibri"/>
              <a:cs typeface="Calibri"/>
              <a:sym typeface="Calibri"/>
            </a:endParaRPr>
          </a:p>
        </p:txBody>
      </p:sp>
      <p:sp>
        <p:nvSpPr>
          <p:cNvPr id="224" name="Google Shape;224;g1b6570971cc_3_95"/>
          <p:cNvSpPr txBox="1"/>
          <p:nvPr/>
        </p:nvSpPr>
        <p:spPr>
          <a:xfrm>
            <a:off x="8999778" y="2791643"/>
            <a:ext cx="3065700" cy="1354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chemeClr val="dk1"/>
                </a:solidFill>
                <a:latin typeface="Calibri"/>
                <a:ea typeface="Calibri"/>
                <a:cs typeface="Calibri"/>
                <a:sym typeface="Calibri"/>
              </a:rPr>
              <a:t>ZooKeeper Server</a:t>
            </a:r>
            <a:endParaRPr sz="1800">
              <a:latin typeface="Calibri"/>
              <a:ea typeface="Calibri"/>
              <a:cs typeface="Calibri"/>
              <a:sym typeface="Calibri"/>
            </a:endParaRPr>
          </a:p>
          <a:p>
            <a:pPr marL="0" marR="0" lvl="0" indent="0" algn="l" rtl="0">
              <a:spcBef>
                <a:spcPts val="0"/>
              </a:spcBef>
              <a:spcAft>
                <a:spcPts val="0"/>
              </a:spcAft>
              <a:buNone/>
            </a:pPr>
            <a:r>
              <a:rPr lang="en-IN" sz="1600">
                <a:solidFill>
                  <a:schemeClr val="dk1"/>
                </a:solidFill>
                <a:latin typeface="Calibri"/>
                <a:ea typeface="Calibri"/>
                <a:cs typeface="Calibri"/>
                <a:sym typeface="Calibri"/>
              </a:rPr>
              <a:t>- Provides all services to ZK </a:t>
            </a:r>
            <a:endParaRPr sz="1600">
              <a:latin typeface="Calibri"/>
              <a:ea typeface="Calibri"/>
              <a:cs typeface="Calibri"/>
              <a:sym typeface="Calibri"/>
            </a:endParaRPr>
          </a:p>
          <a:p>
            <a:pPr marL="0" marR="0" lvl="0" indent="0" algn="l" rtl="0">
              <a:spcBef>
                <a:spcPts val="0"/>
              </a:spcBef>
              <a:spcAft>
                <a:spcPts val="0"/>
              </a:spcAft>
              <a:buNone/>
            </a:pPr>
            <a:r>
              <a:rPr lang="en-IN" sz="1600">
                <a:solidFill>
                  <a:schemeClr val="dk1"/>
                </a:solidFill>
                <a:latin typeface="Calibri"/>
                <a:ea typeface="Calibri"/>
                <a:cs typeface="Calibri"/>
                <a:sym typeface="Calibri"/>
              </a:rPr>
              <a:t>  Clients</a:t>
            </a:r>
            <a:endParaRPr sz="1600">
              <a:latin typeface="Calibri"/>
              <a:ea typeface="Calibri"/>
              <a:cs typeface="Calibri"/>
              <a:sym typeface="Calibri"/>
            </a:endParaRPr>
          </a:p>
          <a:p>
            <a:pPr marL="0" marR="0" lvl="0" indent="0" algn="l" rtl="0">
              <a:spcBef>
                <a:spcPts val="0"/>
              </a:spcBef>
              <a:spcAft>
                <a:spcPts val="0"/>
              </a:spcAft>
              <a:buNone/>
            </a:pPr>
            <a:r>
              <a:rPr lang="en-IN" sz="1600">
                <a:solidFill>
                  <a:schemeClr val="dk1"/>
                </a:solidFill>
                <a:latin typeface="Calibri"/>
                <a:ea typeface="Calibri"/>
                <a:cs typeface="Calibri"/>
                <a:sym typeface="Calibri"/>
              </a:rPr>
              <a:t>- Gives acknowledgment to ZK </a:t>
            </a:r>
            <a:endParaRPr sz="1600">
              <a:latin typeface="Calibri"/>
              <a:ea typeface="Calibri"/>
              <a:cs typeface="Calibri"/>
              <a:sym typeface="Calibri"/>
            </a:endParaRPr>
          </a:p>
          <a:p>
            <a:pPr marL="0" marR="0" lvl="0" indent="0" algn="l" rtl="0">
              <a:spcBef>
                <a:spcPts val="0"/>
              </a:spcBef>
              <a:spcAft>
                <a:spcPts val="0"/>
              </a:spcAft>
              <a:buNone/>
            </a:pPr>
            <a:r>
              <a:rPr lang="en-IN" sz="1600">
                <a:solidFill>
                  <a:schemeClr val="dk1"/>
                </a:solidFill>
                <a:latin typeface="Calibri"/>
                <a:ea typeface="Calibri"/>
                <a:cs typeface="Calibri"/>
                <a:sym typeface="Calibri"/>
              </a:rPr>
              <a:t>  Clients </a:t>
            </a:r>
            <a:endParaRPr sz="1600">
              <a:latin typeface="Calibri"/>
              <a:ea typeface="Calibri"/>
              <a:cs typeface="Calibri"/>
              <a:sym typeface="Calibri"/>
            </a:endParaRPr>
          </a:p>
        </p:txBody>
      </p:sp>
      <p:sp>
        <p:nvSpPr>
          <p:cNvPr id="225" name="Google Shape;225;g1b6570971cc_3_95"/>
          <p:cNvSpPr txBox="1"/>
          <p:nvPr/>
        </p:nvSpPr>
        <p:spPr>
          <a:xfrm>
            <a:off x="8994075" y="4519530"/>
            <a:ext cx="3018000" cy="1354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chemeClr val="dk1"/>
                </a:solidFill>
                <a:latin typeface="Calibri"/>
                <a:ea typeface="Calibri"/>
                <a:cs typeface="Calibri"/>
                <a:sym typeface="Calibri"/>
              </a:rPr>
              <a:t>ZooKeeper Client</a:t>
            </a:r>
            <a:endParaRPr sz="1800">
              <a:latin typeface="Calibri"/>
              <a:ea typeface="Calibri"/>
              <a:cs typeface="Calibri"/>
              <a:sym typeface="Calibri"/>
            </a:endParaRPr>
          </a:p>
          <a:p>
            <a:pPr marL="0" marR="0" lvl="0" indent="0" algn="l" rtl="0">
              <a:spcBef>
                <a:spcPts val="0"/>
              </a:spcBef>
              <a:spcAft>
                <a:spcPts val="0"/>
              </a:spcAft>
              <a:buNone/>
            </a:pPr>
            <a:r>
              <a:rPr lang="en-IN" sz="1600">
                <a:solidFill>
                  <a:schemeClr val="dk1"/>
                </a:solidFill>
                <a:latin typeface="Calibri"/>
                <a:ea typeface="Calibri"/>
                <a:cs typeface="Calibri"/>
                <a:sym typeface="Calibri"/>
              </a:rPr>
              <a:t>- A Node in distributed </a:t>
            </a:r>
            <a:endParaRPr sz="1600">
              <a:latin typeface="Calibri"/>
              <a:ea typeface="Calibri"/>
              <a:cs typeface="Calibri"/>
              <a:sym typeface="Calibri"/>
            </a:endParaRPr>
          </a:p>
          <a:p>
            <a:pPr marL="0" marR="0" lvl="0" indent="0" algn="l" rtl="0">
              <a:spcBef>
                <a:spcPts val="0"/>
              </a:spcBef>
              <a:spcAft>
                <a:spcPts val="0"/>
              </a:spcAft>
              <a:buNone/>
            </a:pPr>
            <a:r>
              <a:rPr lang="en-IN" sz="1600">
                <a:solidFill>
                  <a:schemeClr val="dk1"/>
                </a:solidFill>
                <a:latin typeface="Calibri"/>
                <a:ea typeface="Calibri"/>
                <a:cs typeface="Calibri"/>
                <a:sym typeface="Calibri"/>
              </a:rPr>
              <a:t>  application cluster</a:t>
            </a:r>
            <a:endParaRPr sz="1600">
              <a:latin typeface="Calibri"/>
              <a:ea typeface="Calibri"/>
              <a:cs typeface="Calibri"/>
              <a:sym typeface="Calibri"/>
            </a:endParaRPr>
          </a:p>
          <a:p>
            <a:pPr marL="0" marR="0" lvl="0" indent="0" algn="l" rtl="0">
              <a:spcBef>
                <a:spcPts val="0"/>
              </a:spcBef>
              <a:spcAft>
                <a:spcPts val="0"/>
              </a:spcAft>
              <a:buNone/>
            </a:pPr>
            <a:r>
              <a:rPr lang="en-IN" sz="1600">
                <a:solidFill>
                  <a:schemeClr val="dk1"/>
                </a:solidFill>
                <a:latin typeface="Calibri"/>
                <a:ea typeface="Calibri"/>
                <a:cs typeface="Calibri"/>
                <a:sym typeface="Calibri"/>
              </a:rPr>
              <a:t>- Access information from the </a:t>
            </a:r>
            <a:endParaRPr sz="1600">
              <a:latin typeface="Calibri"/>
              <a:ea typeface="Calibri"/>
              <a:cs typeface="Calibri"/>
              <a:sym typeface="Calibri"/>
            </a:endParaRPr>
          </a:p>
          <a:p>
            <a:pPr marL="0" marR="0" lvl="0" indent="0" algn="l" rtl="0">
              <a:spcBef>
                <a:spcPts val="0"/>
              </a:spcBef>
              <a:spcAft>
                <a:spcPts val="0"/>
              </a:spcAft>
              <a:buNone/>
            </a:pPr>
            <a:r>
              <a:rPr lang="en-IN" sz="1600">
                <a:solidFill>
                  <a:schemeClr val="dk1"/>
                </a:solidFill>
                <a:latin typeface="Calibri"/>
                <a:ea typeface="Calibri"/>
                <a:cs typeface="Calibri"/>
                <a:sym typeface="Calibri"/>
              </a:rPr>
              <a:t>  server</a:t>
            </a:r>
            <a:endParaRPr sz="1600">
              <a:latin typeface="Calibri"/>
              <a:ea typeface="Calibri"/>
              <a:cs typeface="Calibri"/>
              <a:sym typeface="Calibri"/>
            </a:endParaRPr>
          </a:p>
        </p:txBody>
      </p:sp>
      <p:sp>
        <p:nvSpPr>
          <p:cNvPr id="226" name="Google Shape;226;g1b6570971cc_3_95"/>
          <p:cNvSpPr/>
          <p:nvPr/>
        </p:nvSpPr>
        <p:spPr>
          <a:xfrm>
            <a:off x="241381" y="1274620"/>
            <a:ext cx="5780726" cy="4113192"/>
          </a:xfrm>
          <a:prstGeom prst="rect">
            <a:avLst/>
          </a:prstGeom>
          <a:noFill/>
          <a:ln w="12700" cap="flat" cmpd="sng">
            <a:solidFill>
              <a:srgbClr val="FFD9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7" name="Google Shape;227;g1b6570971cc_3_95"/>
          <p:cNvSpPr txBox="1"/>
          <p:nvPr/>
        </p:nvSpPr>
        <p:spPr>
          <a:xfrm>
            <a:off x="2509233" y="1470188"/>
            <a:ext cx="127284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chemeClr val="dk1"/>
                </a:solidFill>
                <a:latin typeface="Calibri"/>
                <a:ea typeface="Calibri"/>
                <a:cs typeface="Calibri"/>
                <a:sym typeface="Calibri"/>
              </a:rPr>
              <a:t>Application</a:t>
            </a:r>
            <a:endParaRPr/>
          </a:p>
        </p:txBody>
      </p:sp>
      <p:sp>
        <p:nvSpPr>
          <p:cNvPr id="228" name="Google Shape;228;g1b6570971cc_3_95"/>
          <p:cNvSpPr txBox="1"/>
          <p:nvPr/>
        </p:nvSpPr>
        <p:spPr>
          <a:xfrm>
            <a:off x="6583998" y="491810"/>
            <a:ext cx="219092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chemeClr val="dk1"/>
                </a:solidFill>
                <a:latin typeface="Calibri"/>
                <a:ea typeface="Calibri"/>
                <a:cs typeface="Calibri"/>
                <a:sym typeface="Calibri"/>
              </a:rPr>
              <a:t>ZooKeeper Ensemble</a:t>
            </a:r>
            <a:endParaRPr/>
          </a:p>
        </p:txBody>
      </p:sp>
      <p:pic>
        <p:nvPicPr>
          <p:cNvPr id="229" name="Google Shape;229;g1b6570971cc_3_95"/>
          <p:cNvPicPr preferRelativeResize="0"/>
          <p:nvPr/>
        </p:nvPicPr>
        <p:blipFill rotWithShape="1">
          <a:blip r:embed="rId3">
            <a:alphaModFix/>
          </a:blip>
          <a:srcRect/>
          <a:stretch/>
        </p:blipFill>
        <p:spPr>
          <a:xfrm>
            <a:off x="8934125" y="0"/>
            <a:ext cx="3257874" cy="1124125"/>
          </a:xfrm>
          <a:prstGeom prst="rect">
            <a:avLst/>
          </a:prstGeom>
          <a:noFill/>
          <a:ln>
            <a:noFill/>
          </a:ln>
        </p:spPr>
      </p:pic>
      <p:sp>
        <p:nvSpPr>
          <p:cNvPr id="230" name="Google Shape;230;g1b6570971cc_3_95"/>
          <p:cNvSpPr txBox="1"/>
          <p:nvPr/>
        </p:nvSpPr>
        <p:spPr>
          <a:xfrm>
            <a:off x="8994075" y="980376"/>
            <a:ext cx="185781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chemeClr val="dk1"/>
                </a:solidFill>
                <a:latin typeface="Calibri"/>
                <a:ea typeface="Calibri"/>
                <a:cs typeface="Calibri"/>
                <a:sym typeface="Calibri"/>
              </a:rPr>
              <a:t>Key Components:</a:t>
            </a:r>
            <a:endParaRPr sz="1800">
              <a:solidFill>
                <a:schemeClr val="dk1"/>
              </a:solidFill>
              <a:latin typeface="Calibri"/>
              <a:ea typeface="Calibri"/>
              <a:cs typeface="Calibri"/>
              <a:sym typeface="Calibri"/>
            </a:endParaRPr>
          </a:p>
        </p:txBody>
      </p:sp>
      <p:sp>
        <p:nvSpPr>
          <p:cNvPr id="231" name="Google Shape;231;g1b6570971cc_3_95"/>
          <p:cNvSpPr txBox="1">
            <a:spLocks noGrp="1"/>
          </p:cNvSpPr>
          <p:nvPr>
            <p:ph type="title"/>
          </p:nvPr>
        </p:nvSpPr>
        <p:spPr>
          <a:xfrm>
            <a:off x="0" y="0"/>
            <a:ext cx="10515600" cy="1325700"/>
          </a:xfrm>
          <a:prstGeom prst="rect">
            <a:avLst/>
          </a:prstGeom>
        </p:spPr>
        <p:txBody>
          <a:bodyPr spcFirstLastPara="1" wrap="square" lIns="91425" tIns="45700" rIns="91425" bIns="45700" anchor="ctr" anchorCtr="0">
            <a:normAutofit/>
          </a:bodyPr>
          <a:lstStyle/>
          <a:p>
            <a:pPr marL="0" lvl="0" indent="0" algn="l" rtl="0">
              <a:lnSpc>
                <a:spcPct val="100000"/>
              </a:lnSpc>
              <a:spcBef>
                <a:spcPts val="0"/>
              </a:spcBef>
              <a:spcAft>
                <a:spcPts val="0"/>
              </a:spcAft>
              <a:buNone/>
            </a:pPr>
            <a:r>
              <a:rPr lang="en-IN" sz="4000" b="1">
                <a:solidFill>
                  <a:schemeClr val="accent5"/>
                </a:solidFill>
              </a:rPr>
              <a:t>The Architecture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g1b6570971cc_3_115"/>
          <p:cNvSpPr txBox="1">
            <a:spLocks noGrp="1"/>
          </p:cNvSpPr>
          <p:nvPr>
            <p:ph type="body" idx="1"/>
          </p:nvPr>
        </p:nvSpPr>
        <p:spPr>
          <a:xfrm>
            <a:off x="0" y="0"/>
            <a:ext cx="12192000" cy="6858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400"/>
              <a:buNone/>
            </a:pPr>
            <a:endParaRPr sz="1400" b="1">
              <a:solidFill>
                <a:schemeClr val="accent5"/>
              </a:solidFill>
            </a:endParaRPr>
          </a:p>
          <a:p>
            <a:pPr marL="0" lvl="0" indent="0" algn="l" rtl="0">
              <a:lnSpc>
                <a:spcPct val="90000"/>
              </a:lnSpc>
              <a:spcBef>
                <a:spcPts val="1000"/>
              </a:spcBef>
              <a:spcAft>
                <a:spcPts val="0"/>
              </a:spcAft>
              <a:buClr>
                <a:schemeClr val="dk1"/>
              </a:buClr>
              <a:buSzPts val="1400"/>
              <a:buNone/>
            </a:pPr>
            <a:endParaRPr sz="1400" b="1">
              <a:solidFill>
                <a:schemeClr val="accent5"/>
              </a:solidFill>
            </a:endParaRPr>
          </a:p>
          <a:p>
            <a:pPr marL="0" lvl="0" indent="0" algn="l" rtl="0">
              <a:lnSpc>
                <a:spcPct val="90000"/>
              </a:lnSpc>
              <a:spcBef>
                <a:spcPts val="1000"/>
              </a:spcBef>
              <a:spcAft>
                <a:spcPts val="0"/>
              </a:spcAft>
              <a:buClr>
                <a:schemeClr val="dk1"/>
              </a:buClr>
              <a:buSzPts val="1400"/>
              <a:buNone/>
            </a:pPr>
            <a:endParaRPr sz="1400" b="1">
              <a:solidFill>
                <a:schemeClr val="accent5"/>
              </a:solidFill>
            </a:endParaRPr>
          </a:p>
          <a:p>
            <a:pPr marL="0" lvl="0" indent="0" algn="l" rtl="0">
              <a:lnSpc>
                <a:spcPct val="90000"/>
              </a:lnSpc>
              <a:spcBef>
                <a:spcPts val="1000"/>
              </a:spcBef>
              <a:spcAft>
                <a:spcPts val="0"/>
              </a:spcAft>
              <a:buClr>
                <a:schemeClr val="dk1"/>
              </a:buClr>
              <a:buSzPts val="1400"/>
              <a:buNone/>
            </a:pPr>
            <a:endParaRPr sz="1400" b="1">
              <a:solidFill>
                <a:schemeClr val="accent5"/>
              </a:solidFill>
            </a:endParaRPr>
          </a:p>
        </p:txBody>
      </p:sp>
      <p:pic>
        <p:nvPicPr>
          <p:cNvPr id="237" name="Google Shape;237;g1b6570971cc_3_115"/>
          <p:cNvPicPr preferRelativeResize="0"/>
          <p:nvPr/>
        </p:nvPicPr>
        <p:blipFill rotWithShape="1">
          <a:blip r:embed="rId3">
            <a:alphaModFix/>
          </a:blip>
          <a:srcRect/>
          <a:stretch/>
        </p:blipFill>
        <p:spPr>
          <a:xfrm>
            <a:off x="9661857" y="0"/>
            <a:ext cx="2530143" cy="873032"/>
          </a:xfrm>
          <a:prstGeom prst="rect">
            <a:avLst/>
          </a:prstGeom>
          <a:noFill/>
          <a:ln>
            <a:noFill/>
          </a:ln>
        </p:spPr>
      </p:pic>
      <p:pic>
        <p:nvPicPr>
          <p:cNvPr id="238" name="Google Shape;238;g1b6570971cc_3_115" descr="Apache ZooKeeper - Wikipedia"/>
          <p:cNvPicPr preferRelativeResize="0"/>
          <p:nvPr/>
        </p:nvPicPr>
        <p:blipFill rotWithShape="1">
          <a:blip r:embed="rId4">
            <a:alphaModFix/>
          </a:blip>
          <a:srcRect/>
          <a:stretch/>
        </p:blipFill>
        <p:spPr>
          <a:xfrm>
            <a:off x="196273" y="5457790"/>
            <a:ext cx="2094345" cy="1184236"/>
          </a:xfrm>
          <a:prstGeom prst="rect">
            <a:avLst/>
          </a:prstGeom>
          <a:noFill/>
          <a:ln>
            <a:noFill/>
          </a:ln>
        </p:spPr>
      </p:pic>
      <p:pic>
        <p:nvPicPr>
          <p:cNvPr id="239" name="Google Shape;239;g1b6570971cc_3_115" descr="Introduction to Apache ZooKeeper – HADOOP ECOSYSTEM"/>
          <p:cNvPicPr preferRelativeResize="0"/>
          <p:nvPr/>
        </p:nvPicPr>
        <p:blipFill rotWithShape="1">
          <a:blip r:embed="rId5">
            <a:alphaModFix/>
          </a:blip>
          <a:srcRect/>
          <a:stretch/>
        </p:blipFill>
        <p:spPr>
          <a:xfrm>
            <a:off x="-4" y="873025"/>
            <a:ext cx="6964030" cy="5330825"/>
          </a:xfrm>
          <a:prstGeom prst="rect">
            <a:avLst/>
          </a:prstGeom>
          <a:noFill/>
          <a:ln>
            <a:noFill/>
          </a:ln>
        </p:spPr>
      </p:pic>
      <p:sp>
        <p:nvSpPr>
          <p:cNvPr id="240" name="Google Shape;240;g1b6570971cc_3_115"/>
          <p:cNvSpPr txBox="1"/>
          <p:nvPr/>
        </p:nvSpPr>
        <p:spPr>
          <a:xfrm>
            <a:off x="6832275" y="3142213"/>
            <a:ext cx="5359800" cy="1847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latin typeface="Calibri"/>
                <a:ea typeface="Calibri"/>
                <a:cs typeface="Calibri"/>
                <a:sym typeface="Calibri"/>
              </a:rPr>
              <a:t>Follower Node</a:t>
            </a:r>
            <a:endParaRPr sz="1800">
              <a:latin typeface="Calibri"/>
              <a:ea typeface="Calibri"/>
              <a:cs typeface="Calibri"/>
              <a:sym typeface="Calibri"/>
            </a:endParaRPr>
          </a:p>
          <a:p>
            <a:pPr marL="0" marR="0" lvl="0" indent="0" algn="l" rtl="0">
              <a:spcBef>
                <a:spcPts val="0"/>
              </a:spcBef>
              <a:spcAft>
                <a:spcPts val="0"/>
              </a:spcAft>
              <a:buNone/>
            </a:pPr>
            <a:r>
              <a:rPr lang="en-IN" sz="1600">
                <a:latin typeface="Calibri"/>
                <a:ea typeface="Calibri"/>
                <a:cs typeface="Calibri"/>
                <a:sym typeface="Calibri"/>
              </a:rPr>
              <a:t>- Responsible for handling the read requests.</a:t>
            </a:r>
            <a:endParaRPr sz="1600">
              <a:latin typeface="Calibri"/>
              <a:ea typeface="Calibri"/>
              <a:cs typeface="Calibri"/>
              <a:sym typeface="Calibri"/>
            </a:endParaRPr>
          </a:p>
          <a:p>
            <a:pPr marL="0" marR="0" lvl="0" indent="0" algn="l" rtl="0">
              <a:spcBef>
                <a:spcPts val="0"/>
              </a:spcBef>
              <a:spcAft>
                <a:spcPts val="0"/>
              </a:spcAft>
              <a:buNone/>
            </a:pPr>
            <a:r>
              <a:rPr lang="en-IN" sz="1600">
                <a:latin typeface="Calibri"/>
                <a:ea typeface="Calibri"/>
                <a:cs typeface="Calibri"/>
                <a:sym typeface="Calibri"/>
              </a:rPr>
              <a:t>- Delegate all write requests to Leader node.</a:t>
            </a:r>
            <a:endParaRPr sz="1600">
              <a:latin typeface="Calibri"/>
              <a:ea typeface="Calibri"/>
              <a:cs typeface="Calibri"/>
              <a:sym typeface="Calibri"/>
            </a:endParaRPr>
          </a:p>
          <a:p>
            <a:pPr marL="0" marR="0" lvl="0" indent="0" algn="l" rtl="0">
              <a:spcBef>
                <a:spcPts val="0"/>
              </a:spcBef>
              <a:spcAft>
                <a:spcPts val="0"/>
              </a:spcAft>
              <a:buNone/>
            </a:pPr>
            <a:r>
              <a:rPr lang="en-IN" sz="1600">
                <a:latin typeface="Calibri"/>
                <a:ea typeface="Calibri"/>
                <a:cs typeface="Calibri"/>
                <a:sym typeface="Calibri"/>
              </a:rPr>
              <a:t>- R</a:t>
            </a:r>
            <a:r>
              <a:rPr lang="en-IN" sz="1600" i="0">
                <a:latin typeface="Calibri"/>
                <a:ea typeface="Calibri"/>
                <a:cs typeface="Calibri"/>
                <a:sym typeface="Calibri"/>
              </a:rPr>
              <a:t>eplicate the data stored in the leader node.</a:t>
            </a:r>
            <a:endParaRPr sz="1600">
              <a:latin typeface="Calibri"/>
              <a:ea typeface="Calibri"/>
              <a:cs typeface="Calibri"/>
              <a:sym typeface="Calibri"/>
            </a:endParaRPr>
          </a:p>
          <a:p>
            <a:pPr marL="0" marR="0" lvl="0" indent="0" algn="l" rtl="0">
              <a:spcBef>
                <a:spcPts val="0"/>
              </a:spcBef>
              <a:spcAft>
                <a:spcPts val="0"/>
              </a:spcAft>
              <a:buNone/>
            </a:pPr>
            <a:r>
              <a:rPr lang="en-IN" sz="1600">
                <a:latin typeface="Calibri"/>
                <a:ea typeface="Calibri"/>
                <a:cs typeface="Calibri"/>
                <a:sym typeface="Calibri"/>
              </a:rPr>
              <a:t>- E</a:t>
            </a:r>
            <a:r>
              <a:rPr lang="en-IN" sz="1600" i="0">
                <a:latin typeface="Calibri"/>
                <a:ea typeface="Calibri"/>
                <a:cs typeface="Calibri"/>
                <a:sym typeface="Calibri"/>
              </a:rPr>
              <a:t>nsure that the system remains highly available, reliable, and   </a:t>
            </a:r>
            <a:endParaRPr sz="1600" i="0">
              <a:latin typeface="Calibri"/>
              <a:ea typeface="Calibri"/>
              <a:cs typeface="Calibri"/>
              <a:sym typeface="Calibri"/>
            </a:endParaRPr>
          </a:p>
          <a:p>
            <a:pPr marL="0" marR="0" lvl="0" indent="0" algn="l" rtl="0">
              <a:spcBef>
                <a:spcPts val="0"/>
              </a:spcBef>
              <a:spcAft>
                <a:spcPts val="0"/>
              </a:spcAft>
              <a:buNone/>
            </a:pPr>
            <a:r>
              <a:rPr lang="en-IN" sz="1600">
                <a:latin typeface="Calibri"/>
                <a:ea typeface="Calibri"/>
                <a:cs typeface="Calibri"/>
                <a:sym typeface="Calibri"/>
              </a:rPr>
              <a:t>  </a:t>
            </a:r>
            <a:r>
              <a:rPr lang="en-IN" sz="1600" i="0">
                <a:latin typeface="Calibri"/>
                <a:ea typeface="Calibri"/>
                <a:cs typeface="Calibri"/>
                <a:sym typeface="Calibri"/>
              </a:rPr>
              <a:t>consistent even in the face of node failures or other types of </a:t>
            </a:r>
            <a:endParaRPr sz="1600" i="0">
              <a:latin typeface="Calibri"/>
              <a:ea typeface="Calibri"/>
              <a:cs typeface="Calibri"/>
              <a:sym typeface="Calibri"/>
            </a:endParaRPr>
          </a:p>
          <a:p>
            <a:pPr marL="0" marR="0" lvl="0" indent="0" algn="l" rtl="0">
              <a:spcBef>
                <a:spcPts val="0"/>
              </a:spcBef>
              <a:spcAft>
                <a:spcPts val="0"/>
              </a:spcAft>
              <a:buNone/>
            </a:pPr>
            <a:r>
              <a:rPr lang="en-IN" sz="1600">
                <a:latin typeface="Calibri"/>
                <a:ea typeface="Calibri"/>
                <a:cs typeface="Calibri"/>
                <a:sym typeface="Calibri"/>
              </a:rPr>
              <a:t>  </a:t>
            </a:r>
            <a:r>
              <a:rPr lang="en-IN" sz="1600" i="0">
                <a:latin typeface="Calibri"/>
                <a:ea typeface="Calibri"/>
                <a:cs typeface="Calibri"/>
                <a:sym typeface="Calibri"/>
              </a:rPr>
              <a:t>disruptions.</a:t>
            </a:r>
            <a:endParaRPr sz="1600">
              <a:latin typeface="Calibri"/>
              <a:ea typeface="Calibri"/>
              <a:cs typeface="Calibri"/>
              <a:sym typeface="Calibri"/>
            </a:endParaRPr>
          </a:p>
        </p:txBody>
      </p:sp>
      <p:sp>
        <p:nvSpPr>
          <p:cNvPr id="241" name="Google Shape;241;g1b6570971cc_3_115"/>
          <p:cNvSpPr txBox="1"/>
          <p:nvPr/>
        </p:nvSpPr>
        <p:spPr>
          <a:xfrm>
            <a:off x="6832275" y="5076275"/>
            <a:ext cx="5290500" cy="1354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latin typeface="Calibri"/>
                <a:ea typeface="Calibri"/>
                <a:cs typeface="Calibri"/>
                <a:sym typeface="Calibri"/>
              </a:rPr>
              <a:t>How does it work</a:t>
            </a:r>
            <a:endParaRPr sz="1800">
              <a:latin typeface="Calibri"/>
              <a:ea typeface="Calibri"/>
              <a:cs typeface="Calibri"/>
              <a:sym typeface="Calibri"/>
            </a:endParaRPr>
          </a:p>
          <a:p>
            <a:pPr marL="0" marR="0" lvl="0" indent="0" algn="l" rtl="0">
              <a:spcBef>
                <a:spcPts val="0"/>
              </a:spcBef>
              <a:spcAft>
                <a:spcPts val="0"/>
              </a:spcAft>
              <a:buNone/>
            </a:pPr>
            <a:r>
              <a:rPr lang="en-IN" sz="1600">
                <a:latin typeface="Calibri"/>
                <a:ea typeface="Calibri"/>
                <a:cs typeface="Calibri"/>
                <a:sym typeface="Calibri"/>
              </a:rPr>
              <a:t>- Leader is not set while setting up the ZooKeeper</a:t>
            </a:r>
            <a:endParaRPr sz="1600">
              <a:latin typeface="Calibri"/>
              <a:ea typeface="Calibri"/>
              <a:cs typeface="Calibri"/>
              <a:sym typeface="Calibri"/>
            </a:endParaRPr>
          </a:p>
          <a:p>
            <a:pPr marL="0" marR="0" lvl="0" indent="0" algn="l" rtl="0">
              <a:spcBef>
                <a:spcPts val="0"/>
              </a:spcBef>
              <a:spcAft>
                <a:spcPts val="0"/>
              </a:spcAft>
              <a:buNone/>
            </a:pPr>
            <a:r>
              <a:rPr lang="en-IN" sz="1600">
                <a:latin typeface="Calibri"/>
                <a:ea typeface="Calibri"/>
                <a:cs typeface="Calibri"/>
                <a:sym typeface="Calibri"/>
              </a:rPr>
              <a:t>- All nodes participate in Leader Election process using  </a:t>
            </a:r>
            <a:endParaRPr sz="1600">
              <a:latin typeface="Calibri"/>
              <a:ea typeface="Calibri"/>
              <a:cs typeface="Calibri"/>
              <a:sym typeface="Calibri"/>
            </a:endParaRPr>
          </a:p>
          <a:p>
            <a:pPr marL="0" marR="0" lvl="0" indent="0" algn="l" rtl="0">
              <a:spcBef>
                <a:spcPts val="0"/>
              </a:spcBef>
              <a:spcAft>
                <a:spcPts val="0"/>
              </a:spcAft>
              <a:buNone/>
            </a:pPr>
            <a:r>
              <a:rPr lang="en-IN" sz="1600">
                <a:latin typeface="Calibri"/>
                <a:ea typeface="Calibri"/>
                <a:cs typeface="Calibri"/>
                <a:sym typeface="Calibri"/>
              </a:rPr>
              <a:t>  Leader Election Protocol (Concept of Majority).</a:t>
            </a:r>
            <a:endParaRPr sz="1600">
              <a:latin typeface="Calibri"/>
              <a:ea typeface="Calibri"/>
              <a:cs typeface="Calibri"/>
              <a:sym typeface="Calibri"/>
            </a:endParaRPr>
          </a:p>
          <a:p>
            <a:pPr marL="0" marR="0" lvl="0" indent="0" algn="l" rtl="0">
              <a:spcBef>
                <a:spcPts val="0"/>
              </a:spcBef>
              <a:spcAft>
                <a:spcPts val="0"/>
              </a:spcAft>
              <a:buNone/>
            </a:pPr>
            <a:r>
              <a:rPr lang="en-IN" sz="1600">
                <a:latin typeface="Calibri"/>
                <a:ea typeface="Calibri"/>
                <a:cs typeface="Calibri"/>
                <a:sym typeface="Calibri"/>
              </a:rPr>
              <a:t>- Followers elect new Leader if existing Leader goes down.</a:t>
            </a:r>
            <a:endParaRPr sz="1600">
              <a:latin typeface="Calibri"/>
              <a:ea typeface="Calibri"/>
              <a:cs typeface="Calibri"/>
              <a:sym typeface="Calibri"/>
            </a:endParaRPr>
          </a:p>
        </p:txBody>
      </p:sp>
      <p:pic>
        <p:nvPicPr>
          <p:cNvPr id="242" name="Google Shape;242;g1b6570971cc_3_115"/>
          <p:cNvPicPr preferRelativeResize="0"/>
          <p:nvPr/>
        </p:nvPicPr>
        <p:blipFill rotWithShape="1">
          <a:blip r:embed="rId3">
            <a:alphaModFix/>
          </a:blip>
          <a:srcRect/>
          <a:stretch/>
        </p:blipFill>
        <p:spPr>
          <a:xfrm>
            <a:off x="8934125" y="0"/>
            <a:ext cx="3257874" cy="1124125"/>
          </a:xfrm>
          <a:prstGeom prst="rect">
            <a:avLst/>
          </a:prstGeom>
          <a:noFill/>
          <a:ln>
            <a:noFill/>
          </a:ln>
        </p:spPr>
      </p:pic>
      <p:sp>
        <p:nvSpPr>
          <p:cNvPr id="243" name="Google Shape;243;g1b6570971cc_3_115"/>
          <p:cNvSpPr txBox="1"/>
          <p:nvPr/>
        </p:nvSpPr>
        <p:spPr>
          <a:xfrm>
            <a:off x="6832275" y="715575"/>
            <a:ext cx="5359800" cy="2339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latin typeface="Calibri"/>
                <a:ea typeface="Calibri"/>
                <a:cs typeface="Calibri"/>
                <a:sym typeface="Calibri"/>
              </a:rPr>
              <a:t>Leader Node</a:t>
            </a:r>
            <a:endParaRPr sz="1800">
              <a:latin typeface="Calibri"/>
              <a:ea typeface="Calibri"/>
              <a:cs typeface="Calibri"/>
              <a:sym typeface="Calibri"/>
            </a:endParaRPr>
          </a:p>
          <a:p>
            <a:pPr marL="0" marR="0" lvl="0" indent="0" algn="l" rtl="0">
              <a:spcBef>
                <a:spcPts val="0"/>
              </a:spcBef>
              <a:spcAft>
                <a:spcPts val="0"/>
              </a:spcAft>
              <a:buNone/>
            </a:pPr>
            <a:r>
              <a:rPr lang="en-IN" sz="1600">
                <a:latin typeface="Calibri"/>
                <a:ea typeface="Calibri"/>
                <a:cs typeface="Calibri"/>
                <a:sym typeface="Calibri"/>
              </a:rPr>
              <a:t>- Responsible for coordinating and managing the distributed </a:t>
            </a:r>
            <a:endParaRPr sz="1600">
              <a:latin typeface="Calibri"/>
              <a:ea typeface="Calibri"/>
              <a:cs typeface="Calibri"/>
              <a:sym typeface="Calibri"/>
            </a:endParaRPr>
          </a:p>
          <a:p>
            <a:pPr marL="0" marR="0" lvl="0" indent="0" algn="l" rtl="0">
              <a:spcBef>
                <a:spcPts val="0"/>
              </a:spcBef>
              <a:spcAft>
                <a:spcPts val="0"/>
              </a:spcAft>
              <a:buNone/>
            </a:pPr>
            <a:r>
              <a:rPr lang="en-IN" sz="1600">
                <a:latin typeface="Calibri"/>
                <a:ea typeface="Calibri"/>
                <a:cs typeface="Calibri"/>
                <a:sym typeface="Calibri"/>
              </a:rPr>
              <a:t>  state of the cluster.</a:t>
            </a:r>
            <a:endParaRPr sz="1600">
              <a:latin typeface="Calibri"/>
              <a:ea typeface="Calibri"/>
              <a:cs typeface="Calibri"/>
              <a:sym typeface="Calibri"/>
            </a:endParaRPr>
          </a:p>
          <a:p>
            <a:pPr marL="0" marR="0" lvl="0" indent="0" algn="l" rtl="0">
              <a:spcBef>
                <a:spcPts val="0"/>
              </a:spcBef>
              <a:spcAft>
                <a:spcPts val="0"/>
              </a:spcAft>
              <a:buNone/>
            </a:pPr>
            <a:r>
              <a:rPr lang="en-IN" sz="1600">
                <a:latin typeface="Calibri"/>
                <a:ea typeface="Calibri"/>
                <a:cs typeface="Calibri"/>
                <a:sym typeface="Calibri"/>
              </a:rPr>
              <a:t>- H</a:t>
            </a:r>
            <a:r>
              <a:rPr lang="en-IN" sz="1600" i="0">
                <a:latin typeface="Calibri"/>
                <a:ea typeface="Calibri"/>
                <a:cs typeface="Calibri"/>
                <a:sym typeface="Calibri"/>
              </a:rPr>
              <a:t>andle client requests, maintain the consistency of the    </a:t>
            </a:r>
            <a:endParaRPr sz="1600">
              <a:latin typeface="Calibri"/>
              <a:ea typeface="Calibri"/>
              <a:cs typeface="Calibri"/>
              <a:sym typeface="Calibri"/>
            </a:endParaRPr>
          </a:p>
          <a:p>
            <a:pPr marL="0" marR="0" lvl="0" indent="0" algn="l" rtl="0">
              <a:spcBef>
                <a:spcPts val="0"/>
              </a:spcBef>
              <a:spcAft>
                <a:spcPts val="0"/>
              </a:spcAft>
              <a:buNone/>
            </a:pPr>
            <a:r>
              <a:rPr lang="en-IN" sz="1600">
                <a:latin typeface="Calibri"/>
                <a:ea typeface="Calibri"/>
                <a:cs typeface="Calibri"/>
                <a:sym typeface="Calibri"/>
              </a:rPr>
              <a:t>  </a:t>
            </a:r>
            <a:r>
              <a:rPr lang="en-IN" sz="1600" i="0">
                <a:latin typeface="Calibri"/>
                <a:ea typeface="Calibri"/>
                <a:cs typeface="Calibri"/>
                <a:sym typeface="Calibri"/>
              </a:rPr>
              <a:t>data stored in the ensemble, and managing the  </a:t>
            </a:r>
            <a:endParaRPr sz="1600" i="0">
              <a:latin typeface="Calibri"/>
              <a:ea typeface="Calibri"/>
              <a:cs typeface="Calibri"/>
              <a:sym typeface="Calibri"/>
            </a:endParaRPr>
          </a:p>
          <a:p>
            <a:pPr marL="0" marR="0" lvl="0" indent="0" algn="l" rtl="0">
              <a:spcBef>
                <a:spcPts val="0"/>
              </a:spcBef>
              <a:spcAft>
                <a:spcPts val="0"/>
              </a:spcAft>
              <a:buNone/>
            </a:pPr>
            <a:r>
              <a:rPr lang="en-IN" sz="1600">
                <a:latin typeface="Calibri"/>
                <a:ea typeface="Calibri"/>
                <a:cs typeface="Calibri"/>
                <a:sym typeface="Calibri"/>
              </a:rPr>
              <a:t>  </a:t>
            </a:r>
            <a:r>
              <a:rPr lang="en-IN" sz="1600" i="0">
                <a:latin typeface="Calibri"/>
                <a:ea typeface="Calibri"/>
                <a:cs typeface="Calibri"/>
                <a:sym typeface="Calibri"/>
              </a:rPr>
              <a:t>replication of data across the nodes in the ensemble.</a:t>
            </a:r>
            <a:endParaRPr sz="1600">
              <a:latin typeface="Calibri"/>
              <a:ea typeface="Calibri"/>
              <a:cs typeface="Calibri"/>
              <a:sym typeface="Calibri"/>
            </a:endParaRPr>
          </a:p>
          <a:p>
            <a:pPr marL="0" marR="0" lvl="0" indent="0" algn="l" rtl="0">
              <a:spcBef>
                <a:spcPts val="0"/>
              </a:spcBef>
              <a:spcAft>
                <a:spcPts val="0"/>
              </a:spcAft>
              <a:buNone/>
            </a:pPr>
            <a:r>
              <a:rPr lang="en-IN" sz="1600" i="0">
                <a:latin typeface="Calibri"/>
                <a:ea typeface="Calibri"/>
                <a:cs typeface="Calibri"/>
                <a:sym typeface="Calibri"/>
              </a:rPr>
              <a:t>- Also responsible for detecting and handling failures in </a:t>
            </a:r>
            <a:endParaRPr sz="1600" i="0">
              <a:latin typeface="Calibri"/>
              <a:ea typeface="Calibri"/>
              <a:cs typeface="Calibri"/>
              <a:sym typeface="Calibri"/>
            </a:endParaRPr>
          </a:p>
          <a:p>
            <a:pPr marL="0" marR="0" lvl="0" indent="0" algn="l" rtl="0">
              <a:spcBef>
                <a:spcPts val="0"/>
              </a:spcBef>
              <a:spcAft>
                <a:spcPts val="0"/>
              </a:spcAft>
              <a:buNone/>
            </a:pPr>
            <a:r>
              <a:rPr lang="en-IN" sz="1600">
                <a:latin typeface="Calibri"/>
                <a:ea typeface="Calibri"/>
                <a:cs typeface="Calibri"/>
                <a:sym typeface="Calibri"/>
              </a:rPr>
              <a:t>  </a:t>
            </a:r>
            <a:r>
              <a:rPr lang="en-IN" sz="1600" i="0">
                <a:latin typeface="Calibri"/>
                <a:ea typeface="Calibri"/>
                <a:cs typeface="Calibri"/>
                <a:sym typeface="Calibri"/>
              </a:rPr>
              <a:t>the ensemble, including detecting when a node has </a:t>
            </a:r>
            <a:endParaRPr sz="1600" i="0">
              <a:latin typeface="Calibri"/>
              <a:ea typeface="Calibri"/>
              <a:cs typeface="Calibri"/>
              <a:sym typeface="Calibri"/>
            </a:endParaRPr>
          </a:p>
          <a:p>
            <a:pPr marL="0" marR="0" lvl="0" indent="0" algn="l" rtl="0">
              <a:spcBef>
                <a:spcPts val="0"/>
              </a:spcBef>
              <a:spcAft>
                <a:spcPts val="0"/>
              </a:spcAft>
              <a:buNone/>
            </a:pPr>
            <a:r>
              <a:rPr lang="en-IN" sz="1600">
                <a:latin typeface="Calibri"/>
                <a:ea typeface="Calibri"/>
                <a:cs typeface="Calibri"/>
                <a:sym typeface="Calibri"/>
              </a:rPr>
              <a:t>  G</a:t>
            </a:r>
            <a:r>
              <a:rPr lang="en-IN" sz="1600" i="0">
                <a:latin typeface="Calibri"/>
                <a:ea typeface="Calibri"/>
                <a:cs typeface="Calibri"/>
                <a:sym typeface="Calibri"/>
              </a:rPr>
              <a:t>one</a:t>
            </a:r>
            <a:r>
              <a:rPr lang="en-IN" sz="1600">
                <a:latin typeface="Calibri"/>
                <a:ea typeface="Calibri"/>
                <a:cs typeface="Calibri"/>
                <a:sym typeface="Calibri"/>
              </a:rPr>
              <a:t> </a:t>
            </a:r>
            <a:r>
              <a:rPr lang="en-IN" sz="1600" i="0">
                <a:latin typeface="Calibri"/>
                <a:ea typeface="Calibri"/>
                <a:cs typeface="Calibri"/>
                <a:sym typeface="Calibri"/>
              </a:rPr>
              <a:t>offline or has become unresponsive.</a:t>
            </a:r>
            <a:endParaRPr sz="1600">
              <a:latin typeface="Calibri"/>
              <a:ea typeface="Calibri"/>
              <a:cs typeface="Calibri"/>
              <a:sym typeface="Calibri"/>
            </a:endParaRPr>
          </a:p>
        </p:txBody>
      </p:sp>
      <p:sp>
        <p:nvSpPr>
          <p:cNvPr id="244" name="Google Shape;244;g1b6570971cc_3_115"/>
          <p:cNvSpPr txBox="1">
            <a:spLocks noGrp="1"/>
          </p:cNvSpPr>
          <p:nvPr>
            <p:ph type="title"/>
          </p:nvPr>
        </p:nvSpPr>
        <p:spPr>
          <a:xfrm>
            <a:off x="0" y="0"/>
            <a:ext cx="10515600" cy="1325700"/>
          </a:xfrm>
          <a:prstGeom prst="rect">
            <a:avLst/>
          </a:prstGeom>
        </p:spPr>
        <p:txBody>
          <a:bodyPr spcFirstLastPara="1" wrap="square" lIns="91425" tIns="45700" rIns="91425" bIns="45700" anchor="ctr" anchorCtr="0">
            <a:normAutofit/>
          </a:bodyPr>
          <a:lstStyle/>
          <a:p>
            <a:pPr marL="0" lvl="0" indent="0" algn="l" rtl="0">
              <a:lnSpc>
                <a:spcPct val="100000"/>
              </a:lnSpc>
              <a:spcBef>
                <a:spcPts val="0"/>
              </a:spcBef>
              <a:spcAft>
                <a:spcPts val="0"/>
              </a:spcAft>
              <a:buNone/>
            </a:pPr>
            <a:r>
              <a:rPr lang="en-IN" sz="4000" b="1">
                <a:solidFill>
                  <a:schemeClr val="accent5"/>
                </a:solidFill>
              </a:rPr>
              <a:t>The Architecture</a:t>
            </a:r>
            <a:endParaRPr/>
          </a:p>
        </p:txBody>
      </p:sp>
      <p:sp>
        <p:nvSpPr>
          <p:cNvPr id="2" name="TextBox 1">
            <a:extLst>
              <a:ext uri="{FF2B5EF4-FFF2-40B4-BE49-F238E27FC236}">
                <a16:creationId xmlns:a16="http://schemas.microsoft.com/office/drawing/2014/main" id="{3664F10B-C5BD-22BA-7E63-25DB256F8955}"/>
              </a:ext>
            </a:extLst>
          </p:cNvPr>
          <p:cNvSpPr txBox="1"/>
          <p:nvPr/>
        </p:nvSpPr>
        <p:spPr>
          <a:xfrm>
            <a:off x="10216778" y="6488137"/>
            <a:ext cx="1975221" cy="307777"/>
          </a:xfrm>
          <a:prstGeom prst="rect">
            <a:avLst/>
          </a:prstGeom>
          <a:noFill/>
        </p:spPr>
        <p:txBody>
          <a:bodyPr wrap="none" rtlCol="0">
            <a:spAutoFit/>
          </a:bodyPr>
          <a:lstStyle/>
          <a:p>
            <a:r>
              <a:rPr lang="en-IN" dirty="0"/>
              <a:t>Image Source: Google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g1b6570971cc_3_127"/>
          <p:cNvSpPr txBox="1">
            <a:spLocks noGrp="1"/>
          </p:cNvSpPr>
          <p:nvPr>
            <p:ph type="body" idx="1"/>
          </p:nvPr>
        </p:nvSpPr>
        <p:spPr>
          <a:xfrm>
            <a:off x="0" y="0"/>
            <a:ext cx="12192000" cy="6858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400"/>
              <a:buNone/>
            </a:pPr>
            <a:endParaRPr sz="1400" b="1">
              <a:solidFill>
                <a:schemeClr val="accent5"/>
              </a:solidFill>
            </a:endParaRPr>
          </a:p>
          <a:p>
            <a:pPr marL="0" lvl="0" indent="0" algn="l" rtl="0">
              <a:lnSpc>
                <a:spcPct val="90000"/>
              </a:lnSpc>
              <a:spcBef>
                <a:spcPts val="1000"/>
              </a:spcBef>
              <a:spcAft>
                <a:spcPts val="0"/>
              </a:spcAft>
              <a:buClr>
                <a:schemeClr val="dk1"/>
              </a:buClr>
              <a:buSzPts val="1400"/>
              <a:buNone/>
            </a:pPr>
            <a:endParaRPr sz="1400" b="1">
              <a:solidFill>
                <a:schemeClr val="accent5"/>
              </a:solidFill>
            </a:endParaRPr>
          </a:p>
          <a:p>
            <a:pPr marL="0" lvl="0" indent="0" algn="l" rtl="0">
              <a:lnSpc>
                <a:spcPct val="90000"/>
              </a:lnSpc>
              <a:spcBef>
                <a:spcPts val="1000"/>
              </a:spcBef>
              <a:spcAft>
                <a:spcPts val="0"/>
              </a:spcAft>
              <a:buClr>
                <a:schemeClr val="dk1"/>
              </a:buClr>
              <a:buSzPts val="1400"/>
              <a:buNone/>
            </a:pPr>
            <a:endParaRPr sz="1400" b="1">
              <a:solidFill>
                <a:schemeClr val="accent5"/>
              </a:solidFill>
            </a:endParaRPr>
          </a:p>
          <a:p>
            <a:pPr marL="0" lvl="0" indent="0" algn="l" rtl="0">
              <a:lnSpc>
                <a:spcPct val="90000"/>
              </a:lnSpc>
              <a:spcBef>
                <a:spcPts val="1000"/>
              </a:spcBef>
              <a:spcAft>
                <a:spcPts val="0"/>
              </a:spcAft>
              <a:buClr>
                <a:schemeClr val="dk1"/>
              </a:buClr>
              <a:buSzPts val="1400"/>
              <a:buNone/>
            </a:pPr>
            <a:endParaRPr sz="1400" b="1">
              <a:solidFill>
                <a:schemeClr val="accent5"/>
              </a:solidFill>
            </a:endParaRPr>
          </a:p>
        </p:txBody>
      </p:sp>
      <p:pic>
        <p:nvPicPr>
          <p:cNvPr id="250" name="Google Shape;250;g1b6570971cc_3_127"/>
          <p:cNvPicPr preferRelativeResize="0"/>
          <p:nvPr/>
        </p:nvPicPr>
        <p:blipFill rotWithShape="1">
          <a:blip r:embed="rId3">
            <a:alphaModFix/>
          </a:blip>
          <a:srcRect/>
          <a:stretch/>
        </p:blipFill>
        <p:spPr>
          <a:xfrm>
            <a:off x="9661857" y="0"/>
            <a:ext cx="2530143" cy="873032"/>
          </a:xfrm>
          <a:prstGeom prst="rect">
            <a:avLst/>
          </a:prstGeom>
          <a:noFill/>
          <a:ln>
            <a:noFill/>
          </a:ln>
        </p:spPr>
      </p:pic>
      <p:pic>
        <p:nvPicPr>
          <p:cNvPr id="251" name="Google Shape;251;g1b6570971cc_3_127" descr="Apache ZooKeeper - Wikipedia"/>
          <p:cNvPicPr preferRelativeResize="0"/>
          <p:nvPr/>
        </p:nvPicPr>
        <p:blipFill rotWithShape="1">
          <a:blip r:embed="rId4">
            <a:alphaModFix/>
          </a:blip>
          <a:srcRect/>
          <a:stretch/>
        </p:blipFill>
        <p:spPr>
          <a:xfrm>
            <a:off x="196273" y="5457790"/>
            <a:ext cx="2094345" cy="1184236"/>
          </a:xfrm>
          <a:prstGeom prst="rect">
            <a:avLst/>
          </a:prstGeom>
          <a:noFill/>
          <a:ln>
            <a:noFill/>
          </a:ln>
        </p:spPr>
      </p:pic>
      <p:pic>
        <p:nvPicPr>
          <p:cNvPr id="252" name="Google Shape;252;g1b6570971cc_3_127" descr="ZooKeeper"/>
          <p:cNvPicPr preferRelativeResize="0"/>
          <p:nvPr/>
        </p:nvPicPr>
        <p:blipFill rotWithShape="1">
          <a:blip r:embed="rId5">
            <a:alphaModFix/>
          </a:blip>
          <a:srcRect/>
          <a:stretch/>
        </p:blipFill>
        <p:spPr>
          <a:xfrm>
            <a:off x="0" y="1822444"/>
            <a:ext cx="5486399" cy="3008924"/>
          </a:xfrm>
          <a:prstGeom prst="rect">
            <a:avLst/>
          </a:prstGeom>
          <a:noFill/>
          <a:ln>
            <a:noFill/>
          </a:ln>
        </p:spPr>
      </p:pic>
      <p:sp>
        <p:nvSpPr>
          <p:cNvPr id="253" name="Google Shape;253;g1b6570971cc_3_127"/>
          <p:cNvSpPr txBox="1"/>
          <p:nvPr/>
        </p:nvSpPr>
        <p:spPr>
          <a:xfrm>
            <a:off x="5403274" y="1341748"/>
            <a:ext cx="7019700" cy="1354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latin typeface="Calibri"/>
                <a:ea typeface="Calibri"/>
                <a:cs typeface="Calibri"/>
                <a:sym typeface="Calibri"/>
              </a:rPr>
              <a:t>Request Processor</a:t>
            </a:r>
            <a:endParaRPr sz="1800">
              <a:latin typeface="Calibri"/>
              <a:ea typeface="Calibri"/>
              <a:cs typeface="Calibri"/>
              <a:sym typeface="Calibri"/>
            </a:endParaRPr>
          </a:p>
          <a:p>
            <a:pPr marL="0" marR="0" lvl="0" indent="0" algn="l" rtl="0">
              <a:spcBef>
                <a:spcPts val="0"/>
              </a:spcBef>
              <a:spcAft>
                <a:spcPts val="0"/>
              </a:spcAft>
              <a:buNone/>
            </a:pPr>
            <a:r>
              <a:rPr lang="en-IN" sz="1600">
                <a:latin typeface="Calibri"/>
                <a:ea typeface="Calibri"/>
                <a:cs typeface="Calibri"/>
                <a:sym typeface="Calibri"/>
              </a:rPr>
              <a:t>- Active only on </a:t>
            </a:r>
            <a:r>
              <a:rPr lang="en-IN" sz="1600" b="1">
                <a:latin typeface="Calibri"/>
                <a:ea typeface="Calibri"/>
                <a:cs typeface="Calibri"/>
                <a:sym typeface="Calibri"/>
              </a:rPr>
              <a:t>Leader node.</a:t>
            </a:r>
            <a:endParaRPr sz="1600">
              <a:latin typeface="Calibri"/>
              <a:ea typeface="Calibri"/>
              <a:cs typeface="Calibri"/>
              <a:sym typeface="Calibri"/>
            </a:endParaRPr>
          </a:p>
          <a:p>
            <a:pPr marL="0" marR="0" lvl="0" indent="0" algn="l" rtl="0">
              <a:spcBef>
                <a:spcPts val="0"/>
              </a:spcBef>
              <a:spcAft>
                <a:spcPts val="0"/>
              </a:spcAft>
              <a:buNone/>
            </a:pPr>
            <a:r>
              <a:rPr lang="en-IN" sz="1600">
                <a:latin typeface="Calibri"/>
                <a:ea typeface="Calibri"/>
                <a:cs typeface="Calibri"/>
                <a:sym typeface="Calibri"/>
              </a:rPr>
              <a:t>- Responsible for processing </a:t>
            </a:r>
            <a:r>
              <a:rPr lang="en-IN" sz="1600" b="1">
                <a:latin typeface="Calibri"/>
                <a:ea typeface="Calibri"/>
                <a:cs typeface="Calibri"/>
                <a:sym typeface="Calibri"/>
              </a:rPr>
              <a:t>Write</a:t>
            </a:r>
            <a:r>
              <a:rPr lang="en-IN" sz="1600">
                <a:latin typeface="Calibri"/>
                <a:ea typeface="Calibri"/>
                <a:cs typeface="Calibri"/>
                <a:sym typeface="Calibri"/>
              </a:rPr>
              <a:t> request from </a:t>
            </a:r>
            <a:r>
              <a:rPr lang="en-IN" sz="1600" b="1">
                <a:latin typeface="Calibri"/>
                <a:ea typeface="Calibri"/>
                <a:cs typeface="Calibri"/>
                <a:sym typeface="Calibri"/>
              </a:rPr>
              <a:t>Client or Follower node.</a:t>
            </a:r>
            <a:endParaRPr sz="1600">
              <a:latin typeface="Calibri"/>
              <a:ea typeface="Calibri"/>
              <a:cs typeface="Calibri"/>
              <a:sym typeface="Calibri"/>
            </a:endParaRPr>
          </a:p>
          <a:p>
            <a:pPr marL="0" marR="0" lvl="0" indent="0" algn="l" rtl="0">
              <a:spcBef>
                <a:spcPts val="0"/>
              </a:spcBef>
              <a:spcAft>
                <a:spcPts val="0"/>
              </a:spcAft>
              <a:buNone/>
            </a:pPr>
            <a:r>
              <a:rPr lang="en-IN" sz="1600">
                <a:latin typeface="Calibri"/>
                <a:ea typeface="Calibri"/>
                <a:cs typeface="Calibri"/>
                <a:sym typeface="Calibri"/>
              </a:rPr>
              <a:t>- After processing, it broadcasts changes to follower nodes to update their state</a:t>
            </a:r>
            <a:endParaRPr sz="1600">
              <a:latin typeface="Calibri"/>
              <a:ea typeface="Calibri"/>
              <a:cs typeface="Calibri"/>
              <a:sym typeface="Calibri"/>
            </a:endParaRPr>
          </a:p>
          <a:p>
            <a:pPr marL="0" marR="0" lvl="0" indent="0" algn="l" rtl="0">
              <a:spcBef>
                <a:spcPts val="0"/>
              </a:spcBef>
              <a:spcAft>
                <a:spcPts val="0"/>
              </a:spcAft>
              <a:buNone/>
            </a:pPr>
            <a:r>
              <a:rPr lang="en-IN" sz="1600">
                <a:latin typeface="Calibri"/>
                <a:ea typeface="Calibri"/>
                <a:cs typeface="Calibri"/>
                <a:sym typeface="Calibri"/>
              </a:rPr>
              <a:t>  accordingly.</a:t>
            </a:r>
            <a:endParaRPr sz="1600">
              <a:latin typeface="Calibri"/>
              <a:ea typeface="Calibri"/>
              <a:cs typeface="Calibri"/>
              <a:sym typeface="Calibri"/>
            </a:endParaRPr>
          </a:p>
        </p:txBody>
      </p:sp>
      <p:sp>
        <p:nvSpPr>
          <p:cNvPr id="254" name="Google Shape;254;g1b6570971cc_3_127"/>
          <p:cNvSpPr txBox="1"/>
          <p:nvPr/>
        </p:nvSpPr>
        <p:spPr>
          <a:xfrm>
            <a:off x="5403273" y="2665187"/>
            <a:ext cx="7019700" cy="1354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latin typeface="Calibri"/>
                <a:ea typeface="Calibri"/>
                <a:cs typeface="Calibri"/>
                <a:sym typeface="Calibri"/>
              </a:rPr>
              <a:t>Atomic Broadcast</a:t>
            </a:r>
            <a:endParaRPr sz="1800">
              <a:latin typeface="Calibri"/>
              <a:ea typeface="Calibri"/>
              <a:cs typeface="Calibri"/>
              <a:sym typeface="Calibri"/>
            </a:endParaRPr>
          </a:p>
          <a:p>
            <a:pPr marL="0" marR="0" lvl="0" indent="0" algn="l" rtl="0">
              <a:spcBef>
                <a:spcPts val="0"/>
              </a:spcBef>
              <a:spcAft>
                <a:spcPts val="0"/>
              </a:spcAft>
              <a:buNone/>
            </a:pPr>
            <a:r>
              <a:rPr lang="en-IN" sz="1600">
                <a:latin typeface="Calibri"/>
                <a:ea typeface="Calibri"/>
                <a:cs typeface="Calibri"/>
                <a:sym typeface="Calibri"/>
              </a:rPr>
              <a:t>- Present in both </a:t>
            </a:r>
            <a:r>
              <a:rPr lang="en-IN" sz="1600" b="1">
                <a:latin typeface="Calibri"/>
                <a:ea typeface="Calibri"/>
                <a:cs typeface="Calibri"/>
                <a:sym typeface="Calibri"/>
              </a:rPr>
              <a:t>Leader node and Follower node.</a:t>
            </a:r>
            <a:endParaRPr sz="1600">
              <a:latin typeface="Calibri"/>
              <a:ea typeface="Calibri"/>
              <a:cs typeface="Calibri"/>
              <a:sym typeface="Calibri"/>
            </a:endParaRPr>
          </a:p>
          <a:p>
            <a:pPr marL="0" marR="0" lvl="0" indent="0" algn="l" rtl="0">
              <a:spcBef>
                <a:spcPts val="0"/>
              </a:spcBef>
              <a:spcAft>
                <a:spcPts val="0"/>
              </a:spcAft>
              <a:buNone/>
            </a:pPr>
            <a:r>
              <a:rPr lang="en-IN" sz="1600">
                <a:latin typeface="Calibri"/>
                <a:ea typeface="Calibri"/>
                <a:cs typeface="Calibri"/>
                <a:sym typeface="Calibri"/>
              </a:rPr>
              <a:t>- Responsible for sending updates to client.</a:t>
            </a:r>
            <a:endParaRPr sz="1600" b="1">
              <a:latin typeface="Calibri"/>
              <a:ea typeface="Calibri"/>
              <a:cs typeface="Calibri"/>
              <a:sym typeface="Calibri"/>
            </a:endParaRPr>
          </a:p>
          <a:p>
            <a:pPr marL="0" marR="0" lvl="0" indent="0" algn="l" rtl="0">
              <a:spcBef>
                <a:spcPts val="0"/>
              </a:spcBef>
              <a:spcAft>
                <a:spcPts val="0"/>
              </a:spcAft>
              <a:buNone/>
            </a:pPr>
            <a:r>
              <a:rPr lang="en-IN" sz="1600">
                <a:latin typeface="Calibri"/>
                <a:ea typeface="Calibri"/>
                <a:cs typeface="Calibri"/>
                <a:sym typeface="Calibri"/>
              </a:rPr>
              <a:t>- Also responsible for receiving changes from Leader node to Follower node </a:t>
            </a:r>
            <a:endParaRPr sz="1600">
              <a:latin typeface="Calibri"/>
              <a:ea typeface="Calibri"/>
              <a:cs typeface="Calibri"/>
              <a:sym typeface="Calibri"/>
            </a:endParaRPr>
          </a:p>
          <a:p>
            <a:pPr marL="0" marR="0" lvl="0" indent="0" algn="l" rtl="0">
              <a:spcBef>
                <a:spcPts val="0"/>
              </a:spcBef>
              <a:spcAft>
                <a:spcPts val="0"/>
              </a:spcAft>
              <a:buNone/>
            </a:pPr>
            <a:r>
              <a:rPr lang="en-IN" sz="1600">
                <a:latin typeface="Calibri"/>
                <a:ea typeface="Calibri"/>
                <a:cs typeface="Calibri"/>
                <a:sym typeface="Calibri"/>
              </a:rPr>
              <a:t>  (Internal Updates).</a:t>
            </a:r>
            <a:endParaRPr sz="1600">
              <a:latin typeface="Calibri"/>
              <a:ea typeface="Calibri"/>
              <a:cs typeface="Calibri"/>
              <a:sym typeface="Calibri"/>
            </a:endParaRPr>
          </a:p>
        </p:txBody>
      </p:sp>
      <p:sp>
        <p:nvSpPr>
          <p:cNvPr id="255" name="Google Shape;255;g1b6570971cc_3_127"/>
          <p:cNvSpPr txBox="1"/>
          <p:nvPr/>
        </p:nvSpPr>
        <p:spPr>
          <a:xfrm>
            <a:off x="5403271" y="3988626"/>
            <a:ext cx="7019700" cy="1108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chemeClr val="dk1"/>
                </a:solidFill>
                <a:latin typeface="Calibri"/>
                <a:ea typeface="Calibri"/>
                <a:cs typeface="Calibri"/>
                <a:sym typeface="Calibri"/>
              </a:rPr>
              <a:t>Replicated Database</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IN" sz="1600">
                <a:solidFill>
                  <a:schemeClr val="dk1"/>
                </a:solidFill>
                <a:latin typeface="Calibri"/>
                <a:ea typeface="Calibri"/>
                <a:cs typeface="Calibri"/>
                <a:sym typeface="Calibri"/>
              </a:rPr>
              <a:t>- It is an In-Memory Database responsible for storing data.</a:t>
            </a:r>
            <a:endParaRPr sz="1600" b="1">
              <a:solidFill>
                <a:schemeClr val="dk1"/>
              </a:solidFill>
              <a:latin typeface="Calibri"/>
              <a:ea typeface="Calibri"/>
              <a:cs typeface="Calibri"/>
              <a:sym typeface="Calibri"/>
            </a:endParaRPr>
          </a:p>
          <a:p>
            <a:pPr marL="0" marR="0" lvl="0" indent="0" algn="l" rtl="0">
              <a:spcBef>
                <a:spcPts val="0"/>
              </a:spcBef>
              <a:spcAft>
                <a:spcPts val="0"/>
              </a:spcAft>
              <a:buNone/>
            </a:pPr>
            <a:r>
              <a:rPr lang="en-IN" sz="1600">
                <a:solidFill>
                  <a:schemeClr val="dk1"/>
                </a:solidFill>
                <a:latin typeface="Calibri"/>
                <a:ea typeface="Calibri"/>
                <a:cs typeface="Calibri"/>
                <a:sym typeface="Calibri"/>
              </a:rPr>
              <a:t>- Every node has its own DB to serve read requests.</a:t>
            </a:r>
            <a:endParaRPr>
              <a:solidFill>
                <a:schemeClr val="dk1"/>
              </a:solidFill>
              <a:latin typeface="Calibri"/>
              <a:ea typeface="Calibri"/>
              <a:cs typeface="Calibri"/>
              <a:sym typeface="Calibri"/>
            </a:endParaRPr>
          </a:p>
          <a:p>
            <a:pPr marL="0" marR="0" lvl="0" indent="0" algn="l" rtl="0">
              <a:spcBef>
                <a:spcPts val="0"/>
              </a:spcBef>
              <a:spcAft>
                <a:spcPts val="0"/>
              </a:spcAft>
              <a:buNone/>
            </a:pPr>
            <a:r>
              <a:rPr lang="en-IN" sz="1600">
                <a:solidFill>
                  <a:schemeClr val="dk1"/>
                </a:solidFill>
                <a:latin typeface="Calibri"/>
                <a:ea typeface="Calibri"/>
                <a:cs typeface="Calibri"/>
                <a:sym typeface="Calibri"/>
              </a:rPr>
              <a:t>- It is a small database which can be used to store configuration related data.</a:t>
            </a:r>
            <a:endParaRPr>
              <a:solidFill>
                <a:schemeClr val="dk1"/>
              </a:solidFill>
              <a:latin typeface="Calibri"/>
              <a:ea typeface="Calibri"/>
              <a:cs typeface="Calibri"/>
              <a:sym typeface="Calibri"/>
            </a:endParaRPr>
          </a:p>
        </p:txBody>
      </p:sp>
      <p:pic>
        <p:nvPicPr>
          <p:cNvPr id="256" name="Google Shape;256;g1b6570971cc_3_127"/>
          <p:cNvPicPr preferRelativeResize="0"/>
          <p:nvPr/>
        </p:nvPicPr>
        <p:blipFill rotWithShape="1">
          <a:blip r:embed="rId3">
            <a:alphaModFix/>
          </a:blip>
          <a:srcRect/>
          <a:stretch/>
        </p:blipFill>
        <p:spPr>
          <a:xfrm>
            <a:off x="8934125" y="0"/>
            <a:ext cx="3257874" cy="1124125"/>
          </a:xfrm>
          <a:prstGeom prst="rect">
            <a:avLst/>
          </a:prstGeom>
          <a:noFill/>
          <a:ln>
            <a:noFill/>
          </a:ln>
        </p:spPr>
      </p:pic>
      <p:sp>
        <p:nvSpPr>
          <p:cNvPr id="257" name="Google Shape;257;g1b6570971cc_3_127"/>
          <p:cNvSpPr txBox="1">
            <a:spLocks noGrp="1"/>
          </p:cNvSpPr>
          <p:nvPr>
            <p:ph type="title"/>
          </p:nvPr>
        </p:nvSpPr>
        <p:spPr>
          <a:xfrm>
            <a:off x="0" y="0"/>
            <a:ext cx="10515600" cy="1325700"/>
          </a:xfrm>
          <a:prstGeom prst="rect">
            <a:avLst/>
          </a:prstGeom>
        </p:spPr>
        <p:txBody>
          <a:bodyPr spcFirstLastPara="1" wrap="square" lIns="91425" tIns="45700" rIns="91425" bIns="45700" anchor="ctr" anchorCtr="0">
            <a:normAutofit/>
          </a:bodyPr>
          <a:lstStyle/>
          <a:p>
            <a:pPr marL="0" lvl="0" indent="0" algn="l" rtl="0">
              <a:lnSpc>
                <a:spcPct val="100000"/>
              </a:lnSpc>
              <a:spcBef>
                <a:spcPts val="0"/>
              </a:spcBef>
              <a:spcAft>
                <a:spcPts val="0"/>
              </a:spcAft>
              <a:buNone/>
            </a:pPr>
            <a:r>
              <a:rPr lang="en-IN" sz="4000" b="1">
                <a:solidFill>
                  <a:schemeClr val="accent5"/>
                </a:solidFill>
              </a:rPr>
              <a:t>The Architecture</a:t>
            </a:r>
            <a:endParaRPr/>
          </a:p>
        </p:txBody>
      </p:sp>
      <p:sp>
        <p:nvSpPr>
          <p:cNvPr id="2" name="TextBox 1">
            <a:extLst>
              <a:ext uri="{FF2B5EF4-FFF2-40B4-BE49-F238E27FC236}">
                <a16:creationId xmlns:a16="http://schemas.microsoft.com/office/drawing/2014/main" id="{34214370-2D4B-6689-F83F-5ECD852EA9C8}"/>
              </a:ext>
            </a:extLst>
          </p:cNvPr>
          <p:cNvSpPr txBox="1"/>
          <p:nvPr/>
        </p:nvSpPr>
        <p:spPr>
          <a:xfrm>
            <a:off x="10216778" y="6497969"/>
            <a:ext cx="1975221" cy="307777"/>
          </a:xfrm>
          <a:prstGeom prst="rect">
            <a:avLst/>
          </a:prstGeom>
          <a:noFill/>
        </p:spPr>
        <p:txBody>
          <a:bodyPr wrap="none" rtlCol="0">
            <a:spAutoFit/>
          </a:bodyPr>
          <a:lstStyle/>
          <a:p>
            <a:r>
              <a:rPr lang="en-IN" dirty="0"/>
              <a:t>Image Source: Google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pic>
        <p:nvPicPr>
          <p:cNvPr id="262" name="Google Shape;262;g1b6570971cc_3_139" descr="Introduction to ZooKeeper. Over the past few weeks, I have been… | by  Karthik Kumar | Medium"/>
          <p:cNvPicPr preferRelativeResize="0"/>
          <p:nvPr/>
        </p:nvPicPr>
        <p:blipFill rotWithShape="1">
          <a:blip r:embed="rId3">
            <a:alphaModFix/>
          </a:blip>
          <a:srcRect/>
          <a:stretch/>
        </p:blipFill>
        <p:spPr>
          <a:xfrm>
            <a:off x="196275" y="1124125"/>
            <a:ext cx="3853126" cy="4079450"/>
          </a:xfrm>
          <a:prstGeom prst="rect">
            <a:avLst/>
          </a:prstGeom>
          <a:noFill/>
          <a:ln>
            <a:noFill/>
          </a:ln>
        </p:spPr>
      </p:pic>
      <p:pic>
        <p:nvPicPr>
          <p:cNvPr id="263" name="Google Shape;263;g1b6570971cc_3_139"/>
          <p:cNvPicPr preferRelativeResize="0"/>
          <p:nvPr/>
        </p:nvPicPr>
        <p:blipFill rotWithShape="1">
          <a:blip r:embed="rId4">
            <a:alphaModFix/>
          </a:blip>
          <a:srcRect/>
          <a:stretch/>
        </p:blipFill>
        <p:spPr>
          <a:xfrm>
            <a:off x="9661857" y="0"/>
            <a:ext cx="2530143" cy="873032"/>
          </a:xfrm>
          <a:prstGeom prst="rect">
            <a:avLst/>
          </a:prstGeom>
          <a:noFill/>
          <a:ln>
            <a:noFill/>
          </a:ln>
        </p:spPr>
      </p:pic>
      <p:pic>
        <p:nvPicPr>
          <p:cNvPr id="264" name="Google Shape;264;g1b6570971cc_3_139" descr="Apache ZooKeeper - Wikipedia"/>
          <p:cNvPicPr preferRelativeResize="0"/>
          <p:nvPr/>
        </p:nvPicPr>
        <p:blipFill rotWithShape="1">
          <a:blip r:embed="rId5">
            <a:alphaModFix/>
          </a:blip>
          <a:srcRect/>
          <a:stretch/>
        </p:blipFill>
        <p:spPr>
          <a:xfrm>
            <a:off x="196273" y="5457790"/>
            <a:ext cx="2094345" cy="1184236"/>
          </a:xfrm>
          <a:prstGeom prst="rect">
            <a:avLst/>
          </a:prstGeom>
          <a:noFill/>
          <a:ln>
            <a:noFill/>
          </a:ln>
        </p:spPr>
      </p:pic>
      <p:sp>
        <p:nvSpPr>
          <p:cNvPr id="265" name="Google Shape;265;g1b6570971cc_3_139"/>
          <p:cNvSpPr txBox="1"/>
          <p:nvPr/>
        </p:nvSpPr>
        <p:spPr>
          <a:xfrm>
            <a:off x="4204856" y="808487"/>
            <a:ext cx="2794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chemeClr val="dk1"/>
                </a:solidFill>
                <a:latin typeface="Calibri"/>
                <a:ea typeface="Calibri"/>
                <a:cs typeface="Calibri"/>
                <a:sym typeface="Calibri"/>
              </a:rPr>
              <a:t>The ZooKeeper Data Model</a:t>
            </a:r>
            <a:endParaRPr sz="1800">
              <a:latin typeface="Calibri"/>
              <a:ea typeface="Calibri"/>
              <a:cs typeface="Calibri"/>
              <a:sym typeface="Calibri"/>
            </a:endParaRPr>
          </a:p>
        </p:txBody>
      </p:sp>
      <p:sp>
        <p:nvSpPr>
          <p:cNvPr id="266" name="Google Shape;266;g1b6570971cc_3_139"/>
          <p:cNvSpPr txBox="1"/>
          <p:nvPr/>
        </p:nvSpPr>
        <p:spPr>
          <a:xfrm>
            <a:off x="4128656" y="2335498"/>
            <a:ext cx="1749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chemeClr val="dk1"/>
                </a:solidFill>
                <a:latin typeface="Calibri"/>
                <a:ea typeface="Calibri"/>
                <a:cs typeface="Calibri"/>
                <a:sym typeface="Calibri"/>
              </a:rPr>
              <a:t>Types of ZNodes</a:t>
            </a:r>
            <a:endParaRPr sz="1800" b="1">
              <a:solidFill>
                <a:schemeClr val="dk1"/>
              </a:solidFill>
              <a:latin typeface="Calibri"/>
              <a:ea typeface="Calibri"/>
              <a:cs typeface="Calibri"/>
              <a:sym typeface="Calibri"/>
            </a:endParaRPr>
          </a:p>
        </p:txBody>
      </p:sp>
      <p:sp>
        <p:nvSpPr>
          <p:cNvPr id="267" name="Google Shape;267;g1b6570971cc_3_139"/>
          <p:cNvSpPr txBox="1"/>
          <p:nvPr/>
        </p:nvSpPr>
        <p:spPr>
          <a:xfrm>
            <a:off x="4185725" y="2686025"/>
            <a:ext cx="8006400" cy="4289700"/>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IN" sz="1600" b="1">
                <a:solidFill>
                  <a:schemeClr val="dk1"/>
                </a:solidFill>
                <a:latin typeface="Calibri"/>
                <a:ea typeface="Calibri"/>
                <a:cs typeface="Calibri"/>
                <a:sym typeface="Calibri"/>
              </a:rPr>
              <a:t>Persistence ZNodes or Regular nodes</a:t>
            </a:r>
            <a:endParaRPr sz="1600">
              <a:solidFill>
                <a:schemeClr val="dk1"/>
              </a:solidFill>
              <a:latin typeface="Calibri"/>
              <a:ea typeface="Calibri"/>
              <a:cs typeface="Calibri"/>
              <a:sym typeface="Calibri"/>
            </a:endParaRPr>
          </a:p>
          <a:p>
            <a:pPr marL="0" marR="0" lvl="0" indent="0" algn="l" rtl="0">
              <a:lnSpc>
                <a:spcPct val="90000"/>
              </a:lnSpc>
              <a:spcBef>
                <a:spcPts val="0"/>
              </a:spcBef>
              <a:spcAft>
                <a:spcPts val="0"/>
              </a:spcAft>
              <a:buNone/>
            </a:pPr>
            <a:r>
              <a:rPr lang="en-IN" sz="1600">
                <a:solidFill>
                  <a:schemeClr val="dk1"/>
                </a:solidFill>
                <a:latin typeface="Calibri"/>
                <a:ea typeface="Calibri"/>
                <a:cs typeface="Calibri"/>
                <a:sym typeface="Calibri"/>
              </a:rPr>
              <a:t>- These nodes remain alive until these are explicitly deleted. </a:t>
            </a:r>
            <a:endParaRPr sz="1600">
              <a:solidFill>
                <a:schemeClr val="dk1"/>
              </a:solidFill>
              <a:latin typeface="Calibri"/>
              <a:ea typeface="Calibri"/>
              <a:cs typeface="Calibri"/>
              <a:sym typeface="Calibri"/>
            </a:endParaRPr>
          </a:p>
          <a:p>
            <a:pPr marL="0" marR="0" lvl="0" indent="0" algn="l" rtl="0">
              <a:lnSpc>
                <a:spcPct val="90000"/>
              </a:lnSpc>
              <a:spcBef>
                <a:spcPts val="0"/>
              </a:spcBef>
              <a:spcAft>
                <a:spcPts val="0"/>
              </a:spcAft>
              <a:buNone/>
            </a:pPr>
            <a:r>
              <a:rPr lang="en-IN" sz="1600">
                <a:solidFill>
                  <a:schemeClr val="dk1"/>
                </a:solidFill>
                <a:latin typeface="Calibri"/>
                <a:ea typeface="Calibri"/>
                <a:cs typeface="Calibri"/>
                <a:sym typeface="Calibri"/>
              </a:rPr>
              <a:t>- These are the most common type of znodes and are used to store data in ZooKeeper. </a:t>
            </a:r>
            <a:endParaRPr sz="1600">
              <a:solidFill>
                <a:schemeClr val="dk1"/>
              </a:solidFill>
              <a:latin typeface="Calibri"/>
              <a:ea typeface="Calibri"/>
              <a:cs typeface="Calibri"/>
              <a:sym typeface="Calibri"/>
            </a:endParaRPr>
          </a:p>
          <a:p>
            <a:pPr marL="0" marR="0" lvl="0" indent="0" algn="l" rtl="0">
              <a:lnSpc>
                <a:spcPct val="90000"/>
              </a:lnSpc>
              <a:spcBef>
                <a:spcPts val="0"/>
              </a:spcBef>
              <a:spcAft>
                <a:spcPts val="0"/>
              </a:spcAft>
              <a:buNone/>
            </a:pPr>
            <a:r>
              <a:rPr lang="en-IN" sz="1600">
                <a:solidFill>
                  <a:schemeClr val="dk1"/>
                </a:solidFill>
                <a:latin typeface="Calibri"/>
                <a:ea typeface="Calibri"/>
                <a:cs typeface="Calibri"/>
                <a:sym typeface="Calibri"/>
              </a:rPr>
              <a:t>- Regular znodes can have child nodes, and each node can store up to 1 MB of data. </a:t>
            </a:r>
            <a:endParaRPr sz="1600">
              <a:solidFill>
                <a:schemeClr val="dk1"/>
              </a:solidFill>
              <a:latin typeface="Calibri"/>
              <a:ea typeface="Calibri"/>
              <a:cs typeface="Calibri"/>
              <a:sym typeface="Calibri"/>
            </a:endParaRPr>
          </a:p>
          <a:p>
            <a:pPr marL="0" marR="0" lvl="0" indent="0" algn="l" rtl="0">
              <a:lnSpc>
                <a:spcPct val="90000"/>
              </a:lnSpc>
              <a:spcBef>
                <a:spcPts val="0"/>
              </a:spcBef>
              <a:spcAft>
                <a:spcPts val="0"/>
              </a:spcAft>
              <a:buNone/>
            </a:pPr>
            <a:endParaRPr sz="1600" b="1">
              <a:solidFill>
                <a:schemeClr val="dk1"/>
              </a:solidFill>
              <a:latin typeface="Calibri"/>
              <a:ea typeface="Calibri"/>
              <a:cs typeface="Calibri"/>
              <a:sym typeface="Calibri"/>
            </a:endParaRPr>
          </a:p>
          <a:p>
            <a:pPr marL="0" marR="0" lvl="0" indent="0" algn="l" rtl="0">
              <a:lnSpc>
                <a:spcPct val="90000"/>
              </a:lnSpc>
              <a:spcBef>
                <a:spcPts val="0"/>
              </a:spcBef>
              <a:spcAft>
                <a:spcPts val="0"/>
              </a:spcAft>
              <a:buNone/>
            </a:pPr>
            <a:r>
              <a:rPr lang="en-IN" sz="1600" b="1">
                <a:solidFill>
                  <a:schemeClr val="dk1"/>
                </a:solidFill>
                <a:latin typeface="Calibri"/>
                <a:ea typeface="Calibri"/>
                <a:cs typeface="Calibri"/>
                <a:sym typeface="Calibri"/>
              </a:rPr>
              <a:t>Ephemeral ZNodes</a:t>
            </a:r>
            <a:endParaRPr sz="1600" b="1">
              <a:solidFill>
                <a:schemeClr val="dk1"/>
              </a:solidFill>
              <a:latin typeface="Calibri"/>
              <a:ea typeface="Calibri"/>
              <a:cs typeface="Calibri"/>
              <a:sym typeface="Calibri"/>
            </a:endParaRPr>
          </a:p>
          <a:p>
            <a:pPr marL="0" marR="0" lvl="0" indent="0" algn="l" rtl="0">
              <a:lnSpc>
                <a:spcPct val="90000"/>
              </a:lnSpc>
              <a:spcBef>
                <a:spcPts val="0"/>
              </a:spcBef>
              <a:spcAft>
                <a:spcPts val="0"/>
              </a:spcAft>
              <a:buNone/>
            </a:pPr>
            <a:r>
              <a:rPr lang="en-IN" sz="1600">
                <a:solidFill>
                  <a:schemeClr val="dk1"/>
                </a:solidFill>
                <a:latin typeface="Calibri"/>
                <a:ea typeface="Calibri"/>
                <a:cs typeface="Calibri"/>
                <a:sym typeface="Calibri"/>
              </a:rPr>
              <a:t>- These are created by a client and exist only as long as the client's session is active. </a:t>
            </a:r>
            <a:endParaRPr sz="1600">
              <a:solidFill>
                <a:schemeClr val="dk1"/>
              </a:solidFill>
              <a:latin typeface="Calibri"/>
              <a:ea typeface="Calibri"/>
              <a:cs typeface="Calibri"/>
              <a:sym typeface="Calibri"/>
            </a:endParaRPr>
          </a:p>
          <a:p>
            <a:pPr marL="0" marR="0" lvl="0" indent="0" algn="l" rtl="0">
              <a:lnSpc>
                <a:spcPct val="90000"/>
              </a:lnSpc>
              <a:spcBef>
                <a:spcPts val="0"/>
              </a:spcBef>
              <a:spcAft>
                <a:spcPts val="0"/>
              </a:spcAft>
              <a:buNone/>
            </a:pPr>
            <a:r>
              <a:rPr lang="en-IN" sz="1600">
                <a:solidFill>
                  <a:schemeClr val="dk1"/>
                </a:solidFill>
                <a:latin typeface="Calibri"/>
                <a:ea typeface="Calibri"/>
                <a:cs typeface="Calibri"/>
                <a:sym typeface="Calibri"/>
              </a:rPr>
              <a:t>- These are useful for implementing distributed locks and managing cluster membership.</a:t>
            </a:r>
            <a:endParaRPr sz="1600">
              <a:solidFill>
                <a:schemeClr val="dk1"/>
              </a:solidFill>
              <a:latin typeface="Calibri"/>
              <a:ea typeface="Calibri"/>
              <a:cs typeface="Calibri"/>
              <a:sym typeface="Calibri"/>
            </a:endParaRPr>
          </a:p>
          <a:p>
            <a:pPr marL="0" marR="0" lvl="0" indent="0" algn="l" rtl="0">
              <a:lnSpc>
                <a:spcPct val="90000"/>
              </a:lnSpc>
              <a:spcBef>
                <a:spcPts val="0"/>
              </a:spcBef>
              <a:spcAft>
                <a:spcPts val="0"/>
              </a:spcAft>
              <a:buNone/>
            </a:pPr>
            <a:endParaRPr sz="1600">
              <a:solidFill>
                <a:schemeClr val="dk1"/>
              </a:solidFill>
              <a:latin typeface="Calibri"/>
              <a:ea typeface="Calibri"/>
              <a:cs typeface="Calibri"/>
              <a:sym typeface="Calibri"/>
            </a:endParaRPr>
          </a:p>
          <a:p>
            <a:pPr marL="0" marR="0" lvl="0" indent="0" algn="l" rtl="0">
              <a:lnSpc>
                <a:spcPct val="90000"/>
              </a:lnSpc>
              <a:spcBef>
                <a:spcPts val="0"/>
              </a:spcBef>
              <a:spcAft>
                <a:spcPts val="0"/>
              </a:spcAft>
              <a:buNone/>
            </a:pPr>
            <a:r>
              <a:rPr lang="en-IN" sz="1600" b="1">
                <a:solidFill>
                  <a:schemeClr val="dk1"/>
                </a:solidFill>
                <a:latin typeface="Calibri"/>
                <a:ea typeface="Calibri"/>
                <a:cs typeface="Calibri"/>
                <a:sym typeface="Calibri"/>
              </a:rPr>
              <a:t>Container ZNodes</a:t>
            </a:r>
            <a:endParaRPr sz="1600" b="1">
              <a:solidFill>
                <a:schemeClr val="dk1"/>
              </a:solidFill>
              <a:latin typeface="Calibri"/>
              <a:ea typeface="Calibri"/>
              <a:cs typeface="Calibri"/>
              <a:sym typeface="Calibri"/>
            </a:endParaRPr>
          </a:p>
          <a:p>
            <a:pPr marL="0" marR="0" lvl="0" indent="0" algn="l" rtl="0">
              <a:lnSpc>
                <a:spcPct val="90000"/>
              </a:lnSpc>
              <a:spcBef>
                <a:spcPts val="0"/>
              </a:spcBef>
              <a:spcAft>
                <a:spcPts val="0"/>
              </a:spcAft>
              <a:buNone/>
            </a:pPr>
            <a:r>
              <a:rPr lang="en-IN" sz="1600">
                <a:solidFill>
                  <a:schemeClr val="dk1"/>
                </a:solidFill>
                <a:latin typeface="Calibri"/>
                <a:ea typeface="Calibri"/>
                <a:cs typeface="Calibri"/>
                <a:sym typeface="Calibri"/>
              </a:rPr>
              <a:t>- These are a special type of ZNode that can store large amounts of data (up to 1 GB). </a:t>
            </a:r>
            <a:endParaRPr sz="1600">
              <a:solidFill>
                <a:schemeClr val="dk1"/>
              </a:solidFill>
              <a:latin typeface="Calibri"/>
              <a:ea typeface="Calibri"/>
              <a:cs typeface="Calibri"/>
              <a:sym typeface="Calibri"/>
            </a:endParaRPr>
          </a:p>
          <a:p>
            <a:pPr marL="0" marR="0" lvl="0" indent="0" algn="l" rtl="0">
              <a:lnSpc>
                <a:spcPct val="90000"/>
              </a:lnSpc>
              <a:spcBef>
                <a:spcPts val="0"/>
              </a:spcBef>
              <a:spcAft>
                <a:spcPts val="0"/>
              </a:spcAft>
              <a:buNone/>
            </a:pPr>
            <a:r>
              <a:rPr lang="en-IN" sz="1600">
                <a:solidFill>
                  <a:schemeClr val="dk1"/>
                </a:solidFill>
                <a:latin typeface="Calibri"/>
                <a:ea typeface="Calibri"/>
                <a:cs typeface="Calibri"/>
                <a:sym typeface="Calibri"/>
              </a:rPr>
              <a:t>- These are useful for storing large files and other types of data that cannot be easily split into </a:t>
            </a:r>
            <a:endParaRPr sz="1600">
              <a:solidFill>
                <a:schemeClr val="dk1"/>
              </a:solidFill>
              <a:latin typeface="Calibri"/>
              <a:ea typeface="Calibri"/>
              <a:cs typeface="Calibri"/>
              <a:sym typeface="Calibri"/>
            </a:endParaRPr>
          </a:p>
          <a:p>
            <a:pPr marL="0" marR="0" lvl="0" indent="0" algn="l" rtl="0">
              <a:lnSpc>
                <a:spcPct val="90000"/>
              </a:lnSpc>
              <a:spcBef>
                <a:spcPts val="0"/>
              </a:spcBef>
              <a:spcAft>
                <a:spcPts val="0"/>
              </a:spcAft>
              <a:buNone/>
            </a:pPr>
            <a:r>
              <a:rPr lang="en-IN" sz="1600">
                <a:solidFill>
                  <a:schemeClr val="dk1"/>
                </a:solidFill>
                <a:latin typeface="Calibri"/>
                <a:ea typeface="Calibri"/>
                <a:cs typeface="Calibri"/>
                <a:sym typeface="Calibri"/>
              </a:rPr>
              <a:t>   smaller pieces.</a:t>
            </a:r>
            <a:endParaRPr sz="1600">
              <a:solidFill>
                <a:schemeClr val="dk1"/>
              </a:solidFill>
              <a:latin typeface="Calibri"/>
              <a:ea typeface="Calibri"/>
              <a:cs typeface="Calibri"/>
              <a:sym typeface="Calibri"/>
            </a:endParaRPr>
          </a:p>
          <a:p>
            <a:pPr marL="0" marR="0" lvl="0" indent="0" algn="l" rtl="0">
              <a:lnSpc>
                <a:spcPct val="90000"/>
              </a:lnSpc>
              <a:spcBef>
                <a:spcPts val="0"/>
              </a:spcBef>
              <a:spcAft>
                <a:spcPts val="0"/>
              </a:spcAft>
              <a:buNone/>
            </a:pPr>
            <a:endParaRPr sz="1600">
              <a:solidFill>
                <a:schemeClr val="dk1"/>
              </a:solidFill>
              <a:latin typeface="Calibri"/>
              <a:ea typeface="Calibri"/>
              <a:cs typeface="Calibri"/>
              <a:sym typeface="Calibri"/>
            </a:endParaRPr>
          </a:p>
          <a:p>
            <a:pPr marL="0" marR="0" lvl="0" indent="0" algn="l" rtl="0">
              <a:lnSpc>
                <a:spcPct val="90000"/>
              </a:lnSpc>
              <a:spcBef>
                <a:spcPts val="0"/>
              </a:spcBef>
              <a:spcAft>
                <a:spcPts val="0"/>
              </a:spcAft>
              <a:buNone/>
            </a:pPr>
            <a:r>
              <a:rPr lang="en-IN" sz="1600">
                <a:solidFill>
                  <a:schemeClr val="dk1"/>
                </a:solidFill>
                <a:latin typeface="Calibri"/>
                <a:ea typeface="Calibri"/>
                <a:cs typeface="Calibri"/>
                <a:sym typeface="Calibri"/>
              </a:rPr>
              <a:t>Overall, the different types of ZNodes in ZooKeeper provide a flexible and powerful mechanism for storing and managing data in a distributed system. By choosing the appropriate type of ZNode for each use case, developers can build highly scalable and reliable distributed applications using ZooKeeper.</a:t>
            </a:r>
            <a:endParaRPr sz="1600">
              <a:solidFill>
                <a:schemeClr val="dk1"/>
              </a:solidFill>
              <a:latin typeface="Calibri"/>
              <a:ea typeface="Calibri"/>
              <a:cs typeface="Calibri"/>
              <a:sym typeface="Calibri"/>
            </a:endParaRPr>
          </a:p>
          <a:p>
            <a:pPr marL="0" marR="0" lvl="0" indent="0" algn="l" rtl="0">
              <a:lnSpc>
                <a:spcPct val="90000"/>
              </a:lnSpc>
              <a:spcBef>
                <a:spcPts val="0"/>
              </a:spcBef>
              <a:spcAft>
                <a:spcPts val="0"/>
              </a:spcAft>
              <a:buNone/>
            </a:pPr>
            <a:endParaRPr sz="1500">
              <a:solidFill>
                <a:schemeClr val="dk1"/>
              </a:solidFill>
              <a:latin typeface="Calibri"/>
              <a:ea typeface="Calibri"/>
              <a:cs typeface="Calibri"/>
              <a:sym typeface="Calibri"/>
            </a:endParaRPr>
          </a:p>
        </p:txBody>
      </p:sp>
      <p:pic>
        <p:nvPicPr>
          <p:cNvPr id="268" name="Google Shape;268;g1b6570971cc_3_139"/>
          <p:cNvPicPr preferRelativeResize="0"/>
          <p:nvPr/>
        </p:nvPicPr>
        <p:blipFill rotWithShape="1">
          <a:blip r:embed="rId4">
            <a:alphaModFix/>
          </a:blip>
          <a:srcRect/>
          <a:stretch/>
        </p:blipFill>
        <p:spPr>
          <a:xfrm>
            <a:off x="8934125" y="0"/>
            <a:ext cx="3257874" cy="1124125"/>
          </a:xfrm>
          <a:prstGeom prst="rect">
            <a:avLst/>
          </a:prstGeom>
          <a:noFill/>
          <a:ln>
            <a:noFill/>
          </a:ln>
        </p:spPr>
      </p:pic>
      <p:sp>
        <p:nvSpPr>
          <p:cNvPr id="269" name="Google Shape;269;g1b6570971cc_3_139"/>
          <p:cNvSpPr txBox="1"/>
          <p:nvPr/>
        </p:nvSpPr>
        <p:spPr>
          <a:xfrm>
            <a:off x="4185725" y="1089000"/>
            <a:ext cx="7587600" cy="1323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Calibri"/>
                <a:ea typeface="Calibri"/>
                <a:cs typeface="Calibri"/>
                <a:sym typeface="Calibri"/>
              </a:rPr>
              <a:t>- Namespace provided by ZooKeeper is like standard OS file system</a:t>
            </a:r>
            <a:r>
              <a:rPr lang="en-IN" sz="1600" b="1">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IN" sz="1600">
                <a:solidFill>
                  <a:schemeClr val="dk1"/>
                </a:solidFill>
                <a:latin typeface="Calibri"/>
                <a:ea typeface="Calibri"/>
                <a:cs typeface="Calibri"/>
                <a:sym typeface="Calibri"/>
              </a:rPr>
              <a:t>- Root folder starts with </a:t>
            </a:r>
            <a:r>
              <a:rPr lang="en-IN" sz="1600" b="1">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IN" sz="1600">
                <a:solidFill>
                  <a:schemeClr val="dk1"/>
                </a:solidFill>
                <a:latin typeface="Calibri"/>
                <a:ea typeface="Calibri"/>
                <a:cs typeface="Calibri"/>
                <a:sym typeface="Calibri"/>
              </a:rPr>
              <a:t>- Every node in ZooKeeper starts with </a:t>
            </a:r>
            <a:r>
              <a:rPr lang="en-IN" sz="1600" b="1">
                <a:solidFill>
                  <a:schemeClr val="dk1"/>
                </a:solidFill>
                <a:latin typeface="Calibri"/>
                <a:ea typeface="Calibri"/>
                <a:cs typeface="Calibri"/>
                <a:sym typeface="Calibri"/>
              </a:rPr>
              <a:t>/ </a:t>
            </a:r>
            <a:r>
              <a:rPr lang="en-IN" sz="1600">
                <a:solidFill>
                  <a:schemeClr val="dk1"/>
                </a:solidFill>
                <a:latin typeface="Calibri"/>
                <a:ea typeface="Calibri"/>
                <a:cs typeface="Calibri"/>
                <a:sym typeface="Calibri"/>
              </a:rPr>
              <a:t>followed by its name.</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IN" sz="1600">
                <a:solidFill>
                  <a:schemeClr val="dk1"/>
                </a:solidFill>
                <a:latin typeface="Calibri"/>
                <a:ea typeface="Calibri"/>
                <a:cs typeface="Calibri"/>
                <a:sym typeface="Calibri"/>
              </a:rPr>
              <a:t>- Every node in ZooKeeper is identified using path and referred as Znode. </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IN" sz="1600">
                <a:solidFill>
                  <a:schemeClr val="dk1"/>
                </a:solidFill>
                <a:latin typeface="Calibri"/>
                <a:ea typeface="Calibri"/>
                <a:cs typeface="Calibri"/>
                <a:sym typeface="Calibri"/>
              </a:rPr>
              <a:t>- The data model works on absolute path and not on relative path.</a:t>
            </a:r>
            <a:endParaRPr sz="1600">
              <a:solidFill>
                <a:schemeClr val="dk1"/>
              </a:solidFill>
              <a:latin typeface="Calibri"/>
              <a:ea typeface="Calibri"/>
              <a:cs typeface="Calibri"/>
              <a:sym typeface="Calibri"/>
            </a:endParaRPr>
          </a:p>
        </p:txBody>
      </p:sp>
      <p:sp>
        <p:nvSpPr>
          <p:cNvPr id="270" name="Google Shape;270;g1b6570971cc_3_139"/>
          <p:cNvSpPr txBox="1">
            <a:spLocks noGrp="1"/>
          </p:cNvSpPr>
          <p:nvPr>
            <p:ph type="title"/>
          </p:nvPr>
        </p:nvSpPr>
        <p:spPr>
          <a:xfrm>
            <a:off x="0" y="0"/>
            <a:ext cx="3989100" cy="1325700"/>
          </a:xfrm>
          <a:prstGeom prst="rect">
            <a:avLst/>
          </a:prstGeom>
        </p:spPr>
        <p:txBody>
          <a:bodyPr spcFirstLastPara="1" wrap="square" lIns="91425" tIns="45700" rIns="91425" bIns="45700" anchor="ctr" anchorCtr="0">
            <a:normAutofit/>
          </a:bodyPr>
          <a:lstStyle/>
          <a:p>
            <a:pPr marL="0" lvl="0" indent="0" algn="l" rtl="0">
              <a:lnSpc>
                <a:spcPct val="100000"/>
              </a:lnSpc>
              <a:spcBef>
                <a:spcPts val="0"/>
              </a:spcBef>
              <a:spcAft>
                <a:spcPts val="0"/>
              </a:spcAft>
              <a:buNone/>
            </a:pPr>
            <a:r>
              <a:rPr lang="en-IN" sz="4000" b="1">
                <a:solidFill>
                  <a:schemeClr val="accent5"/>
                </a:solidFill>
              </a:rPr>
              <a:t>The Architecture</a:t>
            </a:r>
            <a:endParaRPr/>
          </a:p>
        </p:txBody>
      </p:sp>
      <p:sp>
        <p:nvSpPr>
          <p:cNvPr id="2" name="TextBox 1">
            <a:extLst>
              <a:ext uri="{FF2B5EF4-FFF2-40B4-BE49-F238E27FC236}">
                <a16:creationId xmlns:a16="http://schemas.microsoft.com/office/drawing/2014/main" id="{D5AC3D28-FBC1-26FB-34F3-6AFC0C6B0C6A}"/>
              </a:ext>
            </a:extLst>
          </p:cNvPr>
          <p:cNvSpPr txBox="1"/>
          <p:nvPr/>
        </p:nvSpPr>
        <p:spPr>
          <a:xfrm>
            <a:off x="10216778" y="6488137"/>
            <a:ext cx="1975221" cy="307777"/>
          </a:xfrm>
          <a:prstGeom prst="rect">
            <a:avLst/>
          </a:prstGeom>
          <a:noFill/>
        </p:spPr>
        <p:txBody>
          <a:bodyPr wrap="none" rtlCol="0">
            <a:spAutoFit/>
          </a:bodyPr>
          <a:lstStyle/>
          <a:p>
            <a:r>
              <a:rPr lang="en-IN" dirty="0"/>
              <a:t>Image Source: Google</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3269</Words>
  <Application>Microsoft Office PowerPoint</Application>
  <PresentationFormat>Widescreen</PresentationFormat>
  <Paragraphs>309</Paragraphs>
  <Slides>23</Slides>
  <Notes>23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Arial</vt:lpstr>
      <vt:lpstr>Verdana</vt:lpstr>
      <vt:lpstr>Roboto</vt:lpstr>
      <vt:lpstr>Calibri</vt:lpstr>
      <vt:lpstr>Office Theme</vt:lpstr>
      <vt:lpstr>Office Theme</vt:lpstr>
      <vt:lpstr>  Apache ZooKeeper  Assignment 2 Distributed Systems - CS7NS6 Group 9   Submitted by: Anastasiia Khomenko (22304231) Charbel Nebo (18324228) Karan Dua (21331391) Shauna Gurhy (18324848) </vt:lpstr>
      <vt:lpstr>PowerPoint Presentation</vt:lpstr>
      <vt:lpstr>PowerPoint Presentation</vt:lpstr>
      <vt:lpstr>PowerPoint Presentation</vt:lpstr>
      <vt:lpstr>PowerPoint Presentation</vt:lpstr>
      <vt:lpstr>The Architecture</vt:lpstr>
      <vt:lpstr>The Architecture</vt:lpstr>
      <vt:lpstr>The Architecture</vt:lpstr>
      <vt:lpstr>The Architecture</vt:lpstr>
      <vt:lpstr>The Architecture</vt:lpstr>
      <vt:lpstr>Design Goals</vt:lpstr>
      <vt:lpstr>Design Choices: Scalability </vt:lpstr>
      <vt:lpstr>Design Choices: Performance </vt:lpstr>
      <vt:lpstr>Design Choices: Availability </vt:lpstr>
      <vt:lpstr>Design Choices: Reliability</vt:lpstr>
      <vt:lpstr>Design Choices: Reliability</vt:lpstr>
      <vt:lpstr>Design Choices: Consistency </vt:lpstr>
      <vt:lpstr>Major Platforms Using ZooKeeper</vt:lpstr>
      <vt:lpstr>ZooKeeper Use Cases at Twitter</vt:lpstr>
      <vt:lpstr>ZooKeeper Use Cases at Netflix</vt:lpstr>
      <vt:lpstr>ZooKeeper at Meta</vt:lpstr>
      <vt:lpstr>ZooKeeper in Kafka</vt:lpstr>
      <vt:lpstr>Key Limitations of ZooKeeper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Apache ZooKeeper  Assignment 2 Distributed Systems - CS7NS6 Group 9   Submitted by: Anastasiia Khomenko (22304231) Charbel Nebo (18324228) Karan Dua (21331391) Shauna Gurhy (18324848) </dc:title>
  <dc:creator>Gaye Stephens</dc:creator>
  <cp:lastModifiedBy>suryadua1992@gmail.com</cp:lastModifiedBy>
  <cp:revision>1</cp:revision>
  <dcterms:created xsi:type="dcterms:W3CDTF">2021-11-17T19:15:24Z</dcterms:created>
  <dcterms:modified xsi:type="dcterms:W3CDTF">2023-04-14T09:54:23Z</dcterms:modified>
</cp:coreProperties>
</file>