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997FF6-2E9A-427A-B23E-9BEAA5728DFA}">
  <a:tblStyle styleId="{DE997FF6-2E9A-427A-B23E-9BEAA5728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2fdca92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2fdca92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2fdca92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2fdca92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2fdca92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2fdca92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2fdca92c7_1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2fdca92c7_1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2fdca92c7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2fdca92c7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2fdca92c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2fdca92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2fdca92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2fdca92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2fdca92c7_1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2fdca92c7_1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2fdca92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2fdca92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2fdca92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2fdca92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2fdca9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2fdca9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2fdca92c7_1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2fdca92c7_1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2fdca92c7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2fdca92c7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2fdca92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2fdca92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2fdca92c7_1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2fdca92c7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see each of the trace logs used in our app and you can also search for a particular trace using a trace 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2fdca92c7_1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2fdca92c7_1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homenka@tcd.ie" TargetMode="External"/><Relationship Id="rId4" Type="http://schemas.openxmlformats.org/officeDocument/2006/relationships/hyperlink" Target="mailto:neboc@tcd.ie" TargetMode="External"/><Relationship Id="rId5" Type="http://schemas.openxmlformats.org/officeDocument/2006/relationships/hyperlink" Target="mailto:duak@tcd.ie" TargetMode="External"/><Relationship Id="rId6" Type="http://schemas.openxmlformats.org/officeDocument/2006/relationships/hyperlink" Target="mailto:gurhys@tcd.ie" TargetMode="External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Café Loyalty Program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Systems Group 9</a:t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096275" y="36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{DE997FF6-2E9A-427A-B23E-9BEAA5728DFA}</a:tableStyleId>
              </a:tblPr>
              <a:tblGrid>
                <a:gridCol w="1888075"/>
                <a:gridCol w="1630125"/>
                <a:gridCol w="1630125"/>
                <a:gridCol w="1681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Anastasiia Khomenko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Charbel Nebo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Karan Dua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Shauna Gurhy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22304231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18324228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21331391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18324848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1155CC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khomenka@tcd.ie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neboc@tcd.ie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1155CC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duak@tcd.ie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1155CC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gurhys@tcd.ie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7875" y="655677"/>
            <a:ext cx="5160200" cy="11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09850" y="7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Minikube, Kube Forwarder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651075"/>
            <a:ext cx="85206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using Minikube as an orchestrator to deploy our microservices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Currently, we have deployed </a:t>
            </a:r>
            <a:r>
              <a:rPr lang="en" sz="1400"/>
              <a:t>only</a:t>
            </a:r>
            <a:r>
              <a:rPr lang="en" sz="1400"/>
              <a:t> 2 microservices on Minikube due to resource constraint on our laptop.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is done to </a:t>
            </a:r>
            <a:r>
              <a:rPr lang="en" sz="1400"/>
              <a:t>highlight</a:t>
            </a:r>
            <a:r>
              <a:rPr lang="en" sz="1400"/>
              <a:t> that this </a:t>
            </a:r>
            <a:r>
              <a:rPr lang="en" sz="1400"/>
              <a:t>functionality is supported by our application.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also used to access Kubernetes cluster’s internal resources.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was done to bind an external port to the microservices deployed on Minikube.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0625"/>
            <a:ext cx="3531001" cy="11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26275"/>
            <a:ext cx="3408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Microservices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21425" y="943375"/>
            <a:ext cx="32691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Service Registry</a:t>
            </a:r>
            <a:r>
              <a:rPr b="1" lang="en" u="sng"/>
              <a:t> </a:t>
            </a:r>
            <a:r>
              <a:rPr lang="en"/>
              <a:t>- </a:t>
            </a:r>
            <a:r>
              <a:rPr lang="en" sz="1250"/>
              <a:t>allows other microservices to register themselves and discover other services registered with the Eureka server. All the microservices self-register themselves to service registry during boot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API Gateway</a:t>
            </a:r>
            <a:r>
              <a:rPr b="1" lang="en" u="sng"/>
              <a:t> </a:t>
            </a:r>
            <a:r>
              <a:rPr lang="en" sz="1200"/>
              <a:t>- </a:t>
            </a:r>
            <a:r>
              <a:rPr lang="en" sz="1250"/>
              <a:t>provides a single-entry point for clients to access multiple microservices. It </a:t>
            </a:r>
            <a:r>
              <a:rPr lang="en" sz="1250" u="sng"/>
              <a:t>routes incoming requests</a:t>
            </a:r>
            <a:r>
              <a:rPr lang="en" sz="1250"/>
              <a:t> to our other microservices responsible for different functionalities of the app.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1234" r="0" t="0"/>
          <a:stretch/>
        </p:blipFill>
        <p:spPr>
          <a:xfrm>
            <a:off x="0" y="4648900"/>
            <a:ext cx="1797075" cy="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3408600" y="-175"/>
            <a:ext cx="5735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Create Customer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- New Customer created with username and password, requires unique username. </a:t>
            </a:r>
            <a:r>
              <a:rPr lang="en" sz="1200" u="sng"/>
              <a:t>1000 </a:t>
            </a:r>
            <a:r>
              <a:rPr lang="en" sz="1200" u="sng"/>
              <a:t>reward</a:t>
            </a:r>
            <a:r>
              <a:rPr lang="en" sz="1200" u="sng"/>
              <a:t> points</a:t>
            </a:r>
            <a:r>
              <a:rPr lang="en" sz="1200"/>
              <a:t> given to new customer.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Login Customer</a:t>
            </a:r>
            <a:r>
              <a:rPr b="1" lang="en" sz="1200"/>
              <a:t> </a:t>
            </a:r>
            <a:r>
              <a:rPr lang="en" sz="1200"/>
              <a:t>- Login using username and password, checks username exists with matching password and creates a session ID needed to access other services.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Fetch Customer Details</a:t>
            </a:r>
            <a:r>
              <a:rPr lang="en" sz="1200"/>
              <a:t> - Retrieves</a:t>
            </a:r>
            <a:r>
              <a:rPr lang="en" sz="1200"/>
              <a:t> customer details based on the session ID and updates the cache based on number of transactions.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Update Transaction</a:t>
            </a:r>
            <a:r>
              <a:rPr lang="en" sz="1200"/>
              <a:t> - </a:t>
            </a:r>
            <a:r>
              <a:rPr lang="en" sz="1200"/>
              <a:t>Customer gets </a:t>
            </a:r>
            <a:r>
              <a:rPr lang="en" sz="1200" u="sng"/>
              <a:t>1 reward point for every euro spent</a:t>
            </a:r>
            <a:r>
              <a:rPr lang="en" sz="1200"/>
              <a:t>, if</a:t>
            </a:r>
            <a:r>
              <a:rPr lang="en" sz="1200"/>
              <a:t> the</a:t>
            </a:r>
            <a:r>
              <a:rPr lang="en" sz="1200"/>
              <a:t> number of transactions is more than 10 in last month, adds customer details to  cache.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Generate Voucher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- </a:t>
            </a:r>
            <a:r>
              <a:rPr lang="en" sz="1200" u="sng"/>
              <a:t>€5 voucher for the customer for every 500 loyalty points</a:t>
            </a:r>
            <a:r>
              <a:rPr lang="en" sz="1200"/>
              <a:t> that the customer has in his rewards balance. Need at least 100 reward points to generate a voucher, and voucher amount depends on reward points.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Get Voucher Details</a:t>
            </a:r>
            <a:r>
              <a:rPr lang="en" sz="1200"/>
              <a:t> - </a:t>
            </a:r>
            <a:r>
              <a:rPr lang="en" sz="1200"/>
              <a:t>Retrieves  voucher details for a given user. </a:t>
            </a:r>
            <a:r>
              <a:rPr lang="en" sz="1200"/>
              <a:t>Vouchers have a validity period of </a:t>
            </a:r>
            <a:r>
              <a:rPr lang="en" sz="1200" u="sng"/>
              <a:t>1 month </a:t>
            </a:r>
            <a:r>
              <a:rPr lang="en" sz="1200"/>
              <a:t>from the date of generation.Expired vouchers are removed from voucher list.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Redeem Voucher</a:t>
            </a:r>
            <a:r>
              <a:rPr lang="en" sz="1200"/>
              <a:t> - Checks validity and billing amount, if both acceptable applies to purchase and new voucher balance returned to customer.</a:t>
            </a:r>
            <a:endParaRPr sz="120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0" l="0" r="5793" t="0"/>
          <a:stretch/>
        </p:blipFill>
        <p:spPr>
          <a:xfrm>
            <a:off x="0" y="3667250"/>
            <a:ext cx="3408600" cy="4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72000"/>
            <a:ext cx="3269103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1130800" y="3709275"/>
            <a:ext cx="1190700" cy="32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1130800" y="4123513"/>
            <a:ext cx="1190700" cy="32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8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Eureka Dashboard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39950"/>
            <a:ext cx="85206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using Eureka server as a service registry for our Application.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microservice spins up, it  registers itself on service registry.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Eureka dashboard can also be used to monitor if all services have registered before application goes online.</a:t>
            </a:r>
            <a:endParaRPr sz="14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8500"/>
            <a:ext cx="2651825" cy="4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5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Eureka Dashboard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8500"/>
            <a:ext cx="2651825" cy="4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549200"/>
            <a:ext cx="8663252" cy="40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9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</a:t>
            </a:r>
            <a:r>
              <a:rPr lang="en"/>
              <a:t> Hystrix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017700"/>
            <a:ext cx="85206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using </a:t>
            </a:r>
            <a:r>
              <a:rPr lang="en" sz="1400"/>
              <a:t>Netflix</a:t>
            </a:r>
            <a:r>
              <a:rPr lang="en" sz="1400"/>
              <a:t> hystrix to implement failover mechanism for our microservices.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created a failover handler for all the microservices in our application.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Currently, the failover method only return an error message, but it can be easily configured to re-route the request to failover handling microservice</a:t>
            </a:r>
            <a:endParaRPr sz="14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4975"/>
            <a:ext cx="2701100" cy="6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29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Hystrix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5130" l="3689" r="-3689" t="-5130"/>
          <a:stretch/>
        </p:blipFill>
        <p:spPr>
          <a:xfrm>
            <a:off x="437575" y="813625"/>
            <a:ext cx="8412326" cy="4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9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67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We have used Postman to test all our services</a:t>
            </a:r>
            <a:endParaRPr sz="1400"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4200"/>
            <a:ext cx="1243375" cy="10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6525"/>
            <a:ext cx="8204295" cy="2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5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validated user-session for each request in the application.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 error message is returned if the session is not valid.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also performed failover testing to see if the failover </a:t>
            </a:r>
            <a:r>
              <a:rPr lang="en" sz="1400"/>
              <a:t>mechanism</a:t>
            </a:r>
            <a:r>
              <a:rPr lang="en" sz="1400"/>
              <a:t> is working properly as per </a:t>
            </a:r>
            <a:r>
              <a:rPr lang="en" sz="1400"/>
              <a:t>expectations.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also tested scaling up and scaling down Kubernetes pods to improve availability and performance.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also tested </a:t>
            </a:r>
            <a:r>
              <a:rPr lang="en" sz="1400"/>
              <a:t>distributed</a:t>
            </a:r>
            <a:r>
              <a:rPr lang="en" sz="1400"/>
              <a:t> logs and verifying trace ids in logs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also tested that data is fetched from cache for frequently </a:t>
            </a:r>
            <a:r>
              <a:rPr lang="en" sz="1400"/>
              <a:t>visiting</a:t>
            </a:r>
            <a:r>
              <a:rPr lang="en" sz="1400"/>
              <a:t> customers.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functional requirements of the Cafe Loyalty Program application are: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API Gateway - </a:t>
            </a:r>
            <a:r>
              <a:rPr lang="en" sz="1400"/>
              <a:t>Required</a:t>
            </a:r>
            <a:r>
              <a:rPr b="1" lang="en" sz="1400"/>
              <a:t> </a:t>
            </a:r>
            <a:r>
              <a:rPr lang="en" sz="1400"/>
              <a:t>to provide a single entry point for clients to access multiple microservices.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Service Registry - </a:t>
            </a:r>
            <a:r>
              <a:rPr lang="en" sz="1400"/>
              <a:t>Required for communication between various microservices..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Create Customer - </a:t>
            </a:r>
            <a:r>
              <a:rPr lang="en" sz="1400"/>
              <a:t>Required to create a new customer entity based on the information provided.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Fetch Details - </a:t>
            </a:r>
            <a:r>
              <a:rPr lang="en" sz="1400"/>
              <a:t>Required to retrieve customer details based on the information provided and to update the cache with updated customer details.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Login - </a:t>
            </a:r>
            <a:r>
              <a:rPr lang="en" sz="1400"/>
              <a:t>Required to validate customer login credentials (username and password).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Update Transaction - </a:t>
            </a:r>
            <a:r>
              <a:rPr lang="en" sz="1400"/>
              <a:t>Required to update transactions of customers.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Get Transaction History - </a:t>
            </a:r>
            <a:r>
              <a:rPr lang="en" sz="1400"/>
              <a:t>The transaction history should accurately reflect the previous transactions.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Generate Voucher - </a:t>
            </a:r>
            <a:r>
              <a:rPr lang="en" sz="1400"/>
              <a:t>Required to generate vouchers when enough points have been accrued by the customer.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Get Voucher - </a:t>
            </a:r>
            <a:r>
              <a:rPr lang="en" sz="1400"/>
              <a:t>Required to output a  list of vouchers reflective of those generated by the user.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Redeem Voucher - </a:t>
            </a:r>
            <a:r>
              <a:rPr lang="en" sz="1400"/>
              <a:t>Required to allow customers to redeem vouchers against their purchases.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52550" y="1017725"/>
            <a:ext cx="88152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/>
              <a:t>Performance </a:t>
            </a:r>
            <a:endParaRPr b="1" sz="1250"/>
          </a:p>
          <a:p>
            <a:pPr indent="-30797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Spring cache was implemented for fetch customer service (to reduce the consumption of resources and time in processing data of existing customers)</a:t>
            </a:r>
            <a:endParaRPr sz="1250"/>
          </a:p>
          <a:p>
            <a:pPr indent="-30797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Can add customer details to cache when a customer has more than 10 transactions in a month (store details of frequently visiting customers in the cache for faster retrieval of customer details and overall performance improvement).</a:t>
            </a:r>
            <a:endParaRPr sz="125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5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/>
              <a:t>Reliability</a:t>
            </a:r>
            <a:endParaRPr b="1" sz="1250"/>
          </a:p>
          <a:p>
            <a:pPr indent="-30797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Replication strategy for our database (provide better reliability for our system as in the event of a database failure).</a:t>
            </a:r>
            <a:r>
              <a:rPr b="1" lang="en" sz="1250"/>
              <a:t> </a:t>
            </a:r>
            <a:endParaRPr b="1" sz="1250"/>
          </a:p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/>
              <a:t>Scalability</a:t>
            </a:r>
            <a:endParaRPr b="1" sz="1250"/>
          </a:p>
          <a:p>
            <a:pPr indent="-30797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Microservice-based architecture, allows us to scale up and scale down certain services without impacting the system.</a:t>
            </a:r>
            <a:endParaRPr sz="125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5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/>
              <a:t>Availability</a:t>
            </a:r>
            <a:endParaRPr b="1" sz="1250"/>
          </a:p>
          <a:p>
            <a:pPr indent="-30797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 sz="1250"/>
              <a:t>Deployed our application on Kubernetes to ensure high availability of all microservices. It ensures equal distribution of load on all pods for a microservice, thereby ensuring that the workload is evenly distributed and the application remains responsive.</a:t>
            </a:r>
            <a:endParaRPr sz="12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850"/>
            <a:ext cx="8781999" cy="39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83450"/>
            <a:ext cx="85206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used MongoDB as </a:t>
            </a:r>
            <a:r>
              <a:rPr lang="en" sz="1400"/>
              <a:t>database</a:t>
            </a:r>
            <a:r>
              <a:rPr lang="en" sz="1400"/>
              <a:t> for our application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MongoDB is horizontally scalable which makes it perfect choice for our application as it require high availability and scalability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implemented Master-Slave replication strategy for our database. This will provide better reliability for our system as in the event of a database failure we can involve promoting a slave database instance to become the new master, or restoring from a backup.</a:t>
            </a:r>
            <a:endParaRPr sz="1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7325"/>
            <a:ext cx="2255525" cy="8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513" y="76200"/>
            <a:ext cx="3468976" cy="27744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575" y="2918839"/>
            <a:ext cx="2730550" cy="21467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653" y="2918850"/>
            <a:ext cx="2668098" cy="21467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8"/>
          <p:cNvSpPr txBox="1"/>
          <p:nvPr/>
        </p:nvSpPr>
        <p:spPr>
          <a:xfrm>
            <a:off x="908250" y="927675"/>
            <a:ext cx="16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Primary</a:t>
            </a:r>
            <a:endParaRPr b="1"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1010225" y="2171550"/>
            <a:ext cx="16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Secondary_1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516500" y="2171550"/>
            <a:ext cx="16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Secondary_2</a:t>
            </a:r>
            <a:endParaRPr/>
          </a:p>
        </p:txBody>
      </p:sp>
      <p:cxnSp>
        <p:nvCxnSpPr>
          <p:cNvPr id="94" name="Google Shape;94;p18"/>
          <p:cNvCxnSpPr>
            <a:endCxn id="91" idx="3"/>
          </p:cNvCxnSpPr>
          <p:nvPr/>
        </p:nvCxnSpPr>
        <p:spPr>
          <a:xfrm flipH="1" rot="10800000">
            <a:off x="1928250" y="1158525"/>
            <a:ext cx="597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>
            <a:stCxn id="92" idx="2"/>
          </p:cNvCxnSpPr>
          <p:nvPr/>
        </p:nvCxnSpPr>
        <p:spPr>
          <a:xfrm flipH="1">
            <a:off x="1811675" y="2571750"/>
            <a:ext cx="72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 flipH="1">
            <a:off x="7087075" y="2527575"/>
            <a:ext cx="72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Zipkin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732550"/>
            <a:ext cx="8520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We are using Zipkin and Sleuth to implement distributed logs service for our microservices</a:t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Zipkin provides a unified dashboard to monitor logs for all requests.</a:t>
            </a:r>
            <a:endParaRPr sz="1420"/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420"/>
              <a:t>Furthermore, it also embeds a unique trace-id in each log. This trace-id can be used to search any log or implement checkpointing in the application.</a:t>
            </a:r>
            <a:endParaRPr sz="14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2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798124"/>
            <a:ext cx="1173475" cy="13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0775" y="5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Zipkin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312100"/>
            <a:ext cx="725175" cy="8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86200"/>
            <a:ext cx="8653273" cy="36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52400" y="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Zipkin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312100"/>
            <a:ext cx="725175" cy="8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86200"/>
            <a:ext cx="8653273" cy="36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22275"/>
            <a:ext cx="9144001" cy="36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