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Lato" panose="020B0604020202020204" charset="0"/>
      <p:regular r:id="rId31"/>
      <p:bold r:id="rId32"/>
      <p:italic r:id="rId33"/>
      <p:boldItalic r:id="rId34"/>
    </p:embeddedFont>
    <p:embeddedFont>
      <p:font typeface="Nuni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c3b56324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c3b56324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c34963bd6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c34963bd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c38b8c9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c38b8c9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c38b8c992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c38b8c992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c38b8c992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c38b8c992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d97ee08c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d97ee08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c38b8c992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c38b8c992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c3b56324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c3b56324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c3b56324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c3b5632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c34963bd6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c34963bd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c34963bd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c34963bd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c34963bd6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c34963bd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c34963bd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c34963bd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c34963bd6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c34963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c34963bd6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c34963bd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c34963bd6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c34963bd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c34963bd6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c34963bd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c34963bd6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c34963bd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c3b56324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c3b5632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970503" y="6348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Applied Artificial Intelligence</a:t>
            </a:r>
            <a:endParaRPr/>
          </a:p>
        </p:txBody>
      </p:sp>
      <p:sp>
        <p:nvSpPr>
          <p:cNvPr id="129" name="Google Shape;129;p13"/>
          <p:cNvSpPr txBox="1">
            <a:spLocks noGrp="1"/>
          </p:cNvSpPr>
          <p:nvPr>
            <p:ph type="subTitle" idx="1"/>
          </p:nvPr>
        </p:nvSpPr>
        <p:spPr>
          <a:xfrm>
            <a:off x="1891350" y="1920333"/>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Time Series Analysis and Forecasting</a:t>
            </a:r>
            <a:endParaRPr/>
          </a:p>
        </p:txBody>
      </p:sp>
      <p:sp>
        <p:nvSpPr>
          <p:cNvPr id="130" name="Google Shape;130;p13"/>
          <p:cNvSpPr txBox="1">
            <a:spLocks noGrp="1"/>
          </p:cNvSpPr>
          <p:nvPr>
            <p:ph type="subTitle" idx="1"/>
          </p:nvPr>
        </p:nvSpPr>
        <p:spPr>
          <a:xfrm>
            <a:off x="1970500" y="2442925"/>
            <a:ext cx="5361300" cy="981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Presented By: </a:t>
            </a:r>
            <a:endParaRPr>
              <a:solidFill>
                <a:srgbClr val="000000"/>
              </a:solidFill>
            </a:endParaRPr>
          </a:p>
          <a:p>
            <a:pPr marL="0" lvl="0" indent="0" algn="ctr" rtl="0">
              <a:spcBef>
                <a:spcPts val="0"/>
              </a:spcBef>
              <a:spcAft>
                <a:spcPts val="0"/>
              </a:spcAft>
              <a:buNone/>
            </a:pPr>
            <a:r>
              <a:rPr lang="en">
                <a:solidFill>
                  <a:srgbClr val="000000"/>
                </a:solidFill>
              </a:rPr>
              <a:t>Raj Khona 11013310</a:t>
            </a:r>
            <a:endParaRPr>
              <a:solidFill>
                <a:srgbClr val="000000"/>
              </a:solidFill>
            </a:endParaRPr>
          </a:p>
          <a:p>
            <a:pPr marL="0" lvl="0" indent="0" algn="ctr" rtl="0">
              <a:spcBef>
                <a:spcPts val="0"/>
              </a:spcBef>
              <a:spcAft>
                <a:spcPts val="0"/>
              </a:spcAft>
              <a:buNone/>
            </a:pPr>
            <a:r>
              <a:rPr lang="en">
                <a:solidFill>
                  <a:srgbClr val="000000"/>
                </a:solidFill>
              </a:rPr>
              <a:t>Karan Dulloo 11013650</a:t>
            </a:r>
            <a:endParaRPr>
              <a:solidFill>
                <a:srgbClr val="000000"/>
              </a:solidFill>
            </a:endParaRPr>
          </a:p>
          <a:p>
            <a:pPr marL="0" lvl="0" indent="0" algn="ctr" rtl="0">
              <a:spcBef>
                <a:spcPts val="0"/>
              </a:spcBef>
              <a:spcAft>
                <a:spcPts val="0"/>
              </a:spcAft>
              <a:buNone/>
            </a:pPr>
            <a:endParaRPr/>
          </a:p>
        </p:txBody>
      </p:sp>
      <p:pic>
        <p:nvPicPr>
          <p:cNvPr id="131" name="Google Shape;131;p13"/>
          <p:cNvPicPr preferRelativeResize="0"/>
          <p:nvPr/>
        </p:nvPicPr>
        <p:blipFill>
          <a:blip r:embed="rId3">
            <a:alphaModFix/>
          </a:blip>
          <a:stretch>
            <a:fillRect/>
          </a:stretch>
        </p:blipFill>
        <p:spPr>
          <a:xfrm>
            <a:off x="6502525" y="4263275"/>
            <a:ext cx="2411876" cy="634700"/>
          </a:xfrm>
          <a:prstGeom prst="rect">
            <a:avLst/>
          </a:prstGeom>
          <a:noFill/>
          <a:ln>
            <a:noFill/>
          </a:ln>
        </p:spPr>
      </p:pic>
      <p:sp>
        <p:nvSpPr>
          <p:cNvPr id="132" name="Google Shape;132;p13"/>
          <p:cNvSpPr txBox="1"/>
          <p:nvPr/>
        </p:nvSpPr>
        <p:spPr>
          <a:xfrm>
            <a:off x="1792825" y="3486600"/>
            <a:ext cx="5940300" cy="7143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b="1">
                <a:latin typeface="Times New Roman"/>
                <a:ea typeface="Times New Roman"/>
                <a:cs typeface="Times New Roman"/>
                <a:sym typeface="Times New Roman"/>
              </a:rPr>
              <a:t>Presented to Professor: Ziegler, Simon and Moeckel, Gerd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19150" y="356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ARIMA RESIDUAL ANALYSIS</a:t>
            </a:r>
            <a:endParaRPr b="1"/>
          </a:p>
        </p:txBody>
      </p:sp>
      <p:pic>
        <p:nvPicPr>
          <p:cNvPr id="188" name="Google Shape;188;p22"/>
          <p:cNvPicPr preferRelativeResize="0"/>
          <p:nvPr/>
        </p:nvPicPr>
        <p:blipFill>
          <a:blip r:embed="rId3">
            <a:alphaModFix/>
          </a:blip>
          <a:stretch>
            <a:fillRect/>
          </a:stretch>
        </p:blipFill>
        <p:spPr>
          <a:xfrm>
            <a:off x="1825537" y="1211800"/>
            <a:ext cx="5492925" cy="3527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CNN OVERVIEW</a:t>
            </a:r>
            <a:endParaRPr b="1">
              <a:latin typeface="Lato"/>
              <a:ea typeface="Lato"/>
              <a:cs typeface="Lato"/>
              <a:sym typeface="Lato"/>
            </a:endParaRPr>
          </a:p>
        </p:txBody>
      </p:sp>
      <p:sp>
        <p:nvSpPr>
          <p:cNvPr id="194" name="Google Shape;194;p23"/>
          <p:cNvSpPr txBox="1">
            <a:spLocks noGrp="1"/>
          </p:cNvSpPr>
          <p:nvPr>
            <p:ph type="body" idx="1"/>
          </p:nvPr>
        </p:nvSpPr>
        <p:spPr>
          <a:xfrm>
            <a:off x="819150" y="1391775"/>
            <a:ext cx="7505700" cy="3047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One of the variant used heavily in the field of Computer Vision. </a:t>
            </a:r>
            <a:endParaRPr sz="1600">
              <a:solidFill>
                <a:srgbClr val="000000"/>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Used in image classification problems in 2D input.</a:t>
            </a:r>
            <a:endParaRPr sz="1600">
              <a:solidFill>
                <a:srgbClr val="000000"/>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Perform all the action and consists of several layers.</a:t>
            </a:r>
            <a:endParaRPr>
              <a:solidFill>
                <a:srgbClr val="000000"/>
              </a:solidFill>
            </a:endParaRPr>
          </a:p>
        </p:txBody>
      </p:sp>
      <p:cxnSp>
        <p:nvCxnSpPr>
          <p:cNvPr id="195" name="Google Shape;195;p23"/>
          <p:cNvCxnSpPr>
            <a:stCxn id="196" idx="6"/>
            <a:endCxn id="197" idx="1"/>
          </p:cNvCxnSpPr>
          <p:nvPr/>
        </p:nvCxnSpPr>
        <p:spPr>
          <a:xfrm>
            <a:off x="2281275" y="3570200"/>
            <a:ext cx="822900" cy="0"/>
          </a:xfrm>
          <a:prstGeom prst="straightConnector1">
            <a:avLst/>
          </a:prstGeom>
          <a:noFill/>
          <a:ln w="9525" cap="flat" cmpd="sng">
            <a:solidFill>
              <a:schemeClr val="dk2"/>
            </a:solidFill>
            <a:prstDash val="solid"/>
            <a:round/>
            <a:headEnd type="none" w="med" len="med"/>
            <a:tailEnd type="triangle" w="med" len="med"/>
          </a:ln>
        </p:spPr>
      </p:cxnSp>
      <p:sp>
        <p:nvSpPr>
          <p:cNvPr id="196" name="Google Shape;196;p23"/>
          <p:cNvSpPr/>
          <p:nvPr/>
        </p:nvSpPr>
        <p:spPr>
          <a:xfrm>
            <a:off x="1494675" y="3231350"/>
            <a:ext cx="786600" cy="677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p:nvPr/>
        </p:nvSpPr>
        <p:spPr>
          <a:xfrm>
            <a:off x="1355475" y="4000950"/>
            <a:ext cx="10650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Input Data</a:t>
            </a:r>
            <a:endParaRPr>
              <a:latin typeface="Calibri"/>
              <a:ea typeface="Calibri"/>
              <a:cs typeface="Calibri"/>
              <a:sym typeface="Calibri"/>
            </a:endParaRPr>
          </a:p>
        </p:txBody>
      </p:sp>
      <p:sp>
        <p:nvSpPr>
          <p:cNvPr id="197" name="Google Shape;197;p23"/>
          <p:cNvSpPr/>
          <p:nvPr/>
        </p:nvSpPr>
        <p:spPr>
          <a:xfrm>
            <a:off x="3104250" y="3231350"/>
            <a:ext cx="859200" cy="6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3"/>
          <p:cNvCxnSpPr>
            <a:endCxn id="200" idx="1"/>
          </p:cNvCxnSpPr>
          <p:nvPr/>
        </p:nvCxnSpPr>
        <p:spPr>
          <a:xfrm>
            <a:off x="3963525" y="3566900"/>
            <a:ext cx="822900" cy="3300"/>
          </a:xfrm>
          <a:prstGeom prst="straightConnector1">
            <a:avLst/>
          </a:prstGeom>
          <a:noFill/>
          <a:ln w="9525" cap="flat" cmpd="sng">
            <a:solidFill>
              <a:schemeClr val="dk2"/>
            </a:solidFill>
            <a:prstDash val="solid"/>
            <a:round/>
            <a:headEnd type="none" w="med" len="med"/>
            <a:tailEnd type="triangle" w="med" len="med"/>
          </a:ln>
        </p:spPr>
      </p:cxnSp>
      <p:sp>
        <p:nvSpPr>
          <p:cNvPr id="200" name="Google Shape;200;p23"/>
          <p:cNvSpPr/>
          <p:nvPr/>
        </p:nvSpPr>
        <p:spPr>
          <a:xfrm>
            <a:off x="4786425" y="3231350"/>
            <a:ext cx="375000" cy="6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txBox="1"/>
          <p:nvPr/>
        </p:nvSpPr>
        <p:spPr>
          <a:xfrm>
            <a:off x="3001350" y="4000950"/>
            <a:ext cx="10650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Conv. Layer</a:t>
            </a:r>
            <a:endParaRPr>
              <a:latin typeface="Calibri"/>
              <a:ea typeface="Calibri"/>
              <a:cs typeface="Calibri"/>
              <a:sym typeface="Calibri"/>
            </a:endParaRPr>
          </a:p>
        </p:txBody>
      </p:sp>
      <p:sp>
        <p:nvSpPr>
          <p:cNvPr id="202" name="Google Shape;202;p23"/>
          <p:cNvSpPr txBox="1"/>
          <p:nvPr/>
        </p:nvSpPr>
        <p:spPr>
          <a:xfrm>
            <a:off x="4371950" y="4000950"/>
            <a:ext cx="1065000" cy="3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Pooling</a:t>
            </a:r>
            <a:endParaRPr>
              <a:latin typeface="Calibri"/>
              <a:ea typeface="Calibri"/>
              <a:cs typeface="Calibri"/>
              <a:sym typeface="Calibri"/>
            </a:endParaRPr>
          </a:p>
        </p:txBody>
      </p:sp>
      <p:sp>
        <p:nvSpPr>
          <p:cNvPr id="203" name="Google Shape;203;p23"/>
          <p:cNvSpPr/>
          <p:nvPr/>
        </p:nvSpPr>
        <p:spPr>
          <a:xfrm>
            <a:off x="5848375" y="3231350"/>
            <a:ext cx="786600" cy="677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a:endCxn id="203" idx="2"/>
          </p:cNvCxnSpPr>
          <p:nvPr/>
        </p:nvCxnSpPr>
        <p:spPr>
          <a:xfrm rot="10800000" flipH="1">
            <a:off x="5191675" y="3570200"/>
            <a:ext cx="656700" cy="12000"/>
          </a:xfrm>
          <a:prstGeom prst="straightConnector1">
            <a:avLst/>
          </a:prstGeom>
          <a:noFill/>
          <a:ln w="9525" cap="flat" cmpd="sng">
            <a:solidFill>
              <a:schemeClr val="dk2"/>
            </a:solidFill>
            <a:prstDash val="solid"/>
            <a:round/>
            <a:headEnd type="none" w="med" len="med"/>
            <a:tailEnd type="triangle" w="med" len="med"/>
          </a:ln>
        </p:spPr>
      </p:cxnSp>
      <p:sp>
        <p:nvSpPr>
          <p:cNvPr id="205" name="Google Shape;205;p23"/>
          <p:cNvSpPr txBox="1"/>
          <p:nvPr/>
        </p:nvSpPr>
        <p:spPr>
          <a:xfrm>
            <a:off x="5625675" y="4000950"/>
            <a:ext cx="1065000" cy="3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Output</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CNN FOR TIME SERIES</a:t>
            </a:r>
            <a:endParaRPr b="1">
              <a:latin typeface="Lato"/>
              <a:ea typeface="Lato"/>
              <a:cs typeface="Lato"/>
              <a:sym typeface="Lato"/>
            </a:endParaRPr>
          </a:p>
          <a:p>
            <a:pPr marL="0" lvl="0" indent="0" algn="ctr" rtl="0">
              <a:spcBef>
                <a:spcPts val="0"/>
              </a:spcBef>
              <a:spcAft>
                <a:spcPts val="0"/>
              </a:spcAft>
              <a:buNone/>
            </a:pPr>
            <a:endParaRPr b="1">
              <a:latin typeface="Lato"/>
              <a:ea typeface="Lato"/>
              <a:cs typeface="Lato"/>
              <a:sym typeface="Lato"/>
            </a:endParaRPr>
          </a:p>
          <a:p>
            <a:pPr marL="0" lvl="0" indent="0" algn="ctr" rtl="0">
              <a:spcBef>
                <a:spcPts val="0"/>
              </a:spcBef>
              <a:spcAft>
                <a:spcPts val="0"/>
              </a:spcAft>
              <a:buNone/>
            </a:pPr>
            <a:endParaRPr b="1">
              <a:latin typeface="Lato"/>
              <a:ea typeface="Lato"/>
              <a:cs typeface="Lato"/>
              <a:sym typeface="Lato"/>
            </a:endParaRPr>
          </a:p>
        </p:txBody>
      </p:sp>
      <p:sp>
        <p:nvSpPr>
          <p:cNvPr id="211" name="Google Shape;211;p24"/>
          <p:cNvSpPr txBox="1">
            <a:spLocks noGrp="1"/>
          </p:cNvSpPr>
          <p:nvPr>
            <p:ph type="body" idx="1"/>
          </p:nvPr>
        </p:nvSpPr>
        <p:spPr>
          <a:xfrm>
            <a:off x="819150" y="1391775"/>
            <a:ext cx="7505700" cy="3047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Georgia"/>
              <a:buChar char="●"/>
            </a:pPr>
            <a:r>
              <a:rPr lang="en" sz="1600">
                <a:solidFill>
                  <a:srgbClr val="555555"/>
                </a:solidFill>
                <a:highlight>
                  <a:srgbClr val="FFFFFF"/>
                </a:highlight>
                <a:latin typeface="Georgia"/>
                <a:ea typeface="Georgia"/>
                <a:cs typeface="Georgia"/>
                <a:sym typeface="Georgia"/>
              </a:rPr>
              <a:t>This same process can be implemented on 1D sequences of data.</a:t>
            </a:r>
            <a:endParaRPr sz="1600">
              <a:solidFill>
                <a:srgbClr val="555555"/>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000000"/>
              </a:buClr>
              <a:buSzPts val="1600"/>
              <a:buFont typeface="Georgia"/>
              <a:buChar char="●"/>
            </a:pPr>
            <a:r>
              <a:rPr lang="en" sz="1600">
                <a:solidFill>
                  <a:srgbClr val="555555"/>
                </a:solidFill>
                <a:highlight>
                  <a:srgbClr val="FFFFFF"/>
                </a:highlight>
                <a:latin typeface="Georgia"/>
                <a:ea typeface="Georgia"/>
                <a:cs typeface="Georgia"/>
                <a:sym typeface="Georgia"/>
              </a:rPr>
              <a:t>The model learns to perform the process on input values.</a:t>
            </a:r>
            <a:endParaRPr sz="1600">
              <a:solidFill>
                <a:srgbClr val="555555"/>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000000"/>
              </a:buClr>
              <a:buSzPts val="1600"/>
              <a:buFont typeface="Georgia"/>
              <a:buChar char="●"/>
            </a:pPr>
            <a:r>
              <a:rPr lang="en" sz="1600">
                <a:solidFill>
                  <a:srgbClr val="555555"/>
                </a:solidFill>
                <a:highlight>
                  <a:srgbClr val="FFFFFF"/>
                </a:highlight>
                <a:latin typeface="Georgia"/>
                <a:ea typeface="Georgia"/>
                <a:cs typeface="Georgia"/>
                <a:sym typeface="Georgia"/>
              </a:rPr>
              <a:t>Main benefit of using this classification is that they can learn from the raw time series data directly.</a:t>
            </a:r>
            <a:endParaRPr sz="1600">
              <a:solidFill>
                <a:srgbClr val="000000"/>
              </a:solidFill>
              <a:highlight>
                <a:srgbClr val="FFFFFF"/>
              </a:highlight>
              <a:latin typeface="Georgia"/>
              <a:ea typeface="Georgia"/>
              <a:cs typeface="Georgia"/>
              <a:sym typeface="Georgia"/>
            </a:endParaRPr>
          </a:p>
          <a:p>
            <a:pPr marL="457200" lvl="0" indent="0" algn="l" rtl="0">
              <a:lnSpc>
                <a:spcPct val="150000"/>
              </a:lnSpc>
              <a:spcBef>
                <a:spcPts val="1400"/>
              </a:spcBef>
              <a:spcAft>
                <a:spcPts val="0"/>
              </a:spcAft>
              <a:buNone/>
            </a:pPr>
            <a:endParaRPr sz="1600">
              <a:solidFill>
                <a:srgbClr val="000000"/>
              </a:solidFill>
              <a:highlight>
                <a:srgbClr val="FFFFFF"/>
              </a:highlight>
              <a:latin typeface="Georgia"/>
              <a:ea typeface="Georgia"/>
              <a:cs typeface="Georgia"/>
              <a:sym typeface="Georgia"/>
            </a:endParaRPr>
          </a:p>
          <a:p>
            <a:pPr marL="0" lvl="0" indent="0" algn="l" rtl="0">
              <a:spcBef>
                <a:spcPts val="1400"/>
              </a:spcBef>
              <a:spcAft>
                <a:spcPts val="1600"/>
              </a:spcAft>
              <a:buNone/>
            </a:pPr>
            <a:endParaRPr>
              <a:solidFill>
                <a:srgbClr val="000000"/>
              </a:solidFill>
            </a:endParaRPr>
          </a:p>
        </p:txBody>
      </p:sp>
      <p:sp>
        <p:nvSpPr>
          <p:cNvPr id="212" name="Google Shape;212;p24"/>
          <p:cNvSpPr/>
          <p:nvPr/>
        </p:nvSpPr>
        <p:spPr>
          <a:xfrm>
            <a:off x="593025" y="3207125"/>
            <a:ext cx="714025" cy="954600"/>
          </a:xfrm>
          <a:prstGeom prst="flowChartMagneticDisk">
            <a:avLst/>
          </a:prstGeom>
          <a:solidFill>
            <a:srgbClr val="D9D9D9"/>
          </a:solidFill>
          <a:ln w="9525" cap="flat" cmpd="sng">
            <a:solidFill>
              <a:schemeClr val="dk2"/>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24"/>
          <p:cNvCxnSpPr>
            <a:stCxn id="212" idx="4"/>
          </p:cNvCxnSpPr>
          <p:nvPr/>
        </p:nvCxnSpPr>
        <p:spPr>
          <a:xfrm rot="10800000" flipH="1">
            <a:off x="1307050" y="3679025"/>
            <a:ext cx="363000" cy="54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24"/>
          <p:cNvSpPr/>
          <p:nvPr/>
        </p:nvSpPr>
        <p:spPr>
          <a:xfrm>
            <a:off x="1742750" y="3207125"/>
            <a:ext cx="714000" cy="9546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4"/>
          <p:cNvCxnSpPr>
            <a:stCxn id="214" idx="3"/>
          </p:cNvCxnSpPr>
          <p:nvPr/>
        </p:nvCxnSpPr>
        <p:spPr>
          <a:xfrm>
            <a:off x="2456750" y="3684425"/>
            <a:ext cx="339000" cy="6900"/>
          </a:xfrm>
          <a:prstGeom prst="straightConnector1">
            <a:avLst/>
          </a:prstGeom>
          <a:noFill/>
          <a:ln w="9525" cap="flat" cmpd="sng">
            <a:solidFill>
              <a:schemeClr val="dk2"/>
            </a:solidFill>
            <a:prstDash val="solid"/>
            <a:round/>
            <a:headEnd type="none" w="med" len="med"/>
            <a:tailEnd type="triangle" w="med" len="med"/>
          </a:ln>
        </p:spPr>
      </p:cxnSp>
      <p:cxnSp>
        <p:nvCxnSpPr>
          <p:cNvPr id="216" name="Google Shape;216;p24"/>
          <p:cNvCxnSpPr>
            <a:stCxn id="217" idx="2"/>
          </p:cNvCxnSpPr>
          <p:nvPr/>
        </p:nvCxnSpPr>
        <p:spPr>
          <a:xfrm rot="10800000" flipH="1">
            <a:off x="3462850" y="3195125"/>
            <a:ext cx="773100" cy="486600"/>
          </a:xfrm>
          <a:prstGeom prst="straightConnector1">
            <a:avLst/>
          </a:prstGeom>
          <a:noFill/>
          <a:ln w="9525" cap="flat" cmpd="sng">
            <a:solidFill>
              <a:schemeClr val="dk2"/>
            </a:solidFill>
            <a:prstDash val="solid"/>
            <a:round/>
            <a:headEnd type="none" w="med" len="med"/>
            <a:tailEnd type="triangle" w="med" len="med"/>
          </a:ln>
        </p:spPr>
      </p:cxnSp>
      <p:cxnSp>
        <p:nvCxnSpPr>
          <p:cNvPr id="218" name="Google Shape;218;p24"/>
          <p:cNvCxnSpPr>
            <a:stCxn id="217" idx="2"/>
          </p:cNvCxnSpPr>
          <p:nvPr/>
        </p:nvCxnSpPr>
        <p:spPr>
          <a:xfrm>
            <a:off x="3462850" y="3681725"/>
            <a:ext cx="773100" cy="324300"/>
          </a:xfrm>
          <a:prstGeom prst="straightConnector1">
            <a:avLst/>
          </a:prstGeom>
          <a:noFill/>
          <a:ln w="9525" cap="flat" cmpd="sng">
            <a:solidFill>
              <a:schemeClr val="dk2"/>
            </a:solidFill>
            <a:prstDash val="solid"/>
            <a:round/>
            <a:headEnd type="none" w="med" len="med"/>
            <a:tailEnd type="triangle" w="med" len="med"/>
          </a:ln>
        </p:spPr>
      </p:cxnSp>
      <p:cxnSp>
        <p:nvCxnSpPr>
          <p:cNvPr id="219" name="Google Shape;219;p24"/>
          <p:cNvCxnSpPr>
            <a:stCxn id="220" idx="3"/>
          </p:cNvCxnSpPr>
          <p:nvPr/>
        </p:nvCxnSpPr>
        <p:spPr>
          <a:xfrm>
            <a:off x="5119453" y="2970100"/>
            <a:ext cx="1016100" cy="61200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24"/>
          <p:cNvCxnSpPr>
            <a:stCxn id="222" idx="3"/>
          </p:cNvCxnSpPr>
          <p:nvPr/>
        </p:nvCxnSpPr>
        <p:spPr>
          <a:xfrm rot="10800000" flipH="1">
            <a:off x="5130728" y="3654875"/>
            <a:ext cx="1017300" cy="3666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24"/>
          <p:cNvCxnSpPr>
            <a:stCxn id="224" idx="6"/>
          </p:cNvCxnSpPr>
          <p:nvPr/>
        </p:nvCxnSpPr>
        <p:spPr>
          <a:xfrm>
            <a:off x="6921225" y="3681725"/>
            <a:ext cx="497400" cy="21600"/>
          </a:xfrm>
          <a:prstGeom prst="straightConnector1">
            <a:avLst/>
          </a:prstGeom>
          <a:noFill/>
          <a:ln w="9525" cap="flat" cmpd="sng">
            <a:solidFill>
              <a:schemeClr val="dk2"/>
            </a:solidFill>
            <a:prstDash val="solid"/>
            <a:round/>
            <a:headEnd type="none" w="med" len="med"/>
            <a:tailEnd type="triangle" w="med" len="med"/>
          </a:ln>
        </p:spPr>
      </p:cxnSp>
      <p:sp>
        <p:nvSpPr>
          <p:cNvPr id="225" name="Google Shape;225;p24"/>
          <p:cNvSpPr txBox="1"/>
          <p:nvPr/>
        </p:nvSpPr>
        <p:spPr>
          <a:xfrm>
            <a:off x="505250" y="4424125"/>
            <a:ext cx="8835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Dataset</a:t>
            </a:r>
            <a:endParaRPr>
              <a:latin typeface="Calibri"/>
              <a:ea typeface="Calibri"/>
              <a:cs typeface="Calibri"/>
              <a:sym typeface="Calibri"/>
            </a:endParaRPr>
          </a:p>
        </p:txBody>
      </p:sp>
      <p:sp>
        <p:nvSpPr>
          <p:cNvPr id="220" name="Google Shape;220;p24"/>
          <p:cNvSpPr/>
          <p:nvPr/>
        </p:nvSpPr>
        <p:spPr>
          <a:xfrm>
            <a:off x="4235953" y="2627650"/>
            <a:ext cx="883500" cy="684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4247228" y="3679025"/>
            <a:ext cx="883500" cy="684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2777140" y="3312550"/>
            <a:ext cx="883500" cy="684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6148028" y="3350075"/>
            <a:ext cx="883500" cy="684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7418628" y="3350075"/>
            <a:ext cx="883500" cy="684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txBox="1"/>
          <p:nvPr/>
        </p:nvSpPr>
        <p:spPr>
          <a:xfrm>
            <a:off x="1553750" y="4438875"/>
            <a:ext cx="12420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Preprocessing</a:t>
            </a:r>
            <a:endParaRPr>
              <a:latin typeface="Calibri"/>
              <a:ea typeface="Calibri"/>
              <a:cs typeface="Calibri"/>
              <a:sym typeface="Calibri"/>
            </a:endParaRPr>
          </a:p>
        </p:txBody>
      </p:sp>
      <p:sp>
        <p:nvSpPr>
          <p:cNvPr id="230" name="Google Shape;230;p24"/>
          <p:cNvSpPr txBox="1"/>
          <p:nvPr/>
        </p:nvSpPr>
        <p:spPr>
          <a:xfrm>
            <a:off x="2777150" y="4438875"/>
            <a:ext cx="10941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ConvLayer</a:t>
            </a:r>
            <a:endParaRPr>
              <a:latin typeface="Calibri"/>
              <a:ea typeface="Calibri"/>
              <a:cs typeface="Calibri"/>
              <a:sym typeface="Calibri"/>
            </a:endParaRPr>
          </a:p>
        </p:txBody>
      </p:sp>
      <p:sp>
        <p:nvSpPr>
          <p:cNvPr id="231" name="Google Shape;231;p24"/>
          <p:cNvSpPr txBox="1"/>
          <p:nvPr/>
        </p:nvSpPr>
        <p:spPr>
          <a:xfrm>
            <a:off x="4247225" y="4460850"/>
            <a:ext cx="8835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Y^</a:t>
            </a:r>
            <a:endParaRPr>
              <a:latin typeface="Calibri"/>
              <a:ea typeface="Calibri"/>
              <a:cs typeface="Calibri"/>
              <a:sym typeface="Calibri"/>
            </a:endParaRPr>
          </a:p>
        </p:txBody>
      </p:sp>
      <p:sp>
        <p:nvSpPr>
          <p:cNvPr id="232" name="Google Shape;232;p24"/>
          <p:cNvSpPr txBox="1"/>
          <p:nvPr/>
        </p:nvSpPr>
        <p:spPr>
          <a:xfrm>
            <a:off x="6148025" y="4424125"/>
            <a:ext cx="10941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Comparison</a:t>
            </a:r>
            <a:endParaRPr>
              <a:latin typeface="Calibri"/>
              <a:ea typeface="Calibri"/>
              <a:cs typeface="Calibri"/>
              <a:sym typeface="Calibri"/>
            </a:endParaRPr>
          </a:p>
        </p:txBody>
      </p:sp>
      <p:sp>
        <p:nvSpPr>
          <p:cNvPr id="233" name="Google Shape;233;p24"/>
          <p:cNvSpPr txBox="1"/>
          <p:nvPr/>
        </p:nvSpPr>
        <p:spPr>
          <a:xfrm>
            <a:off x="7418625" y="4424125"/>
            <a:ext cx="8835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Accuracy</a:t>
            </a:r>
            <a:endParaRPr>
              <a:latin typeface="Calibri"/>
              <a:ea typeface="Calibri"/>
              <a:cs typeface="Calibri"/>
              <a:sym typeface="Calibri"/>
            </a:endParaRPr>
          </a:p>
        </p:txBody>
      </p:sp>
      <p:sp>
        <p:nvSpPr>
          <p:cNvPr id="234" name="Google Shape;234;p24"/>
          <p:cNvSpPr txBox="1"/>
          <p:nvPr/>
        </p:nvSpPr>
        <p:spPr>
          <a:xfrm>
            <a:off x="4247225" y="3262925"/>
            <a:ext cx="8835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Y</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title"/>
          </p:nvPr>
        </p:nvSpPr>
        <p:spPr>
          <a:xfrm>
            <a:off x="819150" y="4005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CONVOLUTIONAL LAYER</a:t>
            </a:r>
            <a:endParaRPr b="1">
              <a:latin typeface="Lato"/>
              <a:ea typeface="Lato"/>
              <a:cs typeface="Lato"/>
              <a:sym typeface="Lato"/>
            </a:endParaRPr>
          </a:p>
          <a:p>
            <a:pPr marL="0" lvl="0" indent="0" algn="ctr" rtl="0">
              <a:spcBef>
                <a:spcPts val="0"/>
              </a:spcBef>
              <a:spcAft>
                <a:spcPts val="0"/>
              </a:spcAft>
              <a:buNone/>
            </a:pPr>
            <a:endParaRPr b="1">
              <a:latin typeface="Lato"/>
              <a:ea typeface="Lato"/>
              <a:cs typeface="Lato"/>
              <a:sym typeface="Lato"/>
            </a:endParaRPr>
          </a:p>
        </p:txBody>
      </p:sp>
      <p:sp>
        <p:nvSpPr>
          <p:cNvPr id="240" name="Google Shape;240;p25"/>
          <p:cNvSpPr txBox="1">
            <a:spLocks noGrp="1"/>
          </p:cNvSpPr>
          <p:nvPr>
            <p:ph type="body" idx="1"/>
          </p:nvPr>
        </p:nvSpPr>
        <p:spPr>
          <a:xfrm>
            <a:off x="819150" y="1421875"/>
            <a:ext cx="7505700" cy="33135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Georgia"/>
              <a:buChar char="●"/>
            </a:pPr>
            <a:r>
              <a:rPr lang="en" sz="1600">
                <a:solidFill>
                  <a:srgbClr val="555555"/>
                </a:solidFill>
                <a:highlight>
                  <a:srgbClr val="FFFFFF"/>
                </a:highlight>
                <a:latin typeface="Georgia"/>
                <a:ea typeface="Georgia"/>
                <a:cs typeface="Georgia"/>
                <a:sym typeface="Georgia"/>
              </a:rPr>
              <a:t>Null values were dropped.</a:t>
            </a:r>
            <a:endParaRPr sz="1600">
              <a:solidFill>
                <a:srgbClr val="555555"/>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000000"/>
              </a:buClr>
              <a:buSzPts val="1600"/>
              <a:buFont typeface="Georgia"/>
              <a:buChar char="●"/>
            </a:pPr>
            <a:r>
              <a:rPr lang="en" sz="1600">
                <a:solidFill>
                  <a:srgbClr val="555555"/>
                </a:solidFill>
                <a:highlight>
                  <a:srgbClr val="FFFFFF"/>
                </a:highlight>
                <a:latin typeface="Georgia"/>
                <a:ea typeface="Georgia"/>
                <a:cs typeface="Georgia"/>
                <a:sym typeface="Georgia"/>
              </a:rPr>
              <a:t>Outliers were removed using Z score.</a:t>
            </a:r>
            <a:endParaRPr sz="1600">
              <a:solidFill>
                <a:srgbClr val="555555"/>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555555"/>
              </a:buClr>
              <a:buSzPts val="1600"/>
              <a:buFont typeface="Georgia"/>
              <a:buChar char="●"/>
            </a:pPr>
            <a:r>
              <a:rPr lang="en" sz="1600">
                <a:solidFill>
                  <a:srgbClr val="555555"/>
                </a:solidFill>
                <a:highlight>
                  <a:srgbClr val="FFFFFF"/>
                </a:highlight>
                <a:latin typeface="Georgia"/>
                <a:ea typeface="Georgia"/>
                <a:cs typeface="Georgia"/>
                <a:sym typeface="Georgia"/>
              </a:rPr>
              <a:t>Min- Max Scaling used for normalization.</a:t>
            </a:r>
            <a:endParaRPr sz="1600">
              <a:solidFill>
                <a:srgbClr val="555555"/>
              </a:solidFill>
              <a:highlight>
                <a:srgbClr val="FFFFFF"/>
              </a:highlight>
              <a:latin typeface="Georgia"/>
              <a:ea typeface="Georgia"/>
              <a:cs typeface="Georgia"/>
              <a:sym typeface="Georgia"/>
            </a:endParaRPr>
          </a:p>
          <a:p>
            <a:pPr marL="457200" lvl="0" indent="-330200" algn="l" rtl="0">
              <a:lnSpc>
                <a:spcPct val="150000"/>
              </a:lnSpc>
              <a:spcBef>
                <a:spcPts val="0"/>
              </a:spcBef>
              <a:spcAft>
                <a:spcPts val="0"/>
              </a:spcAft>
              <a:buClr>
                <a:srgbClr val="555555"/>
              </a:buClr>
              <a:buSzPts val="1600"/>
              <a:buFont typeface="Georgia"/>
              <a:buChar char="●"/>
            </a:pPr>
            <a:r>
              <a:rPr lang="en" sz="1600">
                <a:solidFill>
                  <a:srgbClr val="555555"/>
                </a:solidFill>
                <a:highlight>
                  <a:srgbClr val="FFFFFF"/>
                </a:highlight>
                <a:latin typeface="Georgia"/>
                <a:ea typeface="Georgia"/>
                <a:cs typeface="Georgia"/>
                <a:sym typeface="Georgia"/>
              </a:rPr>
              <a:t>ACF and PACF</a:t>
            </a:r>
            <a:endParaRPr sz="1600">
              <a:solidFill>
                <a:srgbClr val="555555"/>
              </a:solidFill>
              <a:highlight>
                <a:srgbClr val="FFFFFF"/>
              </a:highlight>
              <a:latin typeface="Georgia"/>
              <a:ea typeface="Georgia"/>
              <a:cs typeface="Georgia"/>
              <a:sym typeface="Georgia"/>
            </a:endParaRPr>
          </a:p>
          <a:p>
            <a:pPr marL="0" lvl="0" indent="0" algn="l" rtl="0">
              <a:spcBef>
                <a:spcPts val="1400"/>
              </a:spcBef>
              <a:spcAft>
                <a:spcPts val="1600"/>
              </a:spcAft>
              <a:buNone/>
            </a:pPr>
            <a:endParaRPr sz="1400">
              <a:solidFill>
                <a:srgbClr val="393939"/>
              </a:solidFill>
              <a:highlight>
                <a:srgbClr val="F9F9F9"/>
              </a:highlight>
              <a:latin typeface="Lato"/>
              <a:ea typeface="Lato"/>
              <a:cs typeface="Lato"/>
              <a:sym typeface="Lato"/>
            </a:endParaRPr>
          </a:p>
        </p:txBody>
      </p:sp>
      <p:pic>
        <p:nvPicPr>
          <p:cNvPr id="241" name="Google Shape;241;p25"/>
          <p:cNvPicPr preferRelativeResize="0"/>
          <p:nvPr/>
        </p:nvPicPr>
        <p:blipFill>
          <a:blip r:embed="rId3">
            <a:alphaModFix/>
          </a:blip>
          <a:stretch>
            <a:fillRect/>
          </a:stretch>
        </p:blipFill>
        <p:spPr>
          <a:xfrm>
            <a:off x="666750" y="1115938"/>
            <a:ext cx="7810500"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819150" y="3432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CNN LOSS VALIDATION CHECK</a:t>
            </a:r>
            <a:endParaRPr b="1" dirty="0">
              <a:latin typeface="Lato"/>
              <a:ea typeface="Lato"/>
              <a:cs typeface="Lato"/>
              <a:sym typeface="Lato"/>
            </a:endParaRPr>
          </a:p>
        </p:txBody>
      </p:sp>
      <p:pic>
        <p:nvPicPr>
          <p:cNvPr id="247" name="Google Shape;247;p26"/>
          <p:cNvPicPr preferRelativeResize="0"/>
          <p:nvPr/>
        </p:nvPicPr>
        <p:blipFill>
          <a:blip r:embed="rId3">
            <a:alphaModFix/>
          </a:blip>
          <a:stretch>
            <a:fillRect/>
          </a:stretch>
        </p:blipFill>
        <p:spPr>
          <a:xfrm>
            <a:off x="1265576" y="1104175"/>
            <a:ext cx="6612851" cy="370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819150" y="4005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CNN PREDICTION VALUES</a:t>
            </a:r>
            <a:endParaRPr b="1">
              <a:latin typeface="Lato"/>
              <a:ea typeface="Lato"/>
              <a:cs typeface="Lato"/>
              <a:sym typeface="Lato"/>
            </a:endParaRPr>
          </a:p>
          <a:p>
            <a:pPr marL="0" lvl="0" indent="0" algn="ctr" rtl="0">
              <a:spcBef>
                <a:spcPts val="0"/>
              </a:spcBef>
              <a:spcAft>
                <a:spcPts val="0"/>
              </a:spcAft>
              <a:buNone/>
            </a:pPr>
            <a:endParaRPr b="1">
              <a:latin typeface="Lato"/>
              <a:ea typeface="Lato"/>
              <a:cs typeface="Lato"/>
              <a:sym typeface="Lato"/>
            </a:endParaRPr>
          </a:p>
        </p:txBody>
      </p:sp>
      <p:pic>
        <p:nvPicPr>
          <p:cNvPr id="253" name="Google Shape;253;p27"/>
          <p:cNvPicPr preferRelativeResize="0"/>
          <p:nvPr/>
        </p:nvPicPr>
        <p:blipFill>
          <a:blip r:embed="rId3">
            <a:alphaModFix/>
          </a:blip>
          <a:stretch>
            <a:fillRect/>
          </a:stretch>
        </p:blipFill>
        <p:spPr>
          <a:xfrm>
            <a:off x="614350" y="1054825"/>
            <a:ext cx="7710500" cy="37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819150" y="4005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FACEBOOK PROPHET OVERVIEW</a:t>
            </a:r>
            <a:endParaRPr b="1">
              <a:latin typeface="Lato"/>
              <a:ea typeface="Lato"/>
              <a:cs typeface="Lato"/>
              <a:sym typeface="Lato"/>
            </a:endParaRPr>
          </a:p>
        </p:txBody>
      </p:sp>
      <p:sp>
        <p:nvSpPr>
          <p:cNvPr id="259" name="Google Shape;259;p28"/>
          <p:cNvSpPr txBox="1">
            <a:spLocks noGrp="1"/>
          </p:cNvSpPr>
          <p:nvPr>
            <p:ph type="body" idx="1"/>
          </p:nvPr>
        </p:nvSpPr>
        <p:spPr>
          <a:xfrm>
            <a:off x="819150" y="1421875"/>
            <a:ext cx="7505700" cy="33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93939"/>
                </a:solidFill>
                <a:highlight>
                  <a:srgbClr val="F9F9F9"/>
                </a:highlight>
                <a:latin typeface="Lato"/>
                <a:ea typeface="Lato"/>
                <a:cs typeface="Lato"/>
                <a:sym typeface="Lato"/>
              </a:rPr>
              <a:t>Prophet is a procedure for forecasting time series data based on an additive model where non-linear trends are fit with yearly, weekly, and daily seasonality, plus holiday effects. </a:t>
            </a:r>
            <a:endParaRPr sz="1400">
              <a:solidFill>
                <a:srgbClr val="393939"/>
              </a:solidFill>
              <a:highlight>
                <a:srgbClr val="F9F9F9"/>
              </a:highlight>
              <a:latin typeface="Lato"/>
              <a:ea typeface="Lato"/>
              <a:cs typeface="Lato"/>
              <a:sym typeface="Lato"/>
            </a:endParaRPr>
          </a:p>
          <a:p>
            <a:pPr marL="0" lvl="0" indent="0" algn="l" rtl="0">
              <a:spcBef>
                <a:spcPts val="1600"/>
              </a:spcBef>
              <a:spcAft>
                <a:spcPts val="0"/>
              </a:spcAft>
              <a:buNone/>
            </a:pPr>
            <a:r>
              <a:rPr lang="en" sz="1400">
                <a:solidFill>
                  <a:srgbClr val="393939"/>
                </a:solidFill>
                <a:highlight>
                  <a:srgbClr val="F9F9F9"/>
                </a:highlight>
                <a:latin typeface="Lato"/>
                <a:ea typeface="Lato"/>
                <a:cs typeface="Lato"/>
                <a:sym typeface="Lato"/>
              </a:rPr>
              <a:t>It works best with time series that have strong seasonal effects and several seasons of historical data. </a:t>
            </a:r>
            <a:endParaRPr sz="1400">
              <a:solidFill>
                <a:srgbClr val="393939"/>
              </a:solidFill>
              <a:highlight>
                <a:srgbClr val="F9F9F9"/>
              </a:highlight>
              <a:latin typeface="Lato"/>
              <a:ea typeface="Lato"/>
              <a:cs typeface="Lato"/>
              <a:sym typeface="Lato"/>
            </a:endParaRPr>
          </a:p>
          <a:p>
            <a:pPr marL="0" lvl="0" indent="0" algn="l" rtl="0">
              <a:spcBef>
                <a:spcPts val="1600"/>
              </a:spcBef>
              <a:spcAft>
                <a:spcPts val="0"/>
              </a:spcAft>
              <a:buNone/>
            </a:pPr>
            <a:r>
              <a:rPr lang="en" sz="1400">
                <a:solidFill>
                  <a:srgbClr val="393939"/>
                </a:solidFill>
                <a:highlight>
                  <a:srgbClr val="F9F9F9"/>
                </a:highlight>
                <a:latin typeface="Lato"/>
                <a:ea typeface="Lato"/>
                <a:cs typeface="Lato"/>
                <a:sym typeface="Lato"/>
              </a:rPr>
              <a:t>Prophet is robust to missing data and shifts in the trend, and typically handles outliers well.</a:t>
            </a:r>
            <a:endParaRPr sz="1400">
              <a:solidFill>
                <a:srgbClr val="393939"/>
              </a:solidFill>
              <a:highlight>
                <a:srgbClr val="F9F9F9"/>
              </a:highlight>
              <a:latin typeface="Lato"/>
              <a:ea typeface="Lato"/>
              <a:cs typeface="Lato"/>
              <a:sym typeface="Lato"/>
            </a:endParaRPr>
          </a:p>
          <a:p>
            <a:pPr marL="0" lvl="0" indent="0" algn="l" rtl="0">
              <a:lnSpc>
                <a:spcPct val="120000"/>
              </a:lnSpc>
              <a:spcBef>
                <a:spcPts val="1600"/>
              </a:spcBef>
              <a:spcAft>
                <a:spcPts val="0"/>
              </a:spcAft>
              <a:buNone/>
            </a:pPr>
            <a:r>
              <a:rPr lang="en" sz="1400" b="1">
                <a:solidFill>
                  <a:srgbClr val="000000"/>
                </a:solidFill>
                <a:highlight>
                  <a:srgbClr val="FFFFFF"/>
                </a:highlight>
                <a:latin typeface="Lato"/>
                <a:ea typeface="Lato"/>
                <a:cs typeface="Lato"/>
                <a:sym typeface="Lato"/>
              </a:rPr>
              <a:t>Advantages: </a:t>
            </a:r>
            <a:endParaRPr sz="1400" b="1">
              <a:solidFill>
                <a:srgbClr val="000000"/>
              </a:solidFill>
              <a:highlight>
                <a:srgbClr val="FFFFFF"/>
              </a:highlight>
              <a:latin typeface="Lato"/>
              <a:ea typeface="Lato"/>
              <a:cs typeface="Lato"/>
              <a:sym typeface="Lato"/>
            </a:endParaRPr>
          </a:p>
          <a:p>
            <a:pPr marL="457200" lvl="0" indent="-317500" algn="l" rtl="0">
              <a:lnSpc>
                <a:spcPct val="120000"/>
              </a:lnSpc>
              <a:spcBef>
                <a:spcPts val="0"/>
              </a:spcBef>
              <a:spcAft>
                <a:spcPts val="0"/>
              </a:spcAft>
              <a:buClr>
                <a:srgbClr val="000000"/>
              </a:buClr>
              <a:buSzPts val="1400"/>
              <a:buFont typeface="Lato"/>
              <a:buAutoNum type="arabicPeriod"/>
            </a:pPr>
            <a:r>
              <a:rPr lang="en" sz="1400">
                <a:solidFill>
                  <a:srgbClr val="000000"/>
                </a:solidFill>
                <a:highlight>
                  <a:srgbClr val="FFFFFF"/>
                </a:highlight>
                <a:latin typeface="Lato"/>
                <a:ea typeface="Lato"/>
                <a:cs typeface="Lato"/>
                <a:sym typeface="Lato"/>
              </a:rPr>
              <a:t>Accurate and fast.</a:t>
            </a:r>
            <a:endParaRPr sz="1400">
              <a:solidFill>
                <a:srgbClr val="000000"/>
              </a:solidFill>
              <a:highlight>
                <a:srgbClr val="FFFFFF"/>
              </a:highlight>
              <a:latin typeface="Lato"/>
              <a:ea typeface="Lato"/>
              <a:cs typeface="Lato"/>
              <a:sym typeface="Lato"/>
            </a:endParaRPr>
          </a:p>
          <a:p>
            <a:pPr marL="457200" lvl="0" indent="-317500" algn="l" rtl="0">
              <a:lnSpc>
                <a:spcPct val="120000"/>
              </a:lnSpc>
              <a:spcBef>
                <a:spcPts val="0"/>
              </a:spcBef>
              <a:spcAft>
                <a:spcPts val="0"/>
              </a:spcAft>
              <a:buClr>
                <a:srgbClr val="000000"/>
              </a:buClr>
              <a:buSzPts val="1400"/>
              <a:buFont typeface="Lato"/>
              <a:buAutoNum type="arabicPeriod"/>
            </a:pPr>
            <a:r>
              <a:rPr lang="en" sz="1400">
                <a:solidFill>
                  <a:srgbClr val="000000"/>
                </a:solidFill>
                <a:highlight>
                  <a:srgbClr val="FFFFFF"/>
                </a:highlight>
                <a:latin typeface="Lato"/>
                <a:ea typeface="Lato"/>
                <a:cs typeface="Lato"/>
                <a:sym typeface="Lato"/>
              </a:rPr>
              <a:t>Fully automatic.</a:t>
            </a:r>
            <a:endParaRPr sz="1400">
              <a:solidFill>
                <a:srgbClr val="000000"/>
              </a:solidFill>
              <a:highlight>
                <a:srgbClr val="FFFFFF"/>
              </a:highlight>
              <a:latin typeface="Lato"/>
              <a:ea typeface="Lato"/>
              <a:cs typeface="Lato"/>
              <a:sym typeface="Lato"/>
            </a:endParaRPr>
          </a:p>
          <a:p>
            <a:pPr marL="457200" lvl="0" indent="-317500" algn="l" rtl="0">
              <a:lnSpc>
                <a:spcPct val="120000"/>
              </a:lnSpc>
              <a:spcBef>
                <a:spcPts val="0"/>
              </a:spcBef>
              <a:spcAft>
                <a:spcPts val="0"/>
              </a:spcAft>
              <a:buClr>
                <a:srgbClr val="000000"/>
              </a:buClr>
              <a:buSzPts val="1400"/>
              <a:buFont typeface="Lato"/>
              <a:buAutoNum type="arabicPeriod"/>
            </a:pPr>
            <a:r>
              <a:rPr lang="en" sz="1400">
                <a:solidFill>
                  <a:srgbClr val="000000"/>
                </a:solidFill>
                <a:highlight>
                  <a:srgbClr val="FFFFFF"/>
                </a:highlight>
                <a:latin typeface="Lato"/>
                <a:ea typeface="Lato"/>
                <a:cs typeface="Lato"/>
                <a:sym typeface="Lato"/>
              </a:rPr>
              <a:t>Tunable forecasts.</a:t>
            </a:r>
            <a:endParaRPr sz="1400">
              <a:solidFill>
                <a:srgbClr val="000000"/>
              </a:solidFill>
              <a:highlight>
                <a:srgbClr val="FFFFFF"/>
              </a:highlight>
              <a:latin typeface="Lato"/>
              <a:ea typeface="Lato"/>
              <a:cs typeface="Lato"/>
              <a:sym typeface="Lato"/>
            </a:endParaRPr>
          </a:p>
          <a:p>
            <a:pPr marL="0" lvl="0" indent="0" algn="l" rtl="0">
              <a:spcBef>
                <a:spcPts val="0"/>
              </a:spcBef>
              <a:spcAft>
                <a:spcPts val="1600"/>
              </a:spcAft>
              <a:buNone/>
            </a:pPr>
            <a:endParaRPr sz="1400">
              <a:solidFill>
                <a:srgbClr val="393939"/>
              </a:solidFill>
              <a:highlight>
                <a:srgbClr val="F9F9F9"/>
              </a:highlight>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19150" y="356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FACEBOOK PROPHET FORECAST</a:t>
            </a:r>
            <a:endParaRPr b="1"/>
          </a:p>
        </p:txBody>
      </p:sp>
      <p:pic>
        <p:nvPicPr>
          <p:cNvPr id="265" name="Google Shape;265;p29"/>
          <p:cNvPicPr preferRelativeResize="0"/>
          <p:nvPr/>
        </p:nvPicPr>
        <p:blipFill>
          <a:blip r:embed="rId3">
            <a:alphaModFix/>
          </a:blip>
          <a:stretch>
            <a:fillRect/>
          </a:stretch>
        </p:blipFill>
        <p:spPr>
          <a:xfrm>
            <a:off x="1532175" y="1197850"/>
            <a:ext cx="6079654" cy="352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503175" y="370375"/>
            <a:ext cx="81765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b="1"/>
              <a:t>FACEBOOK PROPHET CROSS VALIDATION</a:t>
            </a:r>
            <a:endParaRPr sz="2900" b="1"/>
          </a:p>
        </p:txBody>
      </p:sp>
      <p:pic>
        <p:nvPicPr>
          <p:cNvPr id="271" name="Google Shape;271;p30"/>
          <p:cNvPicPr preferRelativeResize="0"/>
          <p:nvPr/>
        </p:nvPicPr>
        <p:blipFill>
          <a:blip r:embed="rId3">
            <a:alphaModFix/>
          </a:blip>
          <a:stretch>
            <a:fillRect/>
          </a:stretch>
        </p:blipFill>
        <p:spPr>
          <a:xfrm>
            <a:off x="1487800" y="1104175"/>
            <a:ext cx="6168401" cy="374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TASK MANAGEMENT</a:t>
            </a:r>
            <a:endParaRPr b="1">
              <a:latin typeface="Lato"/>
              <a:ea typeface="Lato"/>
              <a:cs typeface="Lato"/>
              <a:sym typeface="Lato"/>
            </a:endParaRPr>
          </a:p>
        </p:txBody>
      </p:sp>
      <p:pic>
        <p:nvPicPr>
          <p:cNvPr id="277" name="Google Shape;277;p31"/>
          <p:cNvPicPr preferRelativeResize="0"/>
          <p:nvPr/>
        </p:nvPicPr>
        <p:blipFill rotWithShape="1">
          <a:blip r:embed="rId3">
            <a:alphaModFix/>
          </a:blip>
          <a:srcRect b="-6940"/>
          <a:stretch/>
        </p:blipFill>
        <p:spPr>
          <a:xfrm>
            <a:off x="1352550" y="1800200"/>
            <a:ext cx="6438900" cy="30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482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PROBLEM STATEMENT</a:t>
            </a:r>
            <a:endParaRPr b="1">
              <a:latin typeface="Lato"/>
              <a:ea typeface="Lato"/>
              <a:cs typeface="Lato"/>
              <a:sym typeface="Lato"/>
            </a:endParaRPr>
          </a:p>
        </p:txBody>
      </p:sp>
      <p:sp>
        <p:nvSpPr>
          <p:cNvPr id="138" name="Google Shape;138;p14"/>
          <p:cNvSpPr txBox="1">
            <a:spLocks noGrp="1"/>
          </p:cNvSpPr>
          <p:nvPr>
            <p:ph type="body" idx="1"/>
          </p:nvPr>
        </p:nvSpPr>
        <p:spPr>
          <a:xfrm>
            <a:off x="819150" y="1160075"/>
            <a:ext cx="7505700" cy="34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highlight>
                  <a:srgbClr val="FFFFFF"/>
                </a:highlight>
                <a:latin typeface="Lato"/>
                <a:ea typeface="Lato"/>
                <a:cs typeface="Lato"/>
                <a:sym typeface="Lato"/>
              </a:rPr>
              <a:t>New York City Energy Consumption Analysis and Prediction</a:t>
            </a:r>
            <a:endParaRPr sz="1400" b="1">
              <a:solidFill>
                <a:srgbClr val="000000"/>
              </a:solidFill>
              <a:highlight>
                <a:srgbClr val="FFFFFF"/>
              </a:highlight>
              <a:latin typeface="Lato"/>
              <a:ea typeface="Lato"/>
              <a:cs typeface="Lato"/>
              <a:sym typeface="Lato"/>
            </a:endParaRPr>
          </a:p>
          <a:p>
            <a:pPr marL="457200" lvl="0" indent="-317500" algn="l" rtl="0">
              <a:spcBef>
                <a:spcPts val="1100"/>
              </a:spcBef>
              <a:spcAft>
                <a:spcPts val="0"/>
              </a:spcAft>
              <a:buClr>
                <a:srgbClr val="000000"/>
              </a:buClr>
              <a:buSzPts val="1400"/>
              <a:buFont typeface="Lato"/>
              <a:buChar char="●"/>
            </a:pPr>
            <a:r>
              <a:rPr lang="en" sz="1400">
                <a:solidFill>
                  <a:srgbClr val="000000"/>
                </a:solidFill>
                <a:highlight>
                  <a:srgbClr val="FFFFFF"/>
                </a:highlight>
                <a:latin typeface="Lato"/>
                <a:ea typeface="Lato"/>
                <a:cs typeface="Lato"/>
                <a:sym typeface="Lato"/>
              </a:rPr>
              <a:t>This scenario focuses on energy demand forecasting where the goal is to predict the future load on an energy grid. it is a critical business operation for companies in the energy sector as operators need to maintain the fine balance between the energy consumed on a grid and the energy supplied to it.</a:t>
            </a:r>
            <a:br>
              <a:rPr lang="en" sz="1400">
                <a:solidFill>
                  <a:srgbClr val="000000"/>
                </a:solidFill>
                <a:highlight>
                  <a:srgbClr val="FFFFFF"/>
                </a:highlight>
                <a:latin typeface="Lato"/>
                <a:ea typeface="Lato"/>
                <a:cs typeface="Lato"/>
                <a:sym typeface="Lato"/>
              </a:rPr>
            </a:br>
            <a:endParaRPr sz="1400">
              <a:solidFill>
                <a:srgbClr val="000000"/>
              </a:solidFill>
              <a:highlight>
                <a:srgbClr val="FFFFFF"/>
              </a:highlight>
              <a:latin typeface="Lato"/>
              <a:ea typeface="Lato"/>
              <a:cs typeface="Lato"/>
              <a:sym typeface="Lato"/>
            </a:endParaRPr>
          </a:p>
          <a:p>
            <a:pPr marL="457200" lvl="0" indent="-317500" algn="l" rtl="0">
              <a:spcBef>
                <a:spcPts val="0"/>
              </a:spcBef>
              <a:spcAft>
                <a:spcPts val="0"/>
              </a:spcAft>
              <a:buClr>
                <a:srgbClr val="000000"/>
              </a:buClr>
              <a:buSzPts val="1400"/>
              <a:buFont typeface="Lato"/>
              <a:buChar char="●"/>
            </a:pPr>
            <a:r>
              <a:rPr lang="en" sz="1400">
                <a:solidFill>
                  <a:srgbClr val="000000"/>
                </a:solidFill>
                <a:highlight>
                  <a:srgbClr val="FFFFFF"/>
                </a:highlight>
                <a:latin typeface="Lato"/>
                <a:ea typeface="Lato"/>
                <a:cs typeface="Lato"/>
                <a:sym typeface="Lato"/>
              </a:rPr>
              <a:t>Too much power supplied to the grid can result in waste of energy and would overwhelm the system. However, if too little power is supplied it can lead to blackouts, leaving customers without power.</a:t>
            </a:r>
            <a:br>
              <a:rPr lang="en" sz="1400">
                <a:solidFill>
                  <a:srgbClr val="000000"/>
                </a:solidFill>
                <a:highlight>
                  <a:srgbClr val="FFFFFF"/>
                </a:highlight>
                <a:latin typeface="Lato"/>
                <a:ea typeface="Lato"/>
                <a:cs typeface="Lato"/>
                <a:sym typeface="Lato"/>
              </a:rPr>
            </a:br>
            <a:endParaRPr sz="1400">
              <a:solidFill>
                <a:srgbClr val="000000"/>
              </a:solidFill>
              <a:highlight>
                <a:srgbClr val="FFFFFF"/>
              </a:highlight>
              <a:latin typeface="Lato"/>
              <a:ea typeface="Lato"/>
              <a:cs typeface="Lato"/>
              <a:sym typeface="Lato"/>
            </a:endParaRPr>
          </a:p>
          <a:p>
            <a:pPr marL="457200" lvl="0" indent="-317500" algn="l" rtl="0">
              <a:spcBef>
                <a:spcPts val="0"/>
              </a:spcBef>
              <a:spcAft>
                <a:spcPts val="0"/>
              </a:spcAft>
              <a:buClr>
                <a:srgbClr val="000000"/>
              </a:buClr>
              <a:buSzPts val="1400"/>
              <a:buFont typeface="Lato"/>
              <a:buChar char="●"/>
            </a:pPr>
            <a:r>
              <a:rPr lang="en" sz="1400">
                <a:solidFill>
                  <a:srgbClr val="000000"/>
                </a:solidFill>
                <a:highlight>
                  <a:srgbClr val="FFFFFF"/>
                </a:highlight>
                <a:latin typeface="Lato"/>
                <a:ea typeface="Lato"/>
                <a:cs typeface="Lato"/>
                <a:sym typeface="Lato"/>
              </a:rPr>
              <a:t>This dataset includes hourly power demand for New York City for a period of about 5.5 years.</a:t>
            </a:r>
            <a:endParaRPr sz="1400">
              <a:solidFill>
                <a:srgbClr val="000000"/>
              </a:solidFill>
              <a:highlight>
                <a:srgbClr val="FFFFFF"/>
              </a:highlight>
              <a:latin typeface="Lato"/>
              <a:ea typeface="Lato"/>
              <a:cs typeface="Lato"/>
              <a:sym typeface="Lato"/>
            </a:endParaRPr>
          </a:p>
          <a:p>
            <a:pPr marL="0" lvl="0" indent="0" algn="l" rtl="0">
              <a:spcBef>
                <a:spcPts val="1100"/>
              </a:spcBef>
              <a:spcAft>
                <a:spcPts val="1600"/>
              </a:spcAft>
              <a:buNone/>
            </a:pPr>
            <a:endParaRPr sz="1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979900" y="2094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398325"/>
            <a:ext cx="7505700" cy="608100"/>
          </a:xfrm>
          <a:prstGeom prst="rect">
            <a:avLst/>
          </a:prstGeom>
        </p:spPr>
        <p:txBody>
          <a:bodyPr spcFirstLastPara="1" wrap="square" lIns="91425" tIns="91425" rIns="91425" bIns="91425" anchor="t" anchorCtr="0">
            <a:noAutofit/>
          </a:bodyPr>
          <a:lstStyle/>
          <a:p>
            <a:pPr marL="0" marR="190500" lvl="0" indent="0" algn="ctr" rtl="0">
              <a:lnSpc>
                <a:spcPct val="115000"/>
              </a:lnSpc>
              <a:spcBef>
                <a:spcPts val="0"/>
              </a:spcBef>
              <a:spcAft>
                <a:spcPts val="0"/>
              </a:spcAft>
              <a:buNone/>
            </a:pPr>
            <a:r>
              <a:rPr lang="en" b="1">
                <a:latin typeface="Lato"/>
                <a:ea typeface="Lato"/>
                <a:cs typeface="Lato"/>
                <a:sym typeface="Lato"/>
              </a:rPr>
              <a:t>SOLUTION OVERVIEW</a:t>
            </a:r>
            <a:endParaRPr>
              <a:latin typeface="Lato"/>
              <a:ea typeface="Lato"/>
              <a:cs typeface="Lato"/>
              <a:sym typeface="Lato"/>
            </a:endParaRPr>
          </a:p>
          <a:p>
            <a:pPr marL="0" lvl="0" indent="0" algn="l" rtl="0">
              <a:spcBef>
                <a:spcPts val="0"/>
              </a:spcBef>
              <a:spcAft>
                <a:spcPts val="0"/>
              </a:spcAft>
              <a:buNone/>
            </a:pPr>
            <a:endParaRPr/>
          </a:p>
        </p:txBody>
      </p:sp>
      <p:sp>
        <p:nvSpPr>
          <p:cNvPr id="144" name="Google Shape;144;p15"/>
          <p:cNvSpPr txBox="1">
            <a:spLocks noGrp="1"/>
          </p:cNvSpPr>
          <p:nvPr>
            <p:ph type="body" idx="1"/>
          </p:nvPr>
        </p:nvSpPr>
        <p:spPr>
          <a:xfrm>
            <a:off x="819150" y="1006425"/>
            <a:ext cx="7505700" cy="3675600"/>
          </a:xfrm>
          <a:prstGeom prst="rect">
            <a:avLst/>
          </a:prstGeom>
        </p:spPr>
        <p:txBody>
          <a:bodyPr spcFirstLastPara="1" wrap="square" lIns="91425" tIns="91425" rIns="91425" bIns="91425" anchor="t" anchorCtr="0">
            <a:noAutofit/>
          </a:bodyPr>
          <a:lstStyle/>
          <a:p>
            <a:pPr marL="0" marR="190500" lvl="0" indent="0" algn="l" rtl="0">
              <a:spcBef>
                <a:spcPts val="0"/>
              </a:spcBef>
              <a:spcAft>
                <a:spcPts val="0"/>
              </a:spcAft>
              <a:buNone/>
            </a:pPr>
            <a:r>
              <a:rPr lang="en" sz="1400">
                <a:solidFill>
                  <a:srgbClr val="000000"/>
                </a:solidFill>
                <a:latin typeface="Lato"/>
                <a:ea typeface="Lato"/>
                <a:cs typeface="Lato"/>
                <a:sym typeface="Lato"/>
              </a:rPr>
              <a:t>After detailed data analysis we got to know that data has multiple seasonalities (yearly, weekly) so as to deal with this situation we came up with an idea to use 3 phase plan to capture the effect of multiple seasonality on data.</a:t>
            </a:r>
            <a:endParaRPr sz="1400">
              <a:solidFill>
                <a:srgbClr val="000000"/>
              </a:solidFill>
              <a:latin typeface="Lato"/>
              <a:ea typeface="Lato"/>
              <a:cs typeface="Lato"/>
              <a:sym typeface="Lato"/>
            </a:endParaRPr>
          </a:p>
          <a:p>
            <a:pPr marL="457200" marR="190500" lvl="0" indent="-317500" algn="l" rtl="0">
              <a:spcBef>
                <a:spcPts val="1200"/>
              </a:spcBef>
              <a:spcAft>
                <a:spcPts val="0"/>
              </a:spcAft>
              <a:buClr>
                <a:srgbClr val="000000"/>
              </a:buClr>
              <a:buSzPts val="1400"/>
              <a:buFont typeface="Lato"/>
              <a:buChar char="●"/>
            </a:pPr>
            <a:r>
              <a:rPr lang="en" sz="1400" b="1">
                <a:solidFill>
                  <a:srgbClr val="000000"/>
                </a:solidFill>
                <a:latin typeface="Lato"/>
                <a:ea typeface="Lato"/>
                <a:cs typeface="Lato"/>
                <a:sym typeface="Lato"/>
              </a:rPr>
              <a:t>Approach 1</a:t>
            </a:r>
            <a:r>
              <a:rPr lang="en" sz="1400">
                <a:solidFill>
                  <a:srgbClr val="000000"/>
                </a:solidFill>
                <a:latin typeface="Lato"/>
                <a:ea typeface="Lato"/>
                <a:cs typeface="Lato"/>
                <a:sym typeface="Lato"/>
              </a:rPr>
              <a:t>: We resampled data in monthly format to capture yearly seasonality and trained ARIMA model on it. Since ARIMA is not able to deal with multiple seasonalities very well we used this approach.</a:t>
            </a:r>
            <a:endParaRPr sz="1400">
              <a:solidFill>
                <a:srgbClr val="000000"/>
              </a:solidFill>
              <a:latin typeface="Lato"/>
              <a:ea typeface="Lato"/>
              <a:cs typeface="Lato"/>
              <a:sym typeface="Lato"/>
            </a:endParaRPr>
          </a:p>
          <a:p>
            <a:pPr marL="457200" marR="190500" lvl="0" indent="-317500" algn="l" rtl="0">
              <a:spcBef>
                <a:spcPts val="0"/>
              </a:spcBef>
              <a:spcAft>
                <a:spcPts val="0"/>
              </a:spcAft>
              <a:buClr>
                <a:srgbClr val="000000"/>
              </a:buClr>
              <a:buSzPts val="1400"/>
              <a:buFont typeface="Lato"/>
              <a:buChar char="●"/>
            </a:pPr>
            <a:r>
              <a:rPr lang="en" sz="1400" b="1">
                <a:solidFill>
                  <a:srgbClr val="000000"/>
                </a:solidFill>
                <a:latin typeface="Lato"/>
                <a:ea typeface="Lato"/>
                <a:cs typeface="Lato"/>
                <a:sym typeface="Lato"/>
              </a:rPr>
              <a:t>Approach 2</a:t>
            </a:r>
            <a:r>
              <a:rPr lang="en" sz="1400">
                <a:solidFill>
                  <a:srgbClr val="000000"/>
                </a:solidFill>
                <a:latin typeface="Lato"/>
                <a:ea typeface="Lato"/>
                <a:cs typeface="Lato"/>
                <a:sym typeface="Lato"/>
              </a:rPr>
              <a:t>: However, if we resample data on a monthly level we might loose pattern in data, so as to deal with this we resampled our data on daily level  and added a additional predictor using Facebook Prophet as it works really good on multiple seasonalities and gave us good forecast.</a:t>
            </a:r>
            <a:endParaRPr sz="1400">
              <a:solidFill>
                <a:srgbClr val="000000"/>
              </a:solidFill>
              <a:latin typeface="Lato"/>
              <a:ea typeface="Lato"/>
              <a:cs typeface="Lato"/>
              <a:sym typeface="Lato"/>
            </a:endParaRPr>
          </a:p>
          <a:p>
            <a:pPr marL="457200" marR="190500" lvl="0" indent="-317500" algn="l" rtl="0">
              <a:spcBef>
                <a:spcPts val="0"/>
              </a:spcBef>
              <a:spcAft>
                <a:spcPts val="0"/>
              </a:spcAft>
              <a:buClr>
                <a:srgbClr val="000000"/>
              </a:buClr>
              <a:buSzPts val="1400"/>
              <a:buFont typeface="Lato"/>
              <a:buChar char="●"/>
            </a:pPr>
            <a:r>
              <a:rPr lang="en" sz="1400" b="1">
                <a:solidFill>
                  <a:srgbClr val="000000"/>
                </a:solidFill>
                <a:latin typeface="Lato"/>
                <a:ea typeface="Lato"/>
                <a:cs typeface="Lato"/>
                <a:sym typeface="Lato"/>
              </a:rPr>
              <a:t>Approach 3</a:t>
            </a:r>
            <a:r>
              <a:rPr lang="en" sz="1400">
                <a:solidFill>
                  <a:srgbClr val="000000"/>
                </a:solidFill>
                <a:latin typeface="Lato"/>
                <a:ea typeface="Lato"/>
                <a:cs typeface="Lato"/>
                <a:sym typeface="Lato"/>
              </a:rPr>
              <a:t>: We have resample data to check the accuracy and forecast some values from the same dataset using CNN (Convolution Neural Network) as CNN in the recent research has proven to be more efficient.</a:t>
            </a:r>
            <a:endParaRPr sz="1400">
              <a:solidFill>
                <a:srgbClr val="000000"/>
              </a:solidFill>
              <a:latin typeface="Lato"/>
              <a:ea typeface="Lato"/>
              <a:cs typeface="Lato"/>
              <a:sym typeface="Lato"/>
            </a:endParaRPr>
          </a:p>
          <a:p>
            <a:pPr marL="0" lvl="0" indent="0" algn="l" rtl="0">
              <a:spcBef>
                <a:spcPts val="1200"/>
              </a:spcBef>
              <a:spcAft>
                <a:spcPts val="1600"/>
              </a:spcAft>
              <a:buNone/>
            </a:pPr>
            <a:endParaRPr sz="1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50" y="440275"/>
            <a:ext cx="750570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EXPLORATORY DATA ANALYSIS</a:t>
            </a:r>
            <a:endParaRPr b="1"/>
          </a:p>
        </p:txBody>
      </p:sp>
      <p:pic>
        <p:nvPicPr>
          <p:cNvPr id="150" name="Google Shape;150;p16"/>
          <p:cNvPicPr preferRelativeResize="0"/>
          <p:nvPr/>
        </p:nvPicPr>
        <p:blipFill>
          <a:blip r:embed="rId3">
            <a:alphaModFix/>
          </a:blip>
          <a:stretch>
            <a:fillRect/>
          </a:stretch>
        </p:blipFill>
        <p:spPr>
          <a:xfrm>
            <a:off x="1297150" y="1533175"/>
            <a:ext cx="6835699" cy="3280826"/>
          </a:xfrm>
          <a:prstGeom prst="rect">
            <a:avLst/>
          </a:prstGeom>
          <a:noFill/>
          <a:ln>
            <a:noFill/>
          </a:ln>
        </p:spPr>
      </p:pic>
      <p:sp>
        <p:nvSpPr>
          <p:cNvPr id="151" name="Google Shape;151;p16"/>
          <p:cNvSpPr txBox="1"/>
          <p:nvPr/>
        </p:nvSpPr>
        <p:spPr>
          <a:xfrm>
            <a:off x="1154150" y="1075663"/>
            <a:ext cx="71217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Viewing this plot we can see signs of seasonalities also a correlation between variables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351025"/>
            <a:ext cx="7505700" cy="55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highlight>
                  <a:srgbClr val="FFFFFF"/>
                </a:highlight>
                <a:latin typeface="Lato"/>
                <a:ea typeface="Lato"/>
                <a:cs typeface="Lato"/>
                <a:sym typeface="Lato"/>
              </a:rPr>
              <a:t>LAGGED PLOTS</a:t>
            </a:r>
            <a:endParaRPr b="1">
              <a:latin typeface="Lato"/>
              <a:ea typeface="Lato"/>
              <a:cs typeface="Lato"/>
              <a:sym typeface="Lato"/>
            </a:endParaRPr>
          </a:p>
        </p:txBody>
      </p:sp>
      <p:sp>
        <p:nvSpPr>
          <p:cNvPr id="157" name="Google Shape;157;p17"/>
          <p:cNvSpPr txBox="1">
            <a:spLocks noGrp="1"/>
          </p:cNvSpPr>
          <p:nvPr>
            <p:ph type="body" idx="1"/>
          </p:nvPr>
        </p:nvSpPr>
        <p:spPr>
          <a:xfrm>
            <a:off x="819150" y="828500"/>
            <a:ext cx="7505700" cy="865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Lato"/>
              <a:buAutoNum type="arabicPeriod"/>
            </a:pPr>
            <a:r>
              <a:rPr lang="en" sz="1200">
                <a:solidFill>
                  <a:srgbClr val="000000"/>
                </a:solidFill>
                <a:highlight>
                  <a:srgbClr val="FFFFFF"/>
                </a:highlight>
                <a:latin typeface="Lato"/>
                <a:ea typeface="Lato"/>
                <a:cs typeface="Lato"/>
                <a:sym typeface="Lato"/>
              </a:rPr>
              <a:t> Helps us to see the number of significant lags of autocorrelation. This can not often be established just by looking at a time plot.</a:t>
            </a:r>
            <a:endParaRPr sz="1200">
              <a:solidFill>
                <a:srgbClr val="000000"/>
              </a:solidFill>
              <a:highlight>
                <a:srgbClr val="FFFFFF"/>
              </a:highlight>
              <a:latin typeface="Lato"/>
              <a:ea typeface="Lato"/>
              <a:cs typeface="Lato"/>
              <a:sym typeface="Lato"/>
            </a:endParaRPr>
          </a:p>
          <a:p>
            <a:pPr marL="457200" lvl="0" indent="-304800" algn="l" rtl="0">
              <a:spcBef>
                <a:spcPts val="0"/>
              </a:spcBef>
              <a:spcAft>
                <a:spcPts val="0"/>
              </a:spcAft>
              <a:buClr>
                <a:srgbClr val="000000"/>
              </a:buClr>
              <a:buSzPts val="1200"/>
              <a:buFont typeface="Lato"/>
              <a:buAutoNum type="arabicPeriod"/>
            </a:pPr>
            <a:r>
              <a:rPr lang="en" sz="1200">
                <a:solidFill>
                  <a:srgbClr val="000000"/>
                </a:solidFill>
                <a:highlight>
                  <a:srgbClr val="FFFFFF"/>
                </a:highlight>
                <a:latin typeface="Lato"/>
                <a:ea typeface="Lato"/>
                <a:cs typeface="Lato"/>
                <a:sym typeface="Lato"/>
              </a:rPr>
              <a:t> Also gives us an estimate of the lag autocorrelation, which indicates the strength of the correlation.</a:t>
            </a:r>
            <a:endParaRPr sz="1200">
              <a:latin typeface="Lato"/>
              <a:ea typeface="Lato"/>
              <a:cs typeface="Lato"/>
              <a:sym typeface="Lato"/>
            </a:endParaRPr>
          </a:p>
        </p:txBody>
      </p:sp>
      <p:pic>
        <p:nvPicPr>
          <p:cNvPr id="158" name="Google Shape;158;p17"/>
          <p:cNvPicPr preferRelativeResize="0"/>
          <p:nvPr/>
        </p:nvPicPr>
        <p:blipFill>
          <a:blip r:embed="rId3">
            <a:alphaModFix/>
          </a:blip>
          <a:stretch>
            <a:fillRect/>
          </a:stretch>
        </p:blipFill>
        <p:spPr>
          <a:xfrm>
            <a:off x="2427400" y="1694000"/>
            <a:ext cx="4158772" cy="3144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819150" y="326300"/>
            <a:ext cx="7505700" cy="7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SEASONALITIES IN DATA</a:t>
            </a:r>
            <a:endParaRPr b="1"/>
          </a:p>
        </p:txBody>
      </p:sp>
      <p:pic>
        <p:nvPicPr>
          <p:cNvPr id="164" name="Google Shape;164;p18"/>
          <p:cNvPicPr preferRelativeResize="0"/>
          <p:nvPr/>
        </p:nvPicPr>
        <p:blipFill>
          <a:blip r:embed="rId3">
            <a:alphaModFix/>
          </a:blip>
          <a:stretch>
            <a:fillRect/>
          </a:stretch>
        </p:blipFill>
        <p:spPr>
          <a:xfrm>
            <a:off x="1473138" y="1116650"/>
            <a:ext cx="6197726" cy="378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4005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DATA PRE-PROCESSING</a:t>
            </a:r>
            <a:endParaRPr b="1">
              <a:latin typeface="Lato"/>
              <a:ea typeface="Lato"/>
              <a:cs typeface="Lato"/>
              <a:sym typeface="Lato"/>
            </a:endParaRPr>
          </a:p>
          <a:p>
            <a:pPr marL="0" lvl="0" indent="0" algn="ctr" rtl="0">
              <a:spcBef>
                <a:spcPts val="0"/>
              </a:spcBef>
              <a:spcAft>
                <a:spcPts val="0"/>
              </a:spcAft>
              <a:buNone/>
            </a:pPr>
            <a:endParaRPr b="1">
              <a:latin typeface="Lato"/>
              <a:ea typeface="Lato"/>
              <a:cs typeface="Lato"/>
              <a:sym typeface="Lato"/>
            </a:endParaRPr>
          </a:p>
        </p:txBody>
      </p:sp>
      <p:sp>
        <p:nvSpPr>
          <p:cNvPr id="170" name="Google Shape;170;p19"/>
          <p:cNvSpPr txBox="1">
            <a:spLocks noGrp="1"/>
          </p:cNvSpPr>
          <p:nvPr>
            <p:ph type="body" idx="1"/>
          </p:nvPr>
        </p:nvSpPr>
        <p:spPr>
          <a:xfrm>
            <a:off x="819150" y="1421875"/>
            <a:ext cx="7505700" cy="33135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Lato"/>
              <a:buChar char="●"/>
            </a:pPr>
            <a:r>
              <a:rPr lang="en" sz="1600">
                <a:solidFill>
                  <a:srgbClr val="000000"/>
                </a:solidFill>
                <a:highlight>
                  <a:srgbClr val="FFFFFF"/>
                </a:highlight>
                <a:latin typeface="Lato"/>
                <a:ea typeface="Lato"/>
                <a:cs typeface="Lato"/>
                <a:sym typeface="Lato"/>
              </a:rPr>
              <a:t>Handling missing values.</a:t>
            </a:r>
            <a:endParaRPr sz="1600">
              <a:solidFill>
                <a:srgbClr val="000000"/>
              </a:solidFill>
              <a:highlight>
                <a:srgbClr val="FFFFFF"/>
              </a:highlight>
              <a:latin typeface="Lato"/>
              <a:ea typeface="Lato"/>
              <a:cs typeface="Lato"/>
              <a:sym typeface="Lato"/>
            </a:endParaRPr>
          </a:p>
          <a:p>
            <a:pPr marL="457200" lvl="0" indent="-330200" algn="l" rtl="0">
              <a:lnSpc>
                <a:spcPct val="150000"/>
              </a:lnSpc>
              <a:spcBef>
                <a:spcPts val="0"/>
              </a:spcBef>
              <a:spcAft>
                <a:spcPts val="0"/>
              </a:spcAft>
              <a:buClr>
                <a:srgbClr val="000000"/>
              </a:buClr>
              <a:buSzPts val="1600"/>
              <a:buFont typeface="Lato"/>
              <a:buChar char="●"/>
            </a:pPr>
            <a:r>
              <a:rPr lang="en" sz="1600">
                <a:solidFill>
                  <a:srgbClr val="000000"/>
                </a:solidFill>
                <a:highlight>
                  <a:srgbClr val="FFFFFF"/>
                </a:highlight>
                <a:latin typeface="Lato"/>
                <a:ea typeface="Lato"/>
                <a:cs typeface="Lato"/>
                <a:sym typeface="Lato"/>
              </a:rPr>
              <a:t>Identifying and removing outliers.</a:t>
            </a:r>
            <a:endParaRPr sz="1600">
              <a:solidFill>
                <a:srgbClr val="000000"/>
              </a:solidFill>
              <a:highlight>
                <a:srgbClr val="FFFFFF"/>
              </a:highlight>
              <a:latin typeface="Lato"/>
              <a:ea typeface="Lato"/>
              <a:cs typeface="Lato"/>
              <a:sym typeface="Lato"/>
            </a:endParaRPr>
          </a:p>
          <a:p>
            <a:pPr marL="457200" lvl="0" indent="-330200" algn="l" rtl="0">
              <a:lnSpc>
                <a:spcPct val="150000"/>
              </a:lnSpc>
              <a:spcBef>
                <a:spcPts val="0"/>
              </a:spcBef>
              <a:spcAft>
                <a:spcPts val="0"/>
              </a:spcAft>
              <a:buClr>
                <a:srgbClr val="000000"/>
              </a:buClr>
              <a:buSzPts val="1600"/>
              <a:buFont typeface="Lato"/>
              <a:buChar char="●"/>
            </a:pPr>
            <a:r>
              <a:rPr lang="en" sz="1600">
                <a:solidFill>
                  <a:srgbClr val="000000"/>
                </a:solidFill>
                <a:highlight>
                  <a:srgbClr val="FFFFFF"/>
                </a:highlight>
                <a:latin typeface="Lato"/>
                <a:ea typeface="Lato"/>
                <a:cs typeface="Lato"/>
                <a:sym typeface="Lato"/>
              </a:rPr>
              <a:t>Min- Max Scaling used for normalization.</a:t>
            </a:r>
            <a:endParaRPr sz="1600">
              <a:solidFill>
                <a:srgbClr val="000000"/>
              </a:solidFill>
              <a:highlight>
                <a:srgbClr val="FFFFFF"/>
              </a:highlight>
              <a:latin typeface="Lato"/>
              <a:ea typeface="Lato"/>
              <a:cs typeface="Lato"/>
              <a:sym typeface="Lato"/>
            </a:endParaRPr>
          </a:p>
          <a:p>
            <a:pPr marL="457200" lvl="0" indent="-330200" algn="l" rtl="0">
              <a:lnSpc>
                <a:spcPct val="150000"/>
              </a:lnSpc>
              <a:spcBef>
                <a:spcPts val="0"/>
              </a:spcBef>
              <a:spcAft>
                <a:spcPts val="0"/>
              </a:spcAft>
              <a:buClr>
                <a:srgbClr val="000000"/>
              </a:buClr>
              <a:buSzPts val="1600"/>
              <a:buFont typeface="Lato"/>
              <a:buChar char="●"/>
            </a:pPr>
            <a:r>
              <a:rPr lang="en" sz="1600">
                <a:solidFill>
                  <a:srgbClr val="000000"/>
                </a:solidFill>
                <a:highlight>
                  <a:srgbClr val="FFFFFF"/>
                </a:highlight>
                <a:latin typeface="Lato"/>
                <a:ea typeface="Lato"/>
                <a:cs typeface="Lato"/>
                <a:sym typeface="Lato"/>
              </a:rPr>
              <a:t>Resampling Data to handle multiple seasonalities.</a:t>
            </a:r>
            <a:endParaRPr sz="1600">
              <a:solidFill>
                <a:srgbClr val="000000"/>
              </a:solidFill>
              <a:highlight>
                <a:srgbClr val="F9F9F9"/>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375775"/>
            <a:ext cx="7505700" cy="6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ARIMA OVERVIEW</a:t>
            </a:r>
            <a:endParaRPr>
              <a:latin typeface="Lato"/>
              <a:ea typeface="Lato"/>
              <a:cs typeface="Lato"/>
              <a:sym typeface="Lato"/>
            </a:endParaRPr>
          </a:p>
        </p:txBody>
      </p:sp>
      <p:sp>
        <p:nvSpPr>
          <p:cNvPr id="176" name="Google Shape;176;p20"/>
          <p:cNvSpPr txBox="1">
            <a:spLocks noGrp="1"/>
          </p:cNvSpPr>
          <p:nvPr>
            <p:ph type="body" idx="1"/>
          </p:nvPr>
        </p:nvSpPr>
        <p:spPr>
          <a:xfrm>
            <a:off x="408025" y="1038475"/>
            <a:ext cx="8308800" cy="38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highlight>
                  <a:srgbClr val="FFFFFF"/>
                </a:highlight>
                <a:latin typeface="Lato"/>
                <a:ea typeface="Lato"/>
                <a:cs typeface="Lato"/>
                <a:sym typeface="Lato"/>
              </a:rPr>
              <a:t>It is an acronym for Auto Regressive (AR) Integrated (I) Moving Average (MA) which indicates that an ARIMA model has three components to it.</a:t>
            </a:r>
            <a:endParaRPr>
              <a:solidFill>
                <a:srgbClr val="000000"/>
              </a:solidFill>
              <a:highlight>
                <a:srgbClr val="FFFFFF"/>
              </a:highlight>
              <a:latin typeface="Lato"/>
              <a:ea typeface="Lato"/>
              <a:cs typeface="Lato"/>
              <a:sym typeface="Lato"/>
            </a:endParaRPr>
          </a:p>
          <a:p>
            <a:pPr marL="0" lvl="0" indent="0" algn="l" rtl="0">
              <a:spcBef>
                <a:spcPts val="1100"/>
              </a:spcBef>
              <a:spcAft>
                <a:spcPts val="0"/>
              </a:spcAft>
              <a:buNone/>
            </a:pPr>
            <a:r>
              <a:rPr lang="en">
                <a:solidFill>
                  <a:srgbClr val="000000"/>
                </a:solidFill>
                <a:highlight>
                  <a:srgbClr val="FFFFFF"/>
                </a:highlight>
                <a:latin typeface="Lato"/>
                <a:ea typeface="Lato"/>
                <a:cs typeface="Lato"/>
                <a:sym typeface="Lato"/>
              </a:rPr>
              <a:t>ARIMA models can be expressed in two forms: Non-seasonal models where the model exhibits an order in the form of (p,d,q) where: p = The order of the Auto-Regressive Model d = The order of differencing q = The order of the Moving Average</a:t>
            </a:r>
            <a:endParaRPr>
              <a:solidFill>
                <a:srgbClr val="000000"/>
              </a:solidFill>
              <a:highlight>
                <a:srgbClr val="FFFFFF"/>
              </a:highlight>
              <a:latin typeface="Lato"/>
              <a:ea typeface="Lato"/>
              <a:cs typeface="Lato"/>
              <a:sym typeface="Lato"/>
            </a:endParaRPr>
          </a:p>
          <a:p>
            <a:pPr marL="0" lvl="0" indent="0" algn="l" rtl="0">
              <a:spcBef>
                <a:spcPts val="2400"/>
              </a:spcBef>
              <a:spcAft>
                <a:spcPts val="0"/>
              </a:spcAft>
              <a:buNone/>
            </a:pPr>
            <a:r>
              <a:rPr lang="en" b="1">
                <a:solidFill>
                  <a:srgbClr val="000000"/>
                </a:solidFill>
                <a:highlight>
                  <a:srgbClr val="FFFFFF"/>
                </a:highlight>
                <a:latin typeface="Lato"/>
                <a:ea typeface="Lato"/>
                <a:cs typeface="Lato"/>
                <a:sym typeface="Lato"/>
              </a:rPr>
              <a:t>Auto-Regressive Models (AR): </a:t>
            </a:r>
            <a:r>
              <a:rPr lang="en">
                <a:solidFill>
                  <a:srgbClr val="000000"/>
                </a:solidFill>
                <a:highlight>
                  <a:srgbClr val="FFFFFF"/>
                </a:highlight>
                <a:latin typeface="Lato"/>
                <a:ea typeface="Lato"/>
                <a:cs typeface="Lato"/>
                <a:sym typeface="Lato"/>
              </a:rPr>
              <a:t>Auto-regressive models are similar to a regression model but the regressor in this case is the same dependent variable with a specific lag.</a:t>
            </a:r>
            <a:endParaRPr>
              <a:solidFill>
                <a:srgbClr val="000000"/>
              </a:solidFill>
              <a:highlight>
                <a:srgbClr val="FFFFFF"/>
              </a:highlight>
              <a:latin typeface="Lato"/>
              <a:ea typeface="Lato"/>
              <a:cs typeface="Lato"/>
              <a:sym typeface="Lato"/>
            </a:endParaRPr>
          </a:p>
          <a:p>
            <a:pPr marL="0" lvl="0" indent="0" algn="l" rtl="0">
              <a:spcBef>
                <a:spcPts val="600"/>
              </a:spcBef>
              <a:spcAft>
                <a:spcPts val="0"/>
              </a:spcAft>
              <a:buNone/>
            </a:pPr>
            <a:r>
              <a:rPr lang="en" b="1">
                <a:solidFill>
                  <a:srgbClr val="000000"/>
                </a:solidFill>
                <a:highlight>
                  <a:srgbClr val="FFFFFF"/>
                </a:highlight>
                <a:latin typeface="Lato"/>
                <a:ea typeface="Lato"/>
                <a:cs typeface="Lato"/>
                <a:sym typeface="Lato"/>
              </a:rPr>
              <a:t>Differencing (I): </a:t>
            </a:r>
            <a:r>
              <a:rPr lang="en">
                <a:solidFill>
                  <a:srgbClr val="000000"/>
                </a:solidFill>
                <a:highlight>
                  <a:srgbClr val="FFFFFF"/>
                </a:highlight>
                <a:latin typeface="Lato"/>
                <a:ea typeface="Lato"/>
                <a:cs typeface="Lato"/>
                <a:sym typeface="Lato"/>
              </a:rPr>
              <a:t>For ARIMA to perform at its best it needs the data to be stationary. That means that the mean and variance are constant over the entire set. Differencing is used to transform the data so that it is stationary</a:t>
            </a:r>
            <a:endParaRPr>
              <a:solidFill>
                <a:srgbClr val="000000"/>
              </a:solidFill>
              <a:highlight>
                <a:srgbClr val="FFFFFF"/>
              </a:highlight>
              <a:latin typeface="Lato"/>
              <a:ea typeface="Lato"/>
              <a:cs typeface="Lato"/>
              <a:sym typeface="Lato"/>
            </a:endParaRPr>
          </a:p>
          <a:p>
            <a:pPr marL="0" lvl="0" indent="0" algn="l" rtl="0">
              <a:spcBef>
                <a:spcPts val="1100"/>
              </a:spcBef>
              <a:spcAft>
                <a:spcPts val="0"/>
              </a:spcAft>
              <a:buNone/>
            </a:pPr>
            <a:r>
              <a:rPr lang="en" b="1">
                <a:solidFill>
                  <a:srgbClr val="000000"/>
                </a:solidFill>
                <a:highlight>
                  <a:srgbClr val="FFFFFF"/>
                </a:highlight>
                <a:latin typeface="Lato"/>
                <a:ea typeface="Lato"/>
                <a:cs typeface="Lato"/>
                <a:sym typeface="Lato"/>
              </a:rPr>
              <a:t>Moving Average (MA): </a:t>
            </a:r>
            <a:r>
              <a:rPr lang="en">
                <a:solidFill>
                  <a:srgbClr val="000000"/>
                </a:solidFill>
                <a:highlight>
                  <a:srgbClr val="FFFFFF"/>
                </a:highlight>
                <a:latin typeface="Lato"/>
                <a:ea typeface="Lato"/>
                <a:cs typeface="Lato"/>
                <a:sym typeface="Lato"/>
              </a:rPr>
              <a:t>Moving averages are widely used in time series analysis and is an already well-known concept. It involves getting the average of the points in a series for a specific lag and can be expressed like:</a:t>
            </a:r>
            <a:endParaRPr>
              <a:solidFill>
                <a:srgbClr val="000000"/>
              </a:solidFill>
              <a:highlight>
                <a:srgbClr val="FFFFFF"/>
              </a:highlight>
              <a:latin typeface="Lato"/>
              <a:ea typeface="Lato"/>
              <a:cs typeface="Lato"/>
              <a:sym typeface="Lato"/>
            </a:endParaRPr>
          </a:p>
          <a:p>
            <a:pPr marL="0" lvl="0" indent="0" algn="l" rtl="0">
              <a:spcBef>
                <a:spcPts val="1100"/>
              </a:spcBef>
              <a:spcAft>
                <a:spcPts val="160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763225" y="34242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ARIMA FORECAST</a:t>
            </a:r>
            <a:endParaRPr b="1"/>
          </a:p>
        </p:txBody>
      </p:sp>
      <p:pic>
        <p:nvPicPr>
          <p:cNvPr id="182" name="Google Shape;182;p21"/>
          <p:cNvPicPr preferRelativeResize="0"/>
          <p:nvPr/>
        </p:nvPicPr>
        <p:blipFill>
          <a:blip r:embed="rId3">
            <a:alphaModFix/>
          </a:blip>
          <a:stretch>
            <a:fillRect/>
          </a:stretch>
        </p:blipFill>
        <p:spPr>
          <a:xfrm>
            <a:off x="1713050" y="992350"/>
            <a:ext cx="5717900" cy="3815701"/>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020202"/>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Nunito</vt:lpstr>
      <vt:lpstr>Georgia</vt:lpstr>
      <vt:lpstr>Calibri</vt:lpstr>
      <vt:lpstr>Arial</vt:lpstr>
      <vt:lpstr>Lato</vt:lpstr>
      <vt:lpstr>Times New Roman</vt:lpstr>
      <vt:lpstr>Shift</vt:lpstr>
      <vt:lpstr>Applied Artificial Intelligence</vt:lpstr>
      <vt:lpstr>PROBLEM STATEMENT</vt:lpstr>
      <vt:lpstr>SOLUTION OVERVIEW </vt:lpstr>
      <vt:lpstr>EXPLORATORY DATA ANALYSIS</vt:lpstr>
      <vt:lpstr>LAGGED PLOTS</vt:lpstr>
      <vt:lpstr>SEASONALITIES IN DATA</vt:lpstr>
      <vt:lpstr>DATA PRE-PROCESSING </vt:lpstr>
      <vt:lpstr>ARIMA OVERVIEW</vt:lpstr>
      <vt:lpstr>ARIMA FORECAST</vt:lpstr>
      <vt:lpstr>ARIMA RESIDUAL ANALYSIS</vt:lpstr>
      <vt:lpstr>CNN OVERVIEW</vt:lpstr>
      <vt:lpstr>CNN FOR TIME SERIES  </vt:lpstr>
      <vt:lpstr>CONVOLUTIONAL LAYER </vt:lpstr>
      <vt:lpstr>CNN LOSS VALIDATION CHECK</vt:lpstr>
      <vt:lpstr>CNN PREDICTION VALUES </vt:lpstr>
      <vt:lpstr>FACEBOOK PROPHET OVERVIEW</vt:lpstr>
      <vt:lpstr>FACEBOOK PROPHET FORECAST</vt:lpstr>
      <vt:lpstr>FACEBOOK PROPHET CROSS VALIDATION</vt:lpstr>
      <vt:lpstr>TASK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Artificial Intelligence</dc:title>
  <cp:lastModifiedBy>raj khona</cp:lastModifiedBy>
  <cp:revision>1</cp:revision>
  <dcterms:modified xsi:type="dcterms:W3CDTF">2020-07-17T17:38:00Z</dcterms:modified>
</cp:coreProperties>
</file>