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72" r:id="rId3"/>
    <p:sldId id="273" r:id="rId4"/>
    <p:sldId id="274" r:id="rId5"/>
    <p:sldId id="259" r:id="rId6"/>
    <p:sldId id="257" r:id="rId7"/>
    <p:sldId id="258" r:id="rId8"/>
    <p:sldId id="260" r:id="rId9"/>
    <p:sldId id="276" r:id="rId10"/>
    <p:sldId id="280" r:id="rId11"/>
    <p:sldId id="278" r:id="rId12"/>
    <p:sldId id="279" r:id="rId13"/>
    <p:sldId id="281" r:id="rId14"/>
    <p:sldId id="282" r:id="rId15"/>
    <p:sldId id="268" r:id="rId16"/>
    <p:sldId id="283"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897" autoAdjust="0"/>
    <p:restoredTop sz="94660"/>
  </p:normalViewPr>
  <p:slideViewPr>
    <p:cSldViewPr snapToGrid="0">
      <p:cViewPr varScale="1">
        <p:scale>
          <a:sx n="41" d="100"/>
          <a:sy n="41" d="100"/>
        </p:scale>
        <p:origin x="-132" y="-75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7E2275-0EB2-41CA-9C31-E98A7BA49C60}" type="datetimeFigureOut">
              <a:rPr lang="en-US" smtClean="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5D0B52-0028-41C8-88F0-D1BFA76879DE}" type="slidenum">
              <a:rPr lang="en-US" smtClean="0"/>
              <a:pPr/>
              <a:t>‹#›</a:t>
            </a:fld>
            <a:endParaRPr lang="en-US" dirty="0"/>
          </a:p>
        </p:txBody>
      </p:sp>
    </p:spTree>
    <p:extLst>
      <p:ext uri="{BB962C8B-B14F-4D97-AF65-F5344CB8AC3E}">
        <p14:creationId xmlns:p14="http://schemas.microsoft.com/office/powerpoint/2010/main" xmlns="" val="248819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E2275-0EB2-41CA-9C31-E98A7BA49C60}" type="datetimeFigureOut">
              <a:rPr lang="en-US" smtClean="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5D0B52-0028-41C8-88F0-D1BFA76879DE}" type="slidenum">
              <a:rPr lang="en-US" smtClean="0"/>
              <a:pPr/>
              <a:t>‹#›</a:t>
            </a:fld>
            <a:endParaRPr lang="en-US" dirty="0"/>
          </a:p>
        </p:txBody>
      </p:sp>
    </p:spTree>
    <p:extLst>
      <p:ext uri="{BB962C8B-B14F-4D97-AF65-F5344CB8AC3E}">
        <p14:creationId xmlns:p14="http://schemas.microsoft.com/office/powerpoint/2010/main" xmlns="" val="9238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E2275-0EB2-41CA-9C31-E98A7BA49C60}" type="datetimeFigureOut">
              <a:rPr lang="en-US" smtClean="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5D0B52-0028-41C8-88F0-D1BFA76879DE}" type="slidenum">
              <a:rPr lang="en-US" smtClean="0"/>
              <a:pPr/>
              <a:t>‹#›</a:t>
            </a:fld>
            <a:endParaRPr lang="en-US" dirty="0"/>
          </a:p>
        </p:txBody>
      </p:sp>
    </p:spTree>
    <p:extLst>
      <p:ext uri="{BB962C8B-B14F-4D97-AF65-F5344CB8AC3E}">
        <p14:creationId xmlns:p14="http://schemas.microsoft.com/office/powerpoint/2010/main" xmlns="" val="99453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E2275-0EB2-41CA-9C31-E98A7BA49C60}" type="datetimeFigureOut">
              <a:rPr lang="en-US" smtClean="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5D0B52-0028-41C8-88F0-D1BFA76879DE}" type="slidenum">
              <a:rPr lang="en-US" smtClean="0"/>
              <a:pPr/>
              <a:t>‹#›</a:t>
            </a:fld>
            <a:endParaRPr lang="en-US" dirty="0"/>
          </a:p>
        </p:txBody>
      </p:sp>
    </p:spTree>
    <p:extLst>
      <p:ext uri="{BB962C8B-B14F-4D97-AF65-F5344CB8AC3E}">
        <p14:creationId xmlns:p14="http://schemas.microsoft.com/office/powerpoint/2010/main" xmlns="" val="172814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7E2275-0EB2-41CA-9C31-E98A7BA49C60}" type="datetimeFigureOut">
              <a:rPr lang="en-US" smtClean="0"/>
              <a:pPr/>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5D0B52-0028-41C8-88F0-D1BFA76879DE}" type="slidenum">
              <a:rPr lang="en-US" smtClean="0"/>
              <a:pPr/>
              <a:t>‹#›</a:t>
            </a:fld>
            <a:endParaRPr lang="en-US" dirty="0"/>
          </a:p>
        </p:txBody>
      </p:sp>
    </p:spTree>
    <p:extLst>
      <p:ext uri="{BB962C8B-B14F-4D97-AF65-F5344CB8AC3E}">
        <p14:creationId xmlns:p14="http://schemas.microsoft.com/office/powerpoint/2010/main" xmlns="" val="103757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7E2275-0EB2-41CA-9C31-E98A7BA49C60}" type="datetimeFigureOut">
              <a:rPr lang="en-US" smtClean="0"/>
              <a:pPr/>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5D0B52-0028-41C8-88F0-D1BFA76879DE}" type="slidenum">
              <a:rPr lang="en-US" smtClean="0"/>
              <a:pPr/>
              <a:t>‹#›</a:t>
            </a:fld>
            <a:endParaRPr lang="en-US" dirty="0"/>
          </a:p>
        </p:txBody>
      </p:sp>
    </p:spTree>
    <p:extLst>
      <p:ext uri="{BB962C8B-B14F-4D97-AF65-F5344CB8AC3E}">
        <p14:creationId xmlns:p14="http://schemas.microsoft.com/office/powerpoint/2010/main" xmlns="" val="43060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7E2275-0EB2-41CA-9C31-E98A7BA49C60}" type="datetimeFigureOut">
              <a:rPr lang="en-US" smtClean="0"/>
              <a:pPr/>
              <a:t>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25D0B52-0028-41C8-88F0-D1BFA76879DE}" type="slidenum">
              <a:rPr lang="en-US" smtClean="0"/>
              <a:pPr/>
              <a:t>‹#›</a:t>
            </a:fld>
            <a:endParaRPr lang="en-US" dirty="0"/>
          </a:p>
        </p:txBody>
      </p:sp>
    </p:spTree>
    <p:extLst>
      <p:ext uri="{BB962C8B-B14F-4D97-AF65-F5344CB8AC3E}">
        <p14:creationId xmlns:p14="http://schemas.microsoft.com/office/powerpoint/2010/main" xmlns="" val="281916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7E2275-0EB2-41CA-9C31-E98A7BA49C60}" type="datetimeFigureOut">
              <a:rPr lang="en-US" smtClean="0"/>
              <a:pPr/>
              <a:t>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25D0B52-0028-41C8-88F0-D1BFA76879DE}" type="slidenum">
              <a:rPr lang="en-US" smtClean="0"/>
              <a:pPr/>
              <a:t>‹#›</a:t>
            </a:fld>
            <a:endParaRPr lang="en-US" dirty="0"/>
          </a:p>
        </p:txBody>
      </p:sp>
    </p:spTree>
    <p:extLst>
      <p:ext uri="{BB962C8B-B14F-4D97-AF65-F5344CB8AC3E}">
        <p14:creationId xmlns:p14="http://schemas.microsoft.com/office/powerpoint/2010/main" xmlns="" val="278211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E2275-0EB2-41CA-9C31-E98A7BA49C60}" type="datetimeFigureOut">
              <a:rPr lang="en-US" smtClean="0"/>
              <a:pPr/>
              <a:t>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25D0B52-0028-41C8-88F0-D1BFA76879DE}" type="slidenum">
              <a:rPr lang="en-US" smtClean="0"/>
              <a:pPr/>
              <a:t>‹#›</a:t>
            </a:fld>
            <a:endParaRPr lang="en-US" dirty="0"/>
          </a:p>
        </p:txBody>
      </p:sp>
    </p:spTree>
    <p:extLst>
      <p:ext uri="{BB962C8B-B14F-4D97-AF65-F5344CB8AC3E}">
        <p14:creationId xmlns:p14="http://schemas.microsoft.com/office/powerpoint/2010/main" xmlns="" val="226993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7E2275-0EB2-41CA-9C31-E98A7BA49C60}" type="datetimeFigureOut">
              <a:rPr lang="en-US" smtClean="0"/>
              <a:pPr/>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5D0B52-0028-41C8-88F0-D1BFA76879DE}" type="slidenum">
              <a:rPr lang="en-US" smtClean="0"/>
              <a:pPr/>
              <a:t>‹#›</a:t>
            </a:fld>
            <a:endParaRPr lang="en-US" dirty="0"/>
          </a:p>
        </p:txBody>
      </p:sp>
    </p:spTree>
    <p:extLst>
      <p:ext uri="{BB962C8B-B14F-4D97-AF65-F5344CB8AC3E}">
        <p14:creationId xmlns:p14="http://schemas.microsoft.com/office/powerpoint/2010/main" xmlns="" val="337611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7E2275-0EB2-41CA-9C31-E98A7BA49C60}" type="datetimeFigureOut">
              <a:rPr lang="en-US" smtClean="0"/>
              <a:pPr/>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5D0B52-0028-41C8-88F0-D1BFA76879DE}" type="slidenum">
              <a:rPr lang="en-US" smtClean="0"/>
              <a:pPr/>
              <a:t>‹#›</a:t>
            </a:fld>
            <a:endParaRPr lang="en-US" dirty="0"/>
          </a:p>
        </p:txBody>
      </p:sp>
    </p:spTree>
    <p:extLst>
      <p:ext uri="{BB962C8B-B14F-4D97-AF65-F5344CB8AC3E}">
        <p14:creationId xmlns:p14="http://schemas.microsoft.com/office/powerpoint/2010/main" xmlns="" val="610912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7E2275-0EB2-41CA-9C31-E98A7BA49C60}" type="datetimeFigureOut">
              <a:rPr lang="en-US" smtClean="0"/>
              <a:pPr/>
              <a:t>1/9/2023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D0B52-0028-41C8-88F0-D1BFA76879DE}" type="slidenum">
              <a:rPr lang="en-US" smtClean="0"/>
              <a:pPr/>
              <a:t>‹#›</a:t>
            </a:fld>
            <a:endParaRPr lang="en-US" dirty="0"/>
          </a:p>
        </p:txBody>
      </p:sp>
    </p:spTree>
    <p:extLst>
      <p:ext uri="{BB962C8B-B14F-4D97-AF65-F5344CB8AC3E}">
        <p14:creationId xmlns:p14="http://schemas.microsoft.com/office/powerpoint/2010/main" xmlns="" val="907413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3000"/>
          </a:blip>
          <a:srcRect t="3704" b="11858"/>
          <a:stretch>
            <a:fillRect/>
          </a:stretch>
        </p:blipFill>
        <p:spPr>
          <a:xfrm>
            <a:off x="0" y="0"/>
            <a:ext cx="12192000" cy="6858000"/>
          </a:xfrm>
          <a:prstGeom prst="rect">
            <a:avLst/>
          </a:prstGeom>
        </p:spPr>
      </p:pic>
      <p:pic>
        <p:nvPicPr>
          <p:cNvPr id="3" name="Picture 3"/>
          <p:cNvPicPr>
            <a:picLocks noChangeAspect="1"/>
          </p:cNvPicPr>
          <p:nvPr/>
        </p:nvPicPr>
        <p:blipFill>
          <a:blip r:embed="rId3"/>
          <a:srcRect/>
          <a:stretch>
            <a:fillRect/>
          </a:stretch>
        </p:blipFill>
        <p:spPr>
          <a:xfrm>
            <a:off x="300501" y="232407"/>
            <a:ext cx="2001565" cy="1574353"/>
          </a:xfrm>
          <a:prstGeom prst="rect">
            <a:avLst/>
          </a:prstGeom>
        </p:spPr>
      </p:pic>
      <p:sp>
        <p:nvSpPr>
          <p:cNvPr id="4" name="TextBox 4"/>
          <p:cNvSpPr txBox="1"/>
          <p:nvPr/>
        </p:nvSpPr>
        <p:spPr>
          <a:xfrm>
            <a:off x="2295716" y="85285"/>
            <a:ext cx="1127522" cy="987450"/>
          </a:xfrm>
          <a:prstGeom prst="rect">
            <a:avLst/>
          </a:prstGeom>
        </p:spPr>
        <p:txBody>
          <a:bodyPr lIns="0" tIns="0" rIns="0" bIns="0" rtlCol="0" anchor="t">
            <a:spAutoFit/>
          </a:bodyPr>
          <a:lstStyle/>
          <a:p>
            <a:pPr algn="ctr">
              <a:lnSpc>
                <a:spcPts val="7652"/>
              </a:lnSpc>
            </a:pPr>
            <a:r>
              <a:rPr lang="en-US" sz="5500" dirty="0">
                <a:solidFill>
                  <a:srgbClr val="000000"/>
                </a:solidFill>
                <a:latin typeface="Canva Sans Bold"/>
              </a:rPr>
              <a:t>P.A</a:t>
            </a:r>
          </a:p>
        </p:txBody>
      </p:sp>
      <p:sp>
        <p:nvSpPr>
          <p:cNvPr id="5" name="TextBox 5"/>
          <p:cNvSpPr txBox="1"/>
          <p:nvPr/>
        </p:nvSpPr>
        <p:spPr>
          <a:xfrm>
            <a:off x="2865827" y="453601"/>
            <a:ext cx="8421321" cy="409664"/>
          </a:xfrm>
          <a:prstGeom prst="rect">
            <a:avLst/>
          </a:prstGeom>
        </p:spPr>
        <p:txBody>
          <a:bodyPr lIns="0" tIns="0" rIns="0" bIns="0" rtlCol="0" anchor="t">
            <a:spAutoFit/>
          </a:bodyPr>
          <a:lstStyle/>
          <a:p>
            <a:pPr algn="ctr">
              <a:lnSpc>
                <a:spcPts val="3452"/>
              </a:lnSpc>
            </a:pPr>
            <a:r>
              <a:rPr lang="en-US" sz="2500" b="1" dirty="0">
                <a:solidFill>
                  <a:srgbClr val="000000"/>
                </a:solidFill>
                <a:latin typeface="Canva Sans Bold"/>
              </a:rPr>
              <a:t>COLLEGE OF ENGINEERING AND TECNOLOGY</a:t>
            </a:r>
          </a:p>
        </p:txBody>
      </p:sp>
      <p:sp>
        <p:nvSpPr>
          <p:cNvPr id="6" name="TextBox 6"/>
          <p:cNvSpPr txBox="1"/>
          <p:nvPr/>
        </p:nvSpPr>
        <p:spPr>
          <a:xfrm>
            <a:off x="2726088" y="916169"/>
            <a:ext cx="8409583" cy="1115690"/>
          </a:xfrm>
          <a:prstGeom prst="rect">
            <a:avLst/>
          </a:prstGeom>
        </p:spPr>
        <p:txBody>
          <a:bodyPr lIns="0" tIns="0" rIns="0" bIns="0" rtlCol="0" anchor="t">
            <a:spAutoFit/>
          </a:bodyPr>
          <a:lstStyle/>
          <a:p>
            <a:pPr algn="ctr">
              <a:lnSpc>
                <a:spcPts val="2893"/>
              </a:lnSpc>
            </a:pPr>
            <a:r>
              <a:rPr lang="en-US" sz="2100" dirty="0">
                <a:solidFill>
                  <a:srgbClr val="000000"/>
                </a:solidFill>
                <a:latin typeface="Canva Sans Bold"/>
              </a:rPr>
              <a:t>An Autonomous Institution</a:t>
            </a:r>
          </a:p>
          <a:p>
            <a:pPr algn="ctr">
              <a:lnSpc>
                <a:spcPts val="2893"/>
              </a:lnSpc>
            </a:pPr>
            <a:r>
              <a:rPr lang="en-US" sz="2100" dirty="0">
                <a:solidFill>
                  <a:srgbClr val="000000"/>
                </a:solidFill>
                <a:latin typeface="Canva Sans Bold"/>
              </a:rPr>
              <a:t>Approved by AICET and </a:t>
            </a:r>
            <a:r>
              <a:rPr lang="en-US" sz="2100" dirty="0" smtClean="0">
                <a:solidFill>
                  <a:srgbClr val="000000"/>
                </a:solidFill>
                <a:latin typeface="Canva Sans Bold"/>
              </a:rPr>
              <a:t>Affiliated  </a:t>
            </a:r>
            <a:r>
              <a:rPr lang="en-US" sz="2100" dirty="0">
                <a:solidFill>
                  <a:srgbClr val="000000"/>
                </a:solidFill>
                <a:latin typeface="Canva Sans Bold"/>
              </a:rPr>
              <a:t>to  Anna University</a:t>
            </a:r>
          </a:p>
          <a:p>
            <a:pPr algn="ctr">
              <a:lnSpc>
                <a:spcPts val="2893"/>
              </a:lnSpc>
            </a:pPr>
            <a:r>
              <a:rPr lang="en-US" sz="2100" dirty="0">
                <a:solidFill>
                  <a:srgbClr val="000000"/>
                </a:solidFill>
                <a:latin typeface="Canva Sans Bold"/>
              </a:rPr>
              <a:t>Accredited by NBA(CSE,ECE,EEE&amp;MECH) and NAAC </a:t>
            </a:r>
            <a:r>
              <a:rPr lang="en-US" sz="2100" dirty="0" smtClean="0">
                <a:solidFill>
                  <a:srgbClr val="000000"/>
                </a:solidFill>
                <a:latin typeface="Canva Sans Bold"/>
              </a:rPr>
              <a:t>with </a:t>
            </a:r>
            <a:r>
              <a:rPr lang="en-US" sz="2100" dirty="0">
                <a:solidFill>
                  <a:srgbClr val="000000"/>
                </a:solidFill>
                <a:latin typeface="Canva Sans Bold"/>
              </a:rPr>
              <a:t>'A' Grade</a:t>
            </a:r>
          </a:p>
        </p:txBody>
      </p:sp>
      <p:sp>
        <p:nvSpPr>
          <p:cNvPr id="7" name="TextBox 7"/>
          <p:cNvSpPr txBox="1"/>
          <p:nvPr/>
        </p:nvSpPr>
        <p:spPr>
          <a:xfrm>
            <a:off x="3069772" y="3042951"/>
            <a:ext cx="6779622" cy="588110"/>
          </a:xfrm>
          <a:prstGeom prst="rect">
            <a:avLst/>
          </a:prstGeom>
        </p:spPr>
        <p:txBody>
          <a:bodyPr wrap="square" lIns="0" tIns="0" rIns="0" bIns="0" rtlCol="0" anchor="t">
            <a:spAutoFit/>
          </a:bodyPr>
          <a:lstStyle/>
          <a:p>
            <a:pPr algn="ctr">
              <a:lnSpc>
                <a:spcPts val="4852"/>
              </a:lnSpc>
            </a:pPr>
            <a:r>
              <a:rPr lang="en-US" sz="4000" b="1" dirty="0" smtClean="0">
                <a:solidFill>
                  <a:srgbClr val="000000"/>
                </a:solidFill>
                <a:latin typeface="Fira Sans Bold"/>
              </a:rPr>
              <a:t>INTERFACING IOT AND ML</a:t>
            </a:r>
            <a:endParaRPr lang="en-US" sz="4000" b="1" dirty="0">
              <a:solidFill>
                <a:srgbClr val="000000"/>
              </a:solidFill>
              <a:latin typeface="Fira Sans Bold"/>
            </a:endParaRPr>
          </a:p>
        </p:txBody>
      </p:sp>
      <p:sp>
        <p:nvSpPr>
          <p:cNvPr id="8" name="TextBox 8"/>
          <p:cNvSpPr txBox="1"/>
          <p:nvPr/>
        </p:nvSpPr>
        <p:spPr>
          <a:xfrm>
            <a:off x="7913843" y="5203886"/>
            <a:ext cx="3940770" cy="1231106"/>
          </a:xfrm>
          <a:prstGeom prst="rect">
            <a:avLst/>
          </a:prstGeom>
        </p:spPr>
        <p:txBody>
          <a:bodyPr lIns="0" tIns="0" rIns="0" bIns="0" rtlCol="0" anchor="t">
            <a:spAutoFit/>
          </a:bodyPr>
          <a:lstStyle/>
          <a:p>
            <a:pPr algn="ctr">
              <a:lnSpc>
                <a:spcPts val="3172"/>
              </a:lnSpc>
            </a:pPr>
            <a:r>
              <a:rPr lang="en-US" sz="2300" dirty="0" smtClean="0">
                <a:solidFill>
                  <a:srgbClr val="000000"/>
                </a:solidFill>
                <a:latin typeface="Canva Sans Bold"/>
              </a:rPr>
              <a:t>  PPT Presented </a:t>
            </a:r>
            <a:r>
              <a:rPr lang="en-US" sz="2300" dirty="0">
                <a:solidFill>
                  <a:srgbClr val="000000"/>
                </a:solidFill>
                <a:latin typeface="Canva Sans Bold"/>
              </a:rPr>
              <a:t>by </a:t>
            </a:r>
            <a:endParaRPr lang="en-US" sz="2300" dirty="0" smtClean="0">
              <a:solidFill>
                <a:srgbClr val="000000"/>
              </a:solidFill>
              <a:latin typeface="Canva Sans Bold"/>
            </a:endParaRPr>
          </a:p>
          <a:p>
            <a:pPr algn="ctr">
              <a:lnSpc>
                <a:spcPts val="3172"/>
              </a:lnSpc>
            </a:pPr>
            <a:r>
              <a:rPr lang="en-US" sz="2300" dirty="0" err="1" smtClean="0">
                <a:solidFill>
                  <a:srgbClr val="000000"/>
                </a:solidFill>
                <a:latin typeface="Canva Sans Bold"/>
              </a:rPr>
              <a:t>A.Karankumar</a:t>
            </a:r>
            <a:endParaRPr lang="en-US" sz="2300" dirty="0" smtClean="0">
              <a:solidFill>
                <a:srgbClr val="000000"/>
              </a:solidFill>
              <a:latin typeface="Canva Sans Bold"/>
            </a:endParaRPr>
          </a:p>
          <a:p>
            <a:pPr algn="ctr">
              <a:lnSpc>
                <a:spcPts val="3172"/>
              </a:lnSpc>
            </a:pPr>
            <a:r>
              <a:rPr lang="en-US" sz="2300" dirty="0" err="1" smtClean="0">
                <a:solidFill>
                  <a:srgbClr val="000000"/>
                </a:solidFill>
                <a:latin typeface="Canva Sans Bold"/>
              </a:rPr>
              <a:t>V.gokul</a:t>
            </a:r>
            <a:endParaRPr lang="en-US" sz="2300" dirty="0" smtClean="0">
              <a:solidFill>
                <a:srgbClr val="000000"/>
              </a:solidFill>
              <a:latin typeface="Canva Sans 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WORK</a:t>
            </a:r>
            <a:endParaRPr lang="en-US" b="1" dirty="0"/>
          </a:p>
        </p:txBody>
      </p:sp>
      <p:sp>
        <p:nvSpPr>
          <p:cNvPr id="3" name="Content Placeholder 2"/>
          <p:cNvSpPr>
            <a:spLocks noGrp="1"/>
          </p:cNvSpPr>
          <p:nvPr>
            <p:ph idx="1"/>
          </p:nvPr>
        </p:nvSpPr>
        <p:spPr/>
        <p:txBody>
          <a:bodyPr/>
          <a:lstStyle/>
          <a:p>
            <a:r>
              <a:rPr lang="en-US" dirty="0" smtClean="0"/>
              <a:t>A. Existing System</a:t>
            </a:r>
          </a:p>
          <a:p>
            <a:r>
              <a:rPr lang="en-US" dirty="0" smtClean="0"/>
              <a:t>B. Methodology</a:t>
            </a:r>
          </a:p>
          <a:p>
            <a:r>
              <a:rPr lang="en-US" dirty="0" smtClean="0"/>
              <a:t>C. Obstacle Detection</a:t>
            </a:r>
          </a:p>
          <a:p>
            <a:r>
              <a:rPr lang="en-US" dirty="0" smtClean="0"/>
              <a:t>D. Navigation</a:t>
            </a:r>
          </a:p>
          <a:p>
            <a:r>
              <a:rPr lang="en-US" dirty="0" smtClean="0"/>
              <a:t>E. Emergency alert</a:t>
            </a:r>
          </a:p>
          <a:p>
            <a:r>
              <a:rPr lang="en-US" dirty="0" smtClean="0"/>
              <a:t>F. Communication System</a:t>
            </a:r>
            <a:endParaRPr lang="en-US" dirty="0"/>
          </a:p>
        </p:txBody>
      </p:sp>
      <p:pic>
        <p:nvPicPr>
          <p:cNvPr id="5" name="Picture 4" descr="istockphoto-1220737767-612x612-removebg-preview.png"/>
          <p:cNvPicPr>
            <a:picLocks noChangeAspect="1"/>
          </p:cNvPicPr>
          <p:nvPr/>
        </p:nvPicPr>
        <p:blipFill>
          <a:blip r:embed="rId2"/>
          <a:stretch>
            <a:fillRect/>
          </a:stretch>
        </p:blipFill>
        <p:spPr>
          <a:xfrm>
            <a:off x="5973208" y="1074855"/>
            <a:ext cx="5927056" cy="367051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b="1" dirty="0"/>
          </a:p>
        </p:txBody>
      </p:sp>
      <p:sp>
        <p:nvSpPr>
          <p:cNvPr id="3" name="Content Placeholder 2"/>
          <p:cNvSpPr>
            <a:spLocks noGrp="1"/>
          </p:cNvSpPr>
          <p:nvPr>
            <p:ph idx="1"/>
          </p:nvPr>
        </p:nvSpPr>
        <p:spPr/>
        <p:txBody>
          <a:bodyPr/>
          <a:lstStyle/>
          <a:p>
            <a:r>
              <a:rPr lang="en-US" dirty="0" smtClean="0"/>
              <a:t>The stick is embedded with Raspberry Pi, GSM module, GPS module, </a:t>
            </a:r>
            <a:r>
              <a:rPr lang="en-US" dirty="0" err="1" smtClean="0"/>
              <a:t>vibrator,</a:t>
            </a:r>
            <a:r>
              <a:rPr lang="en-US" dirty="0" err="1" smtClean="0">
                <a:solidFill>
                  <a:schemeClr val="accent1"/>
                </a:solidFill>
              </a:rPr>
              <a:t>ESP</a:t>
            </a:r>
            <a:r>
              <a:rPr lang="en-US" dirty="0" smtClean="0">
                <a:solidFill>
                  <a:schemeClr val="accent1"/>
                </a:solidFill>
              </a:rPr>
              <a:t> camera</a:t>
            </a:r>
            <a:r>
              <a:rPr lang="en-US" dirty="0" smtClean="0"/>
              <a:t>, switches and sensors. If any device is invoked, the vibrator that is placed over the handle vibrates. If the visually impaired person needs to grasp their current location they'll press the switch allotted for that purpose, associate degree audio relating to this location is detected by the blind man with the assistance of Bluetooth audio device.</a:t>
            </a:r>
            <a:endParaRPr lang="en-US" dirty="0"/>
          </a:p>
        </p:txBody>
      </p:sp>
      <p:pic>
        <p:nvPicPr>
          <p:cNvPr id="4" name="Picture 3" descr="images.jpg"/>
          <p:cNvPicPr>
            <a:picLocks noChangeAspect="1"/>
          </p:cNvPicPr>
          <p:nvPr/>
        </p:nvPicPr>
        <p:blipFill>
          <a:blip r:embed="rId2"/>
          <a:stretch>
            <a:fillRect/>
          </a:stretch>
        </p:blipFill>
        <p:spPr>
          <a:xfrm>
            <a:off x="8376421" y="4725760"/>
            <a:ext cx="2466975" cy="18478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5" y="509451"/>
            <a:ext cx="3801292" cy="5773783"/>
          </a:xfrm>
        </p:spPr>
        <p:txBody>
          <a:bodyPr>
            <a:noAutofit/>
          </a:bodyPr>
          <a:lstStyle/>
          <a:p>
            <a:r>
              <a:rPr lang="en-US" sz="2800" b="1" dirty="0" smtClean="0"/>
              <a:t> Coding </a:t>
            </a:r>
            <a:br>
              <a:rPr lang="en-US" sz="2800" b="1" dirty="0" smtClean="0"/>
            </a:br>
            <a:r>
              <a:rPr lang="en-US" sz="2000" dirty="0" smtClean="0"/>
              <a:t/>
            </a:r>
            <a:br>
              <a:rPr lang="en-US" sz="2000" dirty="0" smtClean="0"/>
            </a:br>
            <a:r>
              <a:rPr lang="en-US" sz="2000" dirty="0" smtClean="0"/>
              <a:t>First, we analyzed the nation and collection diagrams and then we wrote a pseudo code for each module. Then we used </a:t>
            </a:r>
            <a:r>
              <a:rPr lang="en-US" sz="2000" dirty="0" err="1" smtClean="0"/>
              <a:t>Renesas</a:t>
            </a:r>
            <a:r>
              <a:rPr lang="en-US" sz="2000" dirty="0" smtClean="0"/>
              <a:t> dice Suite software to application the pseudo code in embedded c program </a:t>
            </a:r>
            <a:r>
              <a:rPr lang="en-US" sz="2000" dirty="0" err="1" smtClean="0"/>
              <a:t>languageperiod</a:t>
            </a:r>
            <a:r>
              <a:rPr lang="en-US" sz="2000" dirty="0" smtClean="0"/>
              <a:t>. any other a part of the coding required us to increase an android app which interfaced with the Bluetooth module. We wrote the code thus while both of the switches had been pressed. set of rules Used for object identification the usage of system mastering: Convolution Neural Networks.</a:t>
            </a:r>
            <a:endParaRPr lang="en-US" sz="2000" dirty="0"/>
          </a:p>
        </p:txBody>
      </p:sp>
      <p:pic>
        <p:nvPicPr>
          <p:cNvPr id="4" name="Content Placeholder 3" descr="Dense-Neural-Network.png"/>
          <p:cNvPicPr>
            <a:picLocks noGrp="1" noChangeAspect="1"/>
          </p:cNvPicPr>
          <p:nvPr>
            <p:ph idx="1"/>
          </p:nvPr>
        </p:nvPicPr>
        <p:blipFill>
          <a:blip r:embed="rId2"/>
          <a:stretch>
            <a:fillRect/>
          </a:stretch>
        </p:blipFill>
        <p:spPr>
          <a:xfrm>
            <a:off x="4964113" y="2406443"/>
            <a:ext cx="5943600" cy="306270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 SPECIFICATION</a:t>
            </a:r>
            <a:endParaRPr lang="en-US" b="1"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A. Hardware Requirements </a:t>
            </a:r>
            <a:endParaRPr lang="en-US" dirty="0" smtClean="0"/>
          </a:p>
          <a:p>
            <a:r>
              <a:rPr lang="en-US" dirty="0" smtClean="0"/>
              <a:t> Raspberry Pi 3 B module.</a:t>
            </a:r>
          </a:p>
          <a:p>
            <a:r>
              <a:rPr lang="en-US" dirty="0" smtClean="0"/>
              <a:t> Ultrasonic sensors.</a:t>
            </a:r>
          </a:p>
          <a:p>
            <a:r>
              <a:rPr lang="en-US" dirty="0" smtClean="0"/>
              <a:t>  IR sensor</a:t>
            </a:r>
          </a:p>
          <a:p>
            <a:r>
              <a:rPr lang="en-US" dirty="0" smtClean="0"/>
              <a:t>  Vibrator</a:t>
            </a:r>
          </a:p>
          <a:p>
            <a:r>
              <a:rPr lang="en-US" dirty="0" smtClean="0"/>
              <a:t>  Bluetooth module.</a:t>
            </a:r>
          </a:p>
          <a:p>
            <a:r>
              <a:rPr lang="en-US" dirty="0" smtClean="0"/>
              <a:t>  Push Buttons</a:t>
            </a:r>
          </a:p>
          <a:p>
            <a:r>
              <a:rPr lang="en-US" dirty="0" smtClean="0"/>
              <a:t>  Stick body(plastic) </a:t>
            </a:r>
          </a:p>
          <a:p>
            <a:r>
              <a:rPr lang="en-US" dirty="0" smtClean="0"/>
              <a:t>  ESP camera</a:t>
            </a:r>
          </a:p>
          <a:p>
            <a:pPr>
              <a:buNone/>
            </a:pPr>
            <a:r>
              <a:rPr lang="en-US" b="1" dirty="0" smtClean="0"/>
              <a:t>B. Software Requirements</a:t>
            </a:r>
          </a:p>
          <a:p>
            <a:r>
              <a:rPr lang="en-US" dirty="0" smtClean="0"/>
              <a:t>  Raspberry pi programming with Python</a:t>
            </a:r>
          </a:p>
          <a:p>
            <a:r>
              <a:rPr lang="en-US" dirty="0" smtClean="0"/>
              <a:t>  Google Assistant SDK.</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EXPERIMENTAL RESULTS</a:t>
            </a:r>
            <a:endParaRPr lang="en-US" b="1" dirty="0"/>
          </a:p>
        </p:txBody>
      </p:sp>
      <p:sp>
        <p:nvSpPr>
          <p:cNvPr id="3" name="Content Placeholder 2"/>
          <p:cNvSpPr>
            <a:spLocks noGrp="1"/>
          </p:cNvSpPr>
          <p:nvPr>
            <p:ph idx="1"/>
          </p:nvPr>
        </p:nvSpPr>
        <p:spPr/>
        <p:txBody>
          <a:bodyPr/>
          <a:lstStyle/>
          <a:p>
            <a:r>
              <a:rPr lang="en-US" dirty="0" smtClean="0"/>
              <a:t>Developed a model that may verify barriers and conjointly give knowledge on a navigation system based mostly inaudible device for barrier detection .Developed a model for visually impaired to maneuver before alright ,as well as safely navigate. created it obtainable at less expensive costs while not compromising with the functionalities. decreased its m</a:t>
            </a:r>
          </a:p>
          <a:p>
            <a:r>
              <a:rPr lang="en-US" dirty="0" smtClean="0"/>
              <a:t>created a wise blind stick that is innovative high-tech stick that may facilitate visually impaired individuals to discover obstacles close to them and navigate their manner. </a:t>
            </a:r>
            <a:r>
              <a:rPr lang="en-US" dirty="0" err="1" smtClean="0"/>
              <a:t>aintenance</a:t>
            </a:r>
            <a:r>
              <a:rPr lang="en-US" dirty="0" smtClean="0"/>
              <a:t> and expense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 is a first step of our project…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13333" y="1851751"/>
            <a:ext cx="3268117" cy="4351338"/>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904411" y="1507808"/>
            <a:ext cx="4720880" cy="4876799"/>
          </a:xfrm>
          <a:prstGeom prst="rect">
            <a:avLst/>
          </a:prstGeom>
        </p:spPr>
      </p:pic>
    </p:spTree>
    <p:extLst>
      <p:ext uri="{BB962C8B-B14F-4D97-AF65-F5344CB8AC3E}">
        <p14:creationId xmlns:p14="http://schemas.microsoft.com/office/powerpoint/2010/main" xmlns="" val="227033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r>
              <a:rPr lang="en-US" dirty="0" smtClean="0"/>
              <a:t>It is necessary that visually impaired folks get access to an economical and comfortable object so as to measure their way of life well . The project analyzed the present electronic aids for blind folks and supported the constraints in existing aids, this project proposes an enhanced helping electronic aid exploitation latest technology like supersonic waves, GPS, GSM .Hence our project aims to form lives higher for the visually impaired human kind Future Enhancements</a:t>
            </a:r>
            <a:endParaRPr lang="en-US" dirty="0"/>
          </a:p>
        </p:txBody>
      </p:sp>
      <p:pic>
        <p:nvPicPr>
          <p:cNvPr id="5" name="Picture 4" descr="images__1_-removebg-preview.png"/>
          <p:cNvPicPr>
            <a:picLocks noChangeAspect="1"/>
          </p:cNvPicPr>
          <p:nvPr/>
        </p:nvPicPr>
        <p:blipFill>
          <a:blip r:embed="rId2"/>
          <a:stretch>
            <a:fillRect/>
          </a:stretch>
        </p:blipFill>
        <p:spPr>
          <a:xfrm>
            <a:off x="3689032" y="4177257"/>
            <a:ext cx="3626168" cy="24130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b="1" dirty="0"/>
          </a:p>
        </p:txBody>
      </p:sp>
      <p:sp>
        <p:nvSpPr>
          <p:cNvPr id="3" name="Content Placeholder 2"/>
          <p:cNvSpPr>
            <a:spLocks noGrp="1"/>
          </p:cNvSpPr>
          <p:nvPr>
            <p:ph type="body" idx="1"/>
          </p:nvPr>
        </p:nvSpPr>
        <p:spPr/>
        <p:txBody>
          <a:bodyPr/>
          <a:lstStyle/>
          <a:p>
            <a:pPr marL="0" indent="0">
              <a:buNone/>
            </a:pPr>
            <a:endParaRPr lang="en-US" dirty="0"/>
          </a:p>
        </p:txBody>
      </p:sp>
      <p:pic>
        <p:nvPicPr>
          <p:cNvPr id="4" name="Picture 3" descr="download (1).jpg"/>
          <p:cNvPicPr>
            <a:picLocks noChangeAspect="1"/>
          </p:cNvPicPr>
          <p:nvPr/>
        </p:nvPicPr>
        <p:blipFill>
          <a:blip r:embed="rId2"/>
          <a:stretch>
            <a:fillRect/>
          </a:stretch>
        </p:blipFill>
        <p:spPr>
          <a:xfrm>
            <a:off x="0" y="0"/>
            <a:ext cx="12192000" cy="6181481"/>
          </a:xfrm>
          <a:prstGeom prst="rect">
            <a:avLst/>
          </a:prstGeom>
        </p:spPr>
      </p:pic>
    </p:spTree>
    <p:extLst>
      <p:ext uri="{BB962C8B-B14F-4D97-AF65-F5344CB8AC3E}">
        <p14:creationId xmlns:p14="http://schemas.microsoft.com/office/powerpoint/2010/main" xmlns="" val="202424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6E6B8E-4C38-1F46-9D73-3580E3940637}"/>
              </a:ext>
            </a:extLst>
          </p:cNvPr>
          <p:cNvSpPr>
            <a:spLocks noGrp="1"/>
          </p:cNvSpPr>
          <p:nvPr>
            <p:ph type="title"/>
          </p:nvPr>
        </p:nvSpPr>
        <p:spPr/>
        <p:txBody>
          <a:bodyPr/>
          <a:lstStyle/>
          <a:p>
            <a:r>
              <a:rPr lang="en-IN" b="1" dirty="0"/>
              <a:t>Introduction</a:t>
            </a:r>
            <a:endParaRPr lang="en-US" b="1" dirty="0"/>
          </a:p>
        </p:txBody>
      </p:sp>
      <p:sp>
        <p:nvSpPr>
          <p:cNvPr id="4" name="Text Placeholder 3">
            <a:extLst>
              <a:ext uri="{FF2B5EF4-FFF2-40B4-BE49-F238E27FC236}">
                <a16:creationId xmlns:a16="http://schemas.microsoft.com/office/drawing/2014/main" xmlns="" id="{6350ACF5-1904-6847-A9A7-40F1AD2CAD68}"/>
              </a:ext>
            </a:extLst>
          </p:cNvPr>
          <p:cNvSpPr>
            <a:spLocks noGrp="1"/>
          </p:cNvSpPr>
          <p:nvPr>
            <p:ph type="body" sz="half" idx="2"/>
          </p:nvPr>
        </p:nvSpPr>
        <p:spPr/>
        <p:txBody>
          <a:bodyPr>
            <a:normAutofit/>
          </a:bodyPr>
          <a:lstStyle/>
          <a:p>
            <a:pPr algn="just"/>
            <a:r>
              <a:rPr lang="en-US" sz="2400" b="1" dirty="0" smtClean="0"/>
              <a:t>The Internet of Things generates massive volumes of data from millions of devices</a:t>
            </a:r>
            <a:r>
              <a:rPr lang="en-US" sz="2400" dirty="0" smtClean="0"/>
              <a:t>. Machine learning is powered by data and generates insight from it. Machine learning uses past behavior to identify patterns and builds models that help predict future behavior and events.</a:t>
            </a:r>
            <a:endParaRPr lang="en-US" sz="2400" dirty="0"/>
          </a:p>
        </p:txBody>
      </p:sp>
      <p:pic>
        <p:nvPicPr>
          <p:cNvPr id="16386" name="Picture 2" descr="Opportunities to Apply AI and ML in IoT Systems | Strategy and business  innovation in IoT and Digital Economy markets"/>
          <p:cNvPicPr>
            <a:picLocks noGrp="1" noChangeAspect="1" noChangeArrowheads="1"/>
          </p:cNvPicPr>
          <p:nvPr>
            <p:ph type="pic" idx="1"/>
          </p:nvPr>
        </p:nvPicPr>
        <p:blipFill>
          <a:blip r:embed="rId2"/>
          <a:srcRect l="5674" r="5674"/>
          <a:stretch>
            <a:fillRect/>
          </a:stretch>
        </p:blipFill>
        <p:spPr bwMode="auto">
          <a:prstGeom prst="rect">
            <a:avLst/>
          </a:prstGeom>
          <a:noFill/>
        </p:spPr>
      </p:pic>
    </p:spTree>
    <p:extLst>
      <p:ext uri="{BB962C8B-B14F-4D97-AF65-F5344CB8AC3E}">
        <p14:creationId xmlns:p14="http://schemas.microsoft.com/office/powerpoint/2010/main" xmlns="" val="4232582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263153E9-7942-1645-8028-C6BABA8872B5}"/>
              </a:ext>
            </a:extLst>
          </p:cNvPr>
          <p:cNvSpPr>
            <a:spLocks noGrp="1"/>
          </p:cNvSpPr>
          <p:nvPr>
            <p:ph type="body" sz="half" idx="2"/>
          </p:nvPr>
        </p:nvSpPr>
        <p:spPr>
          <a:xfrm>
            <a:off x="-2978331" y="209006"/>
            <a:ext cx="10789919" cy="940525"/>
          </a:xfrm>
        </p:spPr>
        <p:txBody>
          <a:bodyPr>
            <a:normAutofit/>
          </a:bodyPr>
          <a:lstStyle/>
          <a:p>
            <a:pPr marL="3943350" lvl="8" indent="-285750"/>
            <a:r>
              <a:rPr lang="en-IN" sz="2800" b="1" dirty="0" smtClean="0"/>
              <a:t>MACHINE LEARNING WITH IOT </a:t>
            </a:r>
            <a:endParaRPr lang="en-IN" sz="2800" b="1" dirty="0"/>
          </a:p>
        </p:txBody>
      </p:sp>
      <p:pic>
        <p:nvPicPr>
          <p:cNvPr id="15364" name="Picture 4" descr="Machine Learning with IoT PowerPoint Template - PPT Slides | SketchBubble"/>
          <p:cNvPicPr>
            <a:picLocks noGrp="1" noChangeAspect="1" noChangeArrowheads="1"/>
          </p:cNvPicPr>
          <p:nvPr>
            <p:ph type="pic" idx="1"/>
          </p:nvPr>
        </p:nvPicPr>
        <p:blipFill>
          <a:blip r:embed="rId2"/>
          <a:srcRect t="12865" b="12865"/>
          <a:stretch>
            <a:fillRect/>
          </a:stretch>
        </p:blipFill>
        <p:spPr bwMode="auto">
          <a:xfrm>
            <a:off x="980306" y="1065275"/>
            <a:ext cx="9313226" cy="5187661"/>
          </a:xfrm>
          <a:prstGeom prst="rect">
            <a:avLst/>
          </a:prstGeom>
          <a:noFill/>
        </p:spPr>
      </p:pic>
    </p:spTree>
    <p:extLst>
      <p:ext uri="{BB962C8B-B14F-4D97-AF65-F5344CB8AC3E}">
        <p14:creationId xmlns:p14="http://schemas.microsoft.com/office/powerpoint/2010/main" xmlns="" val="2418202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D3F484-2091-4B4C-A0B1-55F64191B0AE}"/>
              </a:ext>
            </a:extLst>
          </p:cNvPr>
          <p:cNvSpPr>
            <a:spLocks noGrp="1"/>
          </p:cNvSpPr>
          <p:nvPr>
            <p:ph type="title"/>
          </p:nvPr>
        </p:nvSpPr>
        <p:spPr>
          <a:xfrm>
            <a:off x="196532" y="1541417"/>
            <a:ext cx="3932237" cy="1600200"/>
          </a:xfrm>
        </p:spPr>
        <p:txBody>
          <a:bodyPr/>
          <a:lstStyle/>
          <a:p>
            <a:r>
              <a:rPr lang="en-IN" b="1" dirty="0" smtClean="0"/>
              <a:t>    Applications  </a:t>
            </a:r>
            <a:endParaRPr lang="en-US" b="1" dirty="0"/>
          </a:p>
        </p:txBody>
      </p:sp>
      <p:pic>
        <p:nvPicPr>
          <p:cNvPr id="7" name="Content Placeholder 6" descr="Applications-of-ML-IoT.png"/>
          <p:cNvPicPr>
            <a:picLocks noGrp="1" noChangeAspect="1"/>
          </p:cNvPicPr>
          <p:nvPr>
            <p:ph idx="1"/>
          </p:nvPr>
        </p:nvPicPr>
        <p:blipFill>
          <a:blip r:embed="rId2"/>
          <a:stretch>
            <a:fillRect/>
          </a:stretch>
        </p:blipFill>
        <p:spPr>
          <a:xfrm>
            <a:off x="4232366" y="1329323"/>
            <a:ext cx="7787454" cy="4757967"/>
          </a:xfrm>
        </p:spPr>
      </p:pic>
    </p:spTree>
    <p:extLst>
      <p:ext uri="{BB962C8B-B14F-4D97-AF65-F5344CB8AC3E}">
        <p14:creationId xmlns:p14="http://schemas.microsoft.com/office/powerpoint/2010/main" xmlns="" val="2548729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387" y="888272"/>
            <a:ext cx="10515600" cy="4402183"/>
          </a:xfrm>
        </p:spPr>
        <p:txBody>
          <a:bodyPr>
            <a:normAutofit/>
          </a:bodyPr>
          <a:lstStyle/>
          <a:p>
            <a:r>
              <a:rPr lang="en-US" b="1" i="1" dirty="0">
                <a:latin typeface="Arial Narrow" panose="020B0606020202030204" pitchFamily="34" charset="0"/>
              </a:rPr>
              <a:t>Sensor Assisted Smart White Cane  </a:t>
            </a:r>
            <a:br>
              <a:rPr lang="en-US" b="1" i="1" dirty="0">
                <a:latin typeface="Arial Narrow" panose="020B0606020202030204" pitchFamily="34" charset="0"/>
              </a:rPr>
            </a:br>
            <a:r>
              <a:rPr lang="en-US" b="1" i="1" dirty="0">
                <a:latin typeface="Arial Narrow" panose="020B0606020202030204" pitchFamily="34" charset="0"/>
              </a:rPr>
              <a:t>Implementation for </a:t>
            </a:r>
            <a:r>
              <a:rPr lang="en-US" b="1" i="1" dirty="0" smtClean="0">
                <a:latin typeface="Arial Narrow" panose="020B0606020202030204" pitchFamily="34" charset="0"/>
              </a:rPr>
              <a:t>VISUALLY IMPAIRED</a:t>
            </a:r>
            <a:br>
              <a:rPr lang="en-US" b="1" i="1" dirty="0" smtClean="0">
                <a:latin typeface="Arial Narrow" panose="020B0606020202030204" pitchFamily="34" charset="0"/>
              </a:rPr>
            </a:br>
            <a:r>
              <a:rPr lang="en-US" b="1" i="1" dirty="0" smtClean="0">
                <a:latin typeface="Arial Narrow" panose="020B0606020202030204" pitchFamily="34" charset="0"/>
              </a:rPr>
              <a:t>using  </a:t>
            </a:r>
            <a:r>
              <a:rPr lang="en-US" b="1" i="1" dirty="0" smtClean="0">
                <a:latin typeface="Arial Narrow" panose="020B0606020202030204" pitchFamily="34" charset="0"/>
              </a:rPr>
              <a:t>INTERFACING  </a:t>
            </a:r>
            <a:r>
              <a:rPr lang="en-US" b="1" i="1" dirty="0" smtClean="0">
                <a:latin typeface="Arial Narrow" panose="020B0606020202030204" pitchFamily="34" charset="0"/>
              </a:rPr>
              <a:t>ML</a:t>
            </a:r>
            <a:r>
              <a:rPr lang="en-US" b="1" i="1" dirty="0">
                <a:latin typeface="Arial Narrow" panose="020B0606020202030204" pitchFamily="34" charset="0"/>
              </a:rPr>
              <a:t/>
            </a:r>
            <a:br>
              <a:rPr lang="en-US" b="1" i="1" dirty="0">
                <a:latin typeface="Arial Narrow" panose="020B0606020202030204" pitchFamily="34" charset="0"/>
              </a:rPr>
            </a:br>
            <a:r>
              <a:rPr lang="en-US" b="1" i="1" dirty="0">
                <a:latin typeface="Arial Narrow" panose="020B0606020202030204" pitchFamily="34" charset="0"/>
              </a:rPr>
              <a:t/>
            </a:r>
            <a:br>
              <a:rPr lang="en-US" b="1" i="1" dirty="0">
                <a:latin typeface="Arial Narrow" panose="020B0606020202030204" pitchFamily="34" charset="0"/>
              </a:rPr>
            </a:br>
            <a:r>
              <a:rPr lang="en-US" b="1" i="1" dirty="0">
                <a:latin typeface="Arial Narrow" panose="020B0606020202030204" pitchFamily="34" charset="0"/>
              </a:rPr>
              <a:t>            what is third eye for </a:t>
            </a:r>
            <a:r>
              <a:rPr lang="en-US" sz="4000" b="1" i="1" dirty="0" smtClean="0">
                <a:latin typeface="Arial Narrow" panose="020B0606020202030204" pitchFamily="34" charset="0"/>
              </a:rPr>
              <a:t>visually impaired</a:t>
            </a:r>
            <a:r>
              <a:rPr lang="en-US" b="1" i="1" dirty="0" smtClean="0">
                <a:latin typeface="Arial Narrow" panose="020B0606020202030204" pitchFamily="34" charset="0"/>
              </a:rPr>
              <a:t>…...</a:t>
            </a:r>
            <a:r>
              <a:rPr lang="en-US" b="1" i="1" dirty="0">
                <a:latin typeface="Arial Narrow" panose="020B0606020202030204" pitchFamily="34" charset="0"/>
              </a:rPr>
              <a:t/>
            </a:r>
            <a:br>
              <a:rPr lang="en-US" b="1" i="1" dirty="0">
                <a:latin typeface="Arial Narrow" panose="020B0606020202030204" pitchFamily="34" charset="0"/>
              </a:rPr>
            </a:br>
            <a:r>
              <a:rPr lang="en-US" b="1" i="1" dirty="0">
                <a:latin typeface="Arial Narrow" panose="020B0606020202030204" pitchFamily="34" charset="0"/>
              </a:rPr>
              <a:t/>
            </a:r>
            <a:br>
              <a:rPr lang="en-US" b="1" i="1" dirty="0">
                <a:latin typeface="Arial Narrow" panose="020B0606020202030204" pitchFamily="34" charset="0"/>
              </a:rPr>
            </a:br>
            <a:endParaRPr lang="en-US" b="1" i="1" dirty="0">
              <a:latin typeface="Arial Narrow" panose="020B0606020202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04661" y="4217488"/>
            <a:ext cx="3960768" cy="2640512"/>
          </a:xfrm>
          <a:prstGeom prst="rect">
            <a:avLst/>
          </a:prstGeom>
        </p:spPr>
      </p:pic>
    </p:spTree>
    <p:extLst>
      <p:ext uri="{BB962C8B-B14F-4D97-AF65-F5344CB8AC3E}">
        <p14:creationId xmlns:p14="http://schemas.microsoft.com/office/powerpoint/2010/main" xmlns="" val="626916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Third eye </a:t>
            </a:r>
            <a:r>
              <a:rPr lang="en-US" b="1" dirty="0" smtClean="0"/>
              <a:t>for </a:t>
            </a:r>
            <a:r>
              <a:rPr lang="en-US" i="1" dirty="0" smtClean="0">
                <a:latin typeface="Arial Narrow" panose="020B0606020202030204" pitchFamily="34" charset="0"/>
              </a:rPr>
              <a:t>visually impaired</a:t>
            </a:r>
            <a:r>
              <a:rPr lang="en-IN" b="1" dirty="0" smtClean="0"/>
              <a:t>!</a:t>
            </a:r>
            <a:endParaRPr lang="en-US" b="1" dirty="0"/>
          </a:p>
        </p:txBody>
      </p:sp>
      <p:sp>
        <p:nvSpPr>
          <p:cNvPr id="3" name="Content Placeholder 2"/>
          <p:cNvSpPr>
            <a:spLocks noGrp="1"/>
          </p:cNvSpPr>
          <p:nvPr>
            <p:ph idx="1"/>
          </p:nvPr>
        </p:nvSpPr>
        <p:spPr/>
        <p:txBody>
          <a:bodyPr/>
          <a:lstStyle/>
          <a:p>
            <a:pPr marL="0" indent="0">
              <a:buNone/>
            </a:pPr>
            <a:r>
              <a:rPr lang="en-US" dirty="0"/>
              <a:t>      People who suffer from a severe reduction in vision that cannot be corrected with the help of medical field ……</a:t>
            </a:r>
          </a:p>
          <a:p>
            <a:pPr marL="0" indent="0">
              <a:buNone/>
            </a:pPr>
            <a:r>
              <a:rPr lang="en-US" dirty="0"/>
              <a:t>       </a:t>
            </a:r>
          </a:p>
          <a:p>
            <a:pPr marL="0" indent="0">
              <a:buNone/>
            </a:pPr>
            <a:r>
              <a:rPr lang="en-US" dirty="0"/>
              <a:t>          What is a next step……. For </a:t>
            </a:r>
            <a:r>
              <a:rPr lang="en-US" b="1" i="1" dirty="0" smtClean="0">
                <a:latin typeface="+mj-lt"/>
              </a:rPr>
              <a:t>visually impaired </a:t>
            </a:r>
            <a:r>
              <a:rPr lang="en-US" dirty="0" smtClean="0"/>
              <a:t>….</a:t>
            </a:r>
            <a:endParaRPr lang="en-US" dirty="0"/>
          </a:p>
          <a:p>
            <a:pPr marL="0" indent="0">
              <a:buNone/>
            </a:pPr>
            <a:r>
              <a:rPr lang="en-US" dirty="0"/>
              <a:t>     </a:t>
            </a:r>
          </a:p>
          <a:p>
            <a:pPr marL="0" indent="0">
              <a:buNone/>
            </a:pPr>
            <a:r>
              <a:rPr lang="en-US" dirty="0"/>
              <a:t>      some of the young generation as we are planed a project it is know as </a:t>
            </a:r>
            <a:r>
              <a:rPr lang="en-US" b="1" dirty="0"/>
              <a:t>third eye for </a:t>
            </a:r>
            <a:r>
              <a:rPr lang="en-US" b="1" i="1" dirty="0" smtClean="0">
                <a:latin typeface="Arial Narrow" panose="020B0606020202030204" pitchFamily="34" charset="0"/>
              </a:rPr>
              <a:t>visually impaired</a:t>
            </a:r>
            <a:r>
              <a:rPr lang="en-US" b="1" dirty="0" smtClean="0"/>
              <a:t>.</a:t>
            </a:r>
            <a:endParaRPr lang="en-US" b="1" dirty="0"/>
          </a:p>
        </p:txBody>
      </p:sp>
    </p:spTree>
    <p:extLst>
      <p:ext uri="{BB962C8B-B14F-4D97-AF65-F5344CB8AC3E}">
        <p14:creationId xmlns:p14="http://schemas.microsoft.com/office/powerpoint/2010/main" xmlns="" val="2955249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p>
        </p:txBody>
      </p:sp>
      <p:sp>
        <p:nvSpPr>
          <p:cNvPr id="3" name="Content Placeholder 2"/>
          <p:cNvSpPr>
            <a:spLocks noGrp="1"/>
          </p:cNvSpPr>
          <p:nvPr>
            <p:ph idx="1"/>
          </p:nvPr>
        </p:nvSpPr>
        <p:spPr/>
        <p:txBody>
          <a:bodyPr/>
          <a:lstStyle/>
          <a:p>
            <a:pPr marL="0" indent="0">
              <a:buNone/>
            </a:pPr>
            <a:r>
              <a:rPr lang="en-US" dirty="0"/>
              <a:t>According to who, 30 million people are permanently blind and 285 billion people </a:t>
            </a:r>
            <a:r>
              <a:rPr lang="en-US"/>
              <a:t>with </a:t>
            </a:r>
            <a:r>
              <a:rPr lang="en-IN"/>
              <a:t>vision impairment</a:t>
            </a:r>
            <a:r>
              <a:rPr lang="en-US"/>
              <a:t>.</a:t>
            </a:r>
            <a:r>
              <a:rPr lang="en-IN"/>
              <a:t> If</a:t>
            </a:r>
            <a:r>
              <a:rPr lang="en-US"/>
              <a:t> </a:t>
            </a:r>
            <a:r>
              <a:rPr lang="en-US" dirty="0"/>
              <a:t>you notice then they face many obstacle in their way ,or they can’t walk without the help </a:t>
            </a:r>
            <a:r>
              <a:rPr lang="en-US"/>
              <a:t>of other.</a:t>
            </a:r>
            <a:r>
              <a:rPr lang="en-IN"/>
              <a:t> </a:t>
            </a:r>
            <a:r>
              <a:rPr lang="en-US"/>
              <a:t>One </a:t>
            </a:r>
            <a:r>
              <a:rPr lang="en-US" dirty="0"/>
              <a:t>has to ask guidance to reach their destination. They have to face more struggles in their daily life .Using this smart stick , a people </a:t>
            </a:r>
            <a:r>
              <a:rPr lang="en-US"/>
              <a:t>who suffer</a:t>
            </a:r>
            <a:r>
              <a:rPr lang="en-IN"/>
              <a:t>,</a:t>
            </a:r>
            <a:r>
              <a:rPr lang="en-US"/>
              <a:t> </a:t>
            </a:r>
            <a:r>
              <a:rPr lang="en-US" dirty="0"/>
              <a:t>they can reach </a:t>
            </a:r>
            <a:r>
              <a:rPr lang="en-US"/>
              <a:t>their destination </a:t>
            </a:r>
            <a:r>
              <a:rPr lang="en-US" dirty="0"/>
              <a:t>without help </a:t>
            </a:r>
            <a:r>
              <a:rPr lang="en-US"/>
              <a:t>of </a:t>
            </a:r>
            <a:r>
              <a:rPr lang="en-IN"/>
              <a:t>other.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55209" y="4253717"/>
            <a:ext cx="4427764" cy="2372016"/>
          </a:xfrm>
          <a:prstGeom prst="rect">
            <a:avLst/>
          </a:prstGeom>
        </p:spPr>
      </p:pic>
    </p:spTree>
    <p:extLst>
      <p:ext uri="{BB962C8B-B14F-4D97-AF65-F5344CB8AC3E}">
        <p14:creationId xmlns:p14="http://schemas.microsoft.com/office/powerpoint/2010/main" xmlns="" val="3458598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89" y="273685"/>
            <a:ext cx="10515600" cy="1325563"/>
          </a:xfrm>
        </p:spPr>
        <p:txBody>
          <a:bodyPr/>
          <a:lstStyle/>
          <a:p>
            <a:r>
              <a:rPr lang="en-IN" b="1" dirty="0">
                <a:latin typeface="+mn-lt"/>
              </a:rPr>
              <a:t>Aim </a:t>
            </a:r>
            <a:endParaRPr lang="en-US" b="1" dirty="0">
              <a:latin typeface="+mn-lt"/>
            </a:endParaRPr>
          </a:p>
        </p:txBody>
      </p:sp>
      <p:sp>
        <p:nvSpPr>
          <p:cNvPr id="3" name="Content Placeholder 2"/>
          <p:cNvSpPr>
            <a:spLocks noGrp="1"/>
          </p:cNvSpPr>
          <p:nvPr>
            <p:ph idx="1"/>
          </p:nvPr>
        </p:nvSpPr>
        <p:spPr/>
        <p:txBody>
          <a:bodyPr/>
          <a:lstStyle/>
          <a:p>
            <a:r>
              <a:rPr lang="en-US" dirty="0"/>
              <a:t>The main objective of this is to provide an application for blind </a:t>
            </a:r>
            <a:r>
              <a:rPr lang="en-IN" dirty="0"/>
              <a:t>people </a:t>
            </a:r>
            <a:r>
              <a:rPr lang="en-US" dirty="0"/>
              <a:t> to defect the obstacles in various directions</a:t>
            </a:r>
            <a:r>
              <a:rPr lang="en-IN" dirty="0"/>
              <a:t>, </a:t>
            </a:r>
            <a:r>
              <a:rPr lang="en-US" dirty="0"/>
              <a:t>detecting pits and manholes on the ground to make free </a:t>
            </a:r>
            <a:r>
              <a:rPr lang="en-IN" dirty="0"/>
              <a:t>to walk </a:t>
            </a:r>
            <a:r>
              <a:rPr lang="en-US" dirty="0"/>
              <a:t>,</a:t>
            </a:r>
            <a:r>
              <a:rPr lang="en-IN" dirty="0"/>
              <a:t> in</a:t>
            </a:r>
            <a:r>
              <a:rPr lang="en-US" dirty="0"/>
              <a:t> an innovative stick is designed for the visually disabled people for their easy navigation.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148648" y="4001294"/>
            <a:ext cx="3589021" cy="2349695"/>
          </a:xfrm>
          <a:prstGeom prst="rect">
            <a:avLst/>
          </a:prstGeom>
        </p:spPr>
      </p:pic>
    </p:spTree>
    <p:extLst>
      <p:ext uri="{BB962C8B-B14F-4D97-AF65-F5344CB8AC3E}">
        <p14:creationId xmlns:p14="http://schemas.microsoft.com/office/powerpoint/2010/main" xmlns="" val="1240187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INTRODUCTION Smart Stick for Blind using Machine Learning</a:t>
            </a:r>
            <a:endParaRPr lang="en-US" sz="4000" b="1" dirty="0">
              <a:latin typeface="+mn-lt"/>
            </a:endParaRPr>
          </a:p>
        </p:txBody>
      </p:sp>
      <p:sp>
        <p:nvSpPr>
          <p:cNvPr id="3" name="Content Placeholder 2"/>
          <p:cNvSpPr>
            <a:spLocks noGrp="1"/>
          </p:cNvSpPr>
          <p:nvPr>
            <p:ph idx="1"/>
          </p:nvPr>
        </p:nvSpPr>
        <p:spPr/>
        <p:txBody>
          <a:bodyPr/>
          <a:lstStyle/>
          <a:p>
            <a:r>
              <a:rPr lang="en-US" dirty="0" smtClean="0"/>
              <a:t>The quantity of visually impaired folks area unit expected to grow within the future because of numerous reasons. As a result, there's a necessity for a value effective system which will be employed by blind folks so as to steer simply and well. it's necessary that a sensible resolution is planned for the blind folks in order that they will use this in their way of </a:t>
            </a:r>
            <a:r>
              <a:rPr lang="en-US" dirty="0" err="1" smtClean="0"/>
              <a:t>life.So</a:t>
            </a:r>
            <a:r>
              <a:rPr lang="en-US" dirty="0" smtClean="0"/>
              <a:t> we introduce the smart stick using machine learning</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1329</TotalTime>
  <Words>708</Words>
  <Application>Microsoft Office PowerPoint</Application>
  <PresentationFormat>Custom</PresentationFormat>
  <Paragraphs>55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Introduction</vt:lpstr>
      <vt:lpstr>Slide 3</vt:lpstr>
      <vt:lpstr>    Applications  </vt:lpstr>
      <vt:lpstr>Sensor Assisted Smart White Cane   Implementation for VISUALLY IMPAIRED using  INTERFACING  ML              what is third eye for visually impaired…...  </vt:lpstr>
      <vt:lpstr>Third eye for visually impaired!</vt:lpstr>
      <vt:lpstr>Abstract</vt:lpstr>
      <vt:lpstr>Aim </vt:lpstr>
      <vt:lpstr>INTRODUCTION Smart Stick for Blind using Machine Learning</vt:lpstr>
      <vt:lpstr>PROPOSED WORK</vt:lpstr>
      <vt:lpstr>Methodology</vt:lpstr>
      <vt:lpstr> Coding   First, we analyzed the nation and collection diagrams and then we wrote a pseudo code for each module. Then we used Renesas dice Suite software to application the pseudo code in embedded c program languageperiod. any other a part of the coding required us to increase an android app which interfaced with the Bluetooth module. We wrote the code thus while both of the switches had been pressed. set of rules Used for object identification the usage of system mastering: Convolution Neural Networks.</vt:lpstr>
      <vt:lpstr>REQUIREMENT SPECIFICATION</vt:lpstr>
      <vt:lpstr>EXPERIMENTAL RESULTS</vt:lpstr>
      <vt:lpstr>It is a first step of our project…</vt:lpstr>
      <vt:lpstr>CONCLUSION</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P.A.COLLEGE OF ENGINEERING AND TECNOLOGY</dc:title>
  <dc:creator>Windows User</dc:creator>
  <cp:lastModifiedBy>Admin</cp:lastModifiedBy>
  <cp:revision>129</cp:revision>
  <dcterms:created xsi:type="dcterms:W3CDTF">2022-09-16T15:12:32Z</dcterms:created>
  <dcterms:modified xsi:type="dcterms:W3CDTF">2023-01-09T21:37:47Z</dcterms:modified>
</cp:coreProperties>
</file>