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13" r:id="rId8"/>
    <p:sldId id="260" r:id="rId9"/>
    <p:sldId id="261" r:id="rId10"/>
    <p:sldId id="268" r:id="rId11"/>
  </p:sldIdLst>
  <p:sldSz cx="9144000" cy="5143500" type="screen16x9"/>
  <p:notesSz cx="6858000" cy="9144000"/>
  <p:embeddedFontLst>
    <p:embeddedFont>
      <p:font typeface="Nunito Sans Black"/>
      <p:bold r:id="rId15"/>
    </p:embeddedFont>
    <p:embeddedFont>
      <p:font typeface="Lato" panose="020F0502020204030203"/>
      <p:regular r:id="rId16"/>
    </p:embeddedFont>
    <p:embeddedFont>
      <p:font typeface="Dosis"/>
      <p:regular r:id="rId17"/>
    </p:embeddedFont>
    <p:embeddedFont>
      <p:font typeface="Nunito Sans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a7b3e4b1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a7b3e4b1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c09ed3ef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c09ed3ef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da7b3e4b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da7b3e4b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da7b3e4b1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da7b3e4b1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da7b3e4b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da7b3e4b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057400" y="2728989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3037200" y="3339369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" name="Google Shape;127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40631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8" name="Google Shape;128;p3"/>
          <p:cNvGrpSpPr/>
          <p:nvPr/>
        </p:nvGrpSpPr>
        <p:grpSpPr>
          <a:xfrm rot="-7723506" flipH="1">
            <a:off x="8141032" y="3154218"/>
            <a:ext cx="1253395" cy="1311066"/>
            <a:chOff x="4385625" y="4289775"/>
            <a:chExt cx="983450" cy="1028700"/>
          </a:xfrm>
        </p:grpSpPr>
        <p:sp>
          <p:nvSpPr>
            <p:cNvPr id="129" name="Google Shape;129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" name="Google Shape;135;p3"/>
          <p:cNvSpPr/>
          <p:nvPr/>
        </p:nvSpPr>
        <p:spPr>
          <a:xfrm rot="-9533728">
            <a:off x="7802584" y="331675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6" name="Google Shape;136;p3"/>
          <p:cNvGrpSpPr/>
          <p:nvPr/>
        </p:nvGrpSpPr>
        <p:grpSpPr>
          <a:xfrm rot="10800000">
            <a:off x="7211142" y="3672054"/>
            <a:ext cx="481300" cy="473625"/>
            <a:chOff x="1433950" y="3130850"/>
            <a:chExt cx="481300" cy="473625"/>
          </a:xfrm>
        </p:grpSpPr>
        <p:sp>
          <p:nvSpPr>
            <p:cNvPr id="137" name="Google Shape;137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3" name="Google Shape;143;p3"/>
          <p:cNvGrpSpPr/>
          <p:nvPr/>
        </p:nvGrpSpPr>
        <p:grpSpPr>
          <a:xfrm rot="10800000">
            <a:off x="7642642" y="4401791"/>
            <a:ext cx="892900" cy="888725"/>
            <a:chOff x="3655725" y="3261075"/>
            <a:chExt cx="892900" cy="888725"/>
          </a:xfrm>
        </p:grpSpPr>
        <p:sp>
          <p:nvSpPr>
            <p:cNvPr id="144" name="Google Shape;144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0" name="Google Shape;150;p3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51" name="Google Shape;151;p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" name="Google Shape;157;p3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8" name="Google Shape;158;p3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59" name="Google Shape;159;p3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555350" y="-1039362"/>
            <a:ext cx="892900" cy="888725"/>
            <a:chOff x="3655725" y="3261075"/>
            <a:chExt cx="892900" cy="888725"/>
          </a:xfrm>
        </p:grpSpPr>
        <p:sp>
          <p:nvSpPr>
            <p:cNvPr id="166" name="Google Shape;166;p3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4"/>
          <p:cNvSpPr txBox="1">
            <a:spLocks noGrp="1"/>
          </p:cNvSpPr>
          <p:nvPr>
            <p:ph type="body" idx="1"/>
          </p:nvPr>
        </p:nvSpPr>
        <p:spPr>
          <a:xfrm>
            <a:off x="713225" y="1021650"/>
            <a:ext cx="77175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grpSp>
        <p:nvGrpSpPr>
          <p:cNvPr id="175" name="Google Shape;175;p4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76" name="Google Shape;176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" name="Google Shape;208;p4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209" name="Google Shape;209;p4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2" name="Google Shape;212;p4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4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4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215" name="Google Shape;215;p4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" name="Google Shape;221;p4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222" name="Google Shape;222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7" name="Google Shape;237;p4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238" name="Google Shape;238;p4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1" name="Google Shape;241;p4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242" name="Google Shape;242;p4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>
            <a:spLocks noGrp="1"/>
          </p:cNvSpPr>
          <p:nvPr>
            <p:ph type="title"/>
          </p:nvPr>
        </p:nvSpPr>
        <p:spPr>
          <a:xfrm>
            <a:off x="2057400" y="326961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4" name="Google Shape;384;p7"/>
          <p:cNvSpPr txBox="1">
            <a:spLocks noGrp="1"/>
          </p:cNvSpPr>
          <p:nvPr>
            <p:ph type="subTitle" idx="1"/>
          </p:nvPr>
        </p:nvSpPr>
        <p:spPr>
          <a:xfrm>
            <a:off x="2057400" y="3924785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85" name="Google Shape;385;p7"/>
          <p:cNvGrpSpPr/>
          <p:nvPr/>
        </p:nvGrpSpPr>
        <p:grpSpPr>
          <a:xfrm rot="5400000">
            <a:off x="7901750" y="3445750"/>
            <a:ext cx="2289250" cy="3059825"/>
            <a:chOff x="2215325" y="2417050"/>
            <a:chExt cx="2289250" cy="3059825"/>
          </a:xfrm>
        </p:grpSpPr>
        <p:sp>
          <p:nvSpPr>
            <p:cNvPr id="386" name="Google Shape;386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8" name="Google Shape;418;p7"/>
          <p:cNvGrpSpPr/>
          <p:nvPr/>
        </p:nvGrpSpPr>
        <p:grpSpPr>
          <a:xfrm>
            <a:off x="-296872" y="3728666"/>
            <a:ext cx="1198512" cy="1244001"/>
            <a:chOff x="238125" y="3112025"/>
            <a:chExt cx="716000" cy="743175"/>
          </a:xfrm>
        </p:grpSpPr>
        <p:sp>
          <p:nvSpPr>
            <p:cNvPr id="419" name="Google Shape;419;p7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2" name="Google Shape;422;p7"/>
          <p:cNvGrpSpPr/>
          <p:nvPr/>
        </p:nvGrpSpPr>
        <p:grpSpPr>
          <a:xfrm>
            <a:off x="252650" y="4439275"/>
            <a:ext cx="378900" cy="472250"/>
            <a:chOff x="2459875" y="3181675"/>
            <a:chExt cx="378900" cy="472250"/>
          </a:xfrm>
        </p:grpSpPr>
        <p:sp>
          <p:nvSpPr>
            <p:cNvPr id="423" name="Google Shape;423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6" name="Google Shape;426;p7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427" name="Google Shape;427;p7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8499400" y="1373050"/>
            <a:ext cx="378900" cy="472250"/>
            <a:chOff x="2459875" y="3181675"/>
            <a:chExt cx="378900" cy="472250"/>
          </a:xfrm>
        </p:grpSpPr>
        <p:sp>
          <p:nvSpPr>
            <p:cNvPr id="434" name="Google Shape;434;p7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"/>
          <p:cNvSpPr txBox="1">
            <a:spLocks noGrp="1"/>
          </p:cNvSpPr>
          <p:nvPr>
            <p:ph type="title"/>
          </p:nvPr>
        </p:nvSpPr>
        <p:spPr>
          <a:xfrm>
            <a:off x="1427550" y="1626600"/>
            <a:ext cx="62889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9" name="Google Shape;439;p8"/>
          <p:cNvGrpSpPr/>
          <p:nvPr/>
        </p:nvGrpSpPr>
        <p:grpSpPr>
          <a:xfrm rot="1867731">
            <a:off x="7336379" y="3541245"/>
            <a:ext cx="2012377" cy="2211709"/>
            <a:chOff x="5348750" y="2347100"/>
            <a:chExt cx="1108500" cy="1218300"/>
          </a:xfrm>
        </p:grpSpPr>
        <p:sp>
          <p:nvSpPr>
            <p:cNvPr id="440" name="Google Shape;440;p8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5" name="Google Shape;455;p8"/>
          <p:cNvGrpSpPr/>
          <p:nvPr/>
        </p:nvGrpSpPr>
        <p:grpSpPr>
          <a:xfrm rot="-1881094">
            <a:off x="7902967" y="2526187"/>
            <a:ext cx="1253394" cy="1311064"/>
            <a:chOff x="4385625" y="4289775"/>
            <a:chExt cx="983450" cy="1028700"/>
          </a:xfrm>
        </p:grpSpPr>
        <p:sp>
          <p:nvSpPr>
            <p:cNvPr id="456" name="Google Shape;456;p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2" name="Google Shape;462;p8"/>
          <p:cNvGrpSpPr/>
          <p:nvPr/>
        </p:nvGrpSpPr>
        <p:grpSpPr>
          <a:xfrm rot="3076494" flipH="1">
            <a:off x="-151135" y="243070"/>
            <a:ext cx="1253395" cy="1311066"/>
            <a:chOff x="4385625" y="4289775"/>
            <a:chExt cx="983450" cy="1028700"/>
          </a:xfrm>
        </p:grpSpPr>
        <p:sp>
          <p:nvSpPr>
            <p:cNvPr id="463" name="Google Shape;463;p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9" name="Google Shape;469;p8"/>
          <p:cNvSpPr/>
          <p:nvPr/>
        </p:nvSpPr>
        <p:spPr>
          <a:xfrm rot="1266272">
            <a:off x="538385" y="6115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0" name="Google Shape;470;p8"/>
          <p:cNvGrpSpPr/>
          <p:nvPr/>
        </p:nvGrpSpPr>
        <p:grpSpPr>
          <a:xfrm>
            <a:off x="1550850" y="562675"/>
            <a:ext cx="481300" cy="473625"/>
            <a:chOff x="1433950" y="3130850"/>
            <a:chExt cx="481300" cy="473625"/>
          </a:xfrm>
        </p:grpSpPr>
        <p:sp>
          <p:nvSpPr>
            <p:cNvPr id="471" name="Google Shape;471;p8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7" name="Google Shape;477;p8"/>
          <p:cNvGrpSpPr/>
          <p:nvPr/>
        </p:nvGrpSpPr>
        <p:grpSpPr>
          <a:xfrm>
            <a:off x="707750" y="-582162"/>
            <a:ext cx="892900" cy="888725"/>
            <a:chOff x="3655725" y="3261075"/>
            <a:chExt cx="892900" cy="888725"/>
          </a:xfrm>
        </p:grpSpPr>
        <p:sp>
          <p:nvSpPr>
            <p:cNvPr id="478" name="Google Shape;478;p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4" name="Google Shape;484;p8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485" name="Google Shape;485;p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8"/>
          <p:cNvGrpSpPr/>
          <p:nvPr/>
        </p:nvGrpSpPr>
        <p:grpSpPr>
          <a:xfrm>
            <a:off x="7299250" y="477700"/>
            <a:ext cx="378900" cy="472250"/>
            <a:chOff x="2459875" y="3181675"/>
            <a:chExt cx="378900" cy="472250"/>
          </a:xfrm>
        </p:grpSpPr>
        <p:sp>
          <p:nvSpPr>
            <p:cNvPr id="489" name="Google Shape;489;p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2" name="Google Shape;492;p8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3" name="Google Shape;493;p8"/>
          <p:cNvGrpSpPr/>
          <p:nvPr/>
        </p:nvGrpSpPr>
        <p:grpSpPr>
          <a:xfrm rot="-1404870">
            <a:off x="-260975" y="2798038"/>
            <a:ext cx="2289365" cy="3059978"/>
            <a:chOff x="2215325" y="2417050"/>
            <a:chExt cx="2289250" cy="3059825"/>
          </a:xfrm>
        </p:grpSpPr>
        <p:sp>
          <p:nvSpPr>
            <p:cNvPr id="494" name="Google Shape;494;p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2148900" y="1922516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8" name="Google Shape;528;p9"/>
          <p:cNvSpPr txBox="1">
            <a:spLocks noGrp="1"/>
          </p:cNvSpPr>
          <p:nvPr>
            <p:ph type="subTitle" idx="1"/>
          </p:nvPr>
        </p:nvSpPr>
        <p:spPr>
          <a:xfrm>
            <a:off x="2148900" y="2489584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29" name="Google Shape;529;p9"/>
          <p:cNvGrpSpPr/>
          <p:nvPr/>
        </p:nvGrpSpPr>
        <p:grpSpPr>
          <a:xfrm flipH="1">
            <a:off x="-1110036" y="124463"/>
            <a:ext cx="3646522" cy="4007720"/>
            <a:chOff x="5348750" y="2347100"/>
            <a:chExt cx="1108500" cy="1218300"/>
          </a:xfrm>
        </p:grpSpPr>
        <p:sp>
          <p:nvSpPr>
            <p:cNvPr id="530" name="Google Shape;530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5" name="Google Shape;545;p9"/>
          <p:cNvSpPr/>
          <p:nvPr/>
        </p:nvSpPr>
        <p:spPr>
          <a:xfrm rot="-1266272" flipH="1">
            <a:off x="7858638" y="316229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6" name="Google Shape;546;p9"/>
          <p:cNvGrpSpPr/>
          <p:nvPr/>
        </p:nvGrpSpPr>
        <p:grpSpPr>
          <a:xfrm flipH="1">
            <a:off x="7267196" y="267400"/>
            <a:ext cx="481300" cy="473625"/>
            <a:chOff x="1433950" y="3130850"/>
            <a:chExt cx="481300" cy="473625"/>
          </a:xfrm>
        </p:grpSpPr>
        <p:sp>
          <p:nvSpPr>
            <p:cNvPr id="547" name="Google Shape;547;p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3" name="Google Shape;553;p9"/>
          <p:cNvGrpSpPr/>
          <p:nvPr/>
        </p:nvGrpSpPr>
        <p:grpSpPr>
          <a:xfrm rot="-3076494">
            <a:off x="7662243" y="3503220"/>
            <a:ext cx="1253395" cy="1311066"/>
            <a:chOff x="4385625" y="4289775"/>
            <a:chExt cx="983450" cy="1028700"/>
          </a:xfrm>
        </p:grpSpPr>
        <p:sp>
          <p:nvSpPr>
            <p:cNvPr id="554" name="Google Shape;554;p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0" name="Google Shape;560;p9"/>
          <p:cNvGrpSpPr/>
          <p:nvPr/>
        </p:nvGrpSpPr>
        <p:grpSpPr>
          <a:xfrm flipH="1">
            <a:off x="7984328" y="2646813"/>
            <a:ext cx="892900" cy="888725"/>
            <a:chOff x="3655725" y="3261075"/>
            <a:chExt cx="892900" cy="888725"/>
          </a:xfrm>
        </p:grpSpPr>
        <p:sp>
          <p:nvSpPr>
            <p:cNvPr id="561" name="Google Shape;561;p9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9"/>
          <p:cNvGrpSpPr/>
          <p:nvPr/>
        </p:nvGrpSpPr>
        <p:grpSpPr>
          <a:xfrm>
            <a:off x="1430838" y="3624241"/>
            <a:ext cx="1198512" cy="1244001"/>
            <a:chOff x="238125" y="3112025"/>
            <a:chExt cx="716000" cy="743175"/>
          </a:xfrm>
        </p:grpSpPr>
        <p:sp>
          <p:nvSpPr>
            <p:cNvPr id="568" name="Google Shape;568;p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1" name="Google Shape;571;p9"/>
          <p:cNvGrpSpPr/>
          <p:nvPr/>
        </p:nvGrpSpPr>
        <p:grpSpPr>
          <a:xfrm rot="-3648610">
            <a:off x="3634555" y="-1316569"/>
            <a:ext cx="2289227" cy="3059795"/>
            <a:chOff x="2215325" y="2417050"/>
            <a:chExt cx="2289250" cy="3059825"/>
          </a:xfrm>
        </p:grpSpPr>
        <p:sp>
          <p:nvSpPr>
            <p:cNvPr id="572" name="Google Shape;572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2019213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8" name="Google Shape;728;p13"/>
          <p:cNvSpPr txBox="1">
            <a:spLocks noGrp="1"/>
          </p:cNvSpPr>
          <p:nvPr>
            <p:ph type="subTitle" idx="2"/>
          </p:nvPr>
        </p:nvSpPr>
        <p:spPr>
          <a:xfrm>
            <a:off x="2019213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9" name="Google Shape;729;p13"/>
          <p:cNvSpPr txBox="1">
            <a:spLocks noGrp="1"/>
          </p:cNvSpPr>
          <p:nvPr>
            <p:ph type="subTitle" idx="3"/>
          </p:nvPr>
        </p:nvSpPr>
        <p:spPr>
          <a:xfrm>
            <a:off x="2019212" y="3000028"/>
            <a:ext cx="2255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0" name="Google Shape;730;p13"/>
          <p:cNvSpPr txBox="1">
            <a:spLocks noGrp="1"/>
          </p:cNvSpPr>
          <p:nvPr>
            <p:ph type="subTitle" idx="4"/>
          </p:nvPr>
        </p:nvSpPr>
        <p:spPr>
          <a:xfrm>
            <a:off x="2019213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1" name="Google Shape;731;p13"/>
          <p:cNvSpPr txBox="1">
            <a:spLocks noGrp="1"/>
          </p:cNvSpPr>
          <p:nvPr>
            <p:ph type="title" hasCustomPrompt="1"/>
          </p:nvPr>
        </p:nvSpPr>
        <p:spPr>
          <a:xfrm>
            <a:off x="977453" y="1726588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title" idx="5" hasCustomPrompt="1"/>
          </p:nvPr>
        </p:nvSpPr>
        <p:spPr>
          <a:xfrm>
            <a:off x="1076303" y="324469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4" name="Google Shape;734;p13"/>
          <p:cNvSpPr txBox="1">
            <a:spLocks noGrp="1"/>
          </p:cNvSpPr>
          <p:nvPr>
            <p:ph type="subTitle" idx="7"/>
          </p:nvPr>
        </p:nvSpPr>
        <p:spPr>
          <a:xfrm>
            <a:off x="5910839" y="1518015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5" name="Google Shape;735;p13"/>
          <p:cNvSpPr txBox="1">
            <a:spLocks noGrp="1"/>
          </p:cNvSpPr>
          <p:nvPr>
            <p:ph type="subTitle" idx="8"/>
          </p:nvPr>
        </p:nvSpPr>
        <p:spPr>
          <a:xfrm>
            <a:off x="5910847" y="1885913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6" name="Google Shape;736;p13"/>
          <p:cNvSpPr txBox="1">
            <a:spLocks noGrp="1"/>
          </p:cNvSpPr>
          <p:nvPr>
            <p:ph type="subTitle" idx="9"/>
          </p:nvPr>
        </p:nvSpPr>
        <p:spPr>
          <a:xfrm>
            <a:off x="5910840" y="3000020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7" name="Google Shape;737;p13"/>
          <p:cNvSpPr txBox="1">
            <a:spLocks noGrp="1"/>
          </p:cNvSpPr>
          <p:nvPr>
            <p:ph type="subTitle" idx="13"/>
          </p:nvPr>
        </p:nvSpPr>
        <p:spPr>
          <a:xfrm>
            <a:off x="5910847" y="3364455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8" name="Google Shape;738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7353" y="1761688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idx="15" hasCustomPrompt="1"/>
          </p:nvPr>
        </p:nvSpPr>
        <p:spPr>
          <a:xfrm>
            <a:off x="5066453" y="324469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  <a:buNone/>
              <a:defRPr sz="2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grpSp>
        <p:nvGrpSpPr>
          <p:cNvPr id="740" name="Google Shape;740;p13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741" name="Google Shape;741;p13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7" name="Google Shape;747;p13"/>
          <p:cNvSpPr/>
          <p:nvPr/>
        </p:nvSpPr>
        <p:spPr>
          <a:xfrm rot="4285105">
            <a:off x="8672197" y="205582"/>
            <a:ext cx="296559" cy="256335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8" name="Google Shape;748;p13"/>
          <p:cNvGrpSpPr/>
          <p:nvPr/>
        </p:nvGrpSpPr>
        <p:grpSpPr>
          <a:xfrm rot="1018353">
            <a:off x="305472" y="265599"/>
            <a:ext cx="378882" cy="472228"/>
            <a:chOff x="2459875" y="3181675"/>
            <a:chExt cx="378900" cy="472250"/>
          </a:xfrm>
        </p:grpSpPr>
        <p:sp>
          <p:nvSpPr>
            <p:cNvPr id="749" name="Google Shape;749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2" name="Google Shape;752;p13"/>
          <p:cNvGrpSpPr/>
          <p:nvPr/>
        </p:nvGrpSpPr>
        <p:grpSpPr>
          <a:xfrm rot="4436901">
            <a:off x="153237" y="1379698"/>
            <a:ext cx="378895" cy="472244"/>
            <a:chOff x="2459875" y="3181675"/>
            <a:chExt cx="378900" cy="472250"/>
          </a:xfrm>
        </p:grpSpPr>
        <p:sp>
          <p:nvSpPr>
            <p:cNvPr id="753" name="Google Shape;753;p13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6" name="Google Shape;756;p13"/>
          <p:cNvGrpSpPr/>
          <p:nvPr/>
        </p:nvGrpSpPr>
        <p:grpSpPr>
          <a:xfrm rot="6801936">
            <a:off x="3259769" y="3870542"/>
            <a:ext cx="2289268" cy="3059849"/>
            <a:chOff x="2215325" y="2417050"/>
            <a:chExt cx="2289250" cy="3059825"/>
          </a:xfrm>
        </p:grpSpPr>
        <p:sp>
          <p:nvSpPr>
            <p:cNvPr id="757" name="Google Shape;757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●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○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■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●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○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■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●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○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Char char="■"/>
              <a:defRPr sz="1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694296" y="212714"/>
            <a:ext cx="7755407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SIAMKA </a:t>
            </a:r>
            <a:br>
              <a:rPr lang="en-GB" dirty="0"/>
            </a:br>
            <a:r>
              <a:rPr lang="en-GB" sz="4000" dirty="0">
                <a:latin typeface="Nunito Sans"/>
                <a:sym typeface="Nunito Sans"/>
              </a:rPr>
              <a:t>System Aset Manejemen Kampus</a:t>
            </a:r>
            <a:endParaRPr sz="4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694296" y="2371343"/>
            <a:ext cx="7755407" cy="228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KELOMPOK 6</a:t>
            </a:r>
            <a:endParaRPr lang="en-GB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GB" sz="1800" dirty="0"/>
              <a:t>crum Master 	: Yoga Setiawan (230602028)</a:t>
            </a:r>
            <a:endParaRPr lang="en-GB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Produk Owner	: Nabilataus salwa (230602025)</a:t>
            </a:r>
            <a:endParaRPr lang="en-GB" sz="1800" dirty="0"/>
          </a:p>
          <a:p>
            <a:pPr marL="457200" lvl="1" indent="0" algn="l"/>
            <a:r>
              <a:rPr lang="en-GB" sz="1800" dirty="0"/>
              <a:t>			  Qubbatun Nisak (230602029)</a:t>
            </a:r>
            <a:endParaRPr lang="en-GB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800" dirty="0"/>
              <a:t>Developer 	: Rafif Alif (230602072)</a:t>
            </a:r>
            <a:endParaRPr lang="en-GB" sz="1800" dirty="0"/>
          </a:p>
          <a:p>
            <a:pPr marL="457200" lvl="1" indent="0" algn="l"/>
            <a:r>
              <a:rPr lang="en-GB" sz="1800" dirty="0"/>
              <a:t>			  M Dicky Andrean (230602070)</a:t>
            </a:r>
            <a:endParaRPr lang="en-GB" sz="1800" dirty="0"/>
          </a:p>
          <a:p>
            <a:pPr marL="457200" lvl="1" indent="0" algn="l"/>
            <a:r>
              <a:rPr lang="en-GB" sz="1800" dirty="0"/>
              <a:t>			  Rendy Al Ayyubi (230602061)</a:t>
            </a: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36"/>
          <p:cNvSpPr txBox="1">
            <a:spLocks noGrp="1"/>
          </p:cNvSpPr>
          <p:nvPr>
            <p:ph type="title"/>
          </p:nvPr>
        </p:nvSpPr>
        <p:spPr>
          <a:xfrm>
            <a:off x="713225" y="585216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SYSTEM ASET MENEJEMEN KAMPUS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7" name="Google Shape;2007;p36"/>
          <p:cNvSpPr txBox="1">
            <a:spLocks noGrp="1"/>
          </p:cNvSpPr>
          <p:nvPr>
            <p:ph type="body" idx="1"/>
          </p:nvPr>
        </p:nvSpPr>
        <p:spPr>
          <a:xfrm>
            <a:off x="713225" y="1250250"/>
            <a:ext cx="7717500" cy="13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mencatat</a:t>
            </a:r>
            <a:r>
              <a:rPr lang="en-US" sz="1800" dirty="0"/>
              <a:t>, </a:t>
            </a:r>
            <a:r>
              <a:rPr lang="en-US" sz="1800" dirty="0" err="1"/>
              <a:t>mengelola</a:t>
            </a:r>
            <a:r>
              <a:rPr lang="en-US" sz="1800" dirty="0"/>
              <a:t>, dan </a:t>
            </a:r>
            <a:r>
              <a:rPr lang="en-US" sz="1800" dirty="0" err="1"/>
              <a:t>memantau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aset</a:t>
            </a:r>
            <a:r>
              <a:rPr lang="en-US" sz="1800" dirty="0"/>
              <a:t> </a:t>
            </a:r>
            <a:r>
              <a:rPr lang="en-US" sz="1800" dirty="0" err="1"/>
              <a:t>milik</a:t>
            </a:r>
            <a:r>
              <a:rPr lang="en-US" sz="1800" dirty="0"/>
              <a:t> </a:t>
            </a:r>
            <a:r>
              <a:rPr lang="en-US" sz="1800" dirty="0" err="1"/>
              <a:t>kampus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, </a:t>
            </a:r>
            <a:r>
              <a:rPr lang="en-US" sz="1800" dirty="0" err="1"/>
              <a:t>laboratorium</a:t>
            </a:r>
            <a:r>
              <a:rPr lang="en-US" sz="1800" dirty="0"/>
              <a:t>, </a:t>
            </a:r>
            <a:r>
              <a:rPr lang="en-US" sz="1800" dirty="0" err="1"/>
              <a:t>komputer</a:t>
            </a:r>
            <a:r>
              <a:rPr lang="en-US" sz="1800" dirty="0"/>
              <a:t>, </a:t>
            </a:r>
            <a:r>
              <a:rPr lang="en-US" sz="1800" dirty="0" err="1"/>
              <a:t>proyektor</a:t>
            </a:r>
            <a:r>
              <a:rPr lang="en-US" sz="1800" dirty="0"/>
              <a:t>, </a:t>
            </a:r>
            <a:r>
              <a:rPr lang="en-US" sz="1800" dirty="0" err="1"/>
              <a:t>meja</a:t>
            </a:r>
            <a:r>
              <a:rPr lang="en-US" sz="1800" dirty="0"/>
              <a:t>, </a:t>
            </a:r>
            <a:r>
              <a:rPr lang="en-US" sz="1800" dirty="0" err="1"/>
              <a:t>kursi</a:t>
            </a:r>
            <a:r>
              <a:rPr lang="en-US" sz="1800" dirty="0"/>
              <a:t>,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kendaraan</a:t>
            </a:r>
            <a:r>
              <a:rPr lang="en-US" sz="1800" dirty="0"/>
              <a:t> </a:t>
            </a:r>
            <a:r>
              <a:rPr lang="en-US" sz="1800" dirty="0" err="1"/>
              <a:t>operasional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2" name="Google Shape;2007;p36"/>
          <p:cNvSpPr txBox="1"/>
          <p:nvPr/>
        </p:nvSpPr>
        <p:spPr>
          <a:xfrm>
            <a:off x="925497" y="2749759"/>
            <a:ext cx="7717500" cy="1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arabicPeriod"/>
              <a:defRPr sz="12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alphaL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romanL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arabi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alphaL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romanL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arabi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alphaL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AutoNum type="romanLcPeriod"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Lato" panose="020F0502020204030203"/>
              <a:buNone/>
            </a:pPr>
            <a:r>
              <a:rPr lang="en-US" sz="1800" dirty="0"/>
              <a:t>Tujuan :</a:t>
            </a:r>
            <a:endParaRPr lang="en-US" sz="1800" dirty="0"/>
          </a:p>
          <a:p>
            <a:pPr marL="800100" lvl="1" indent="-3429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aset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tersimpan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rapi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tercecer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00100" lvl="1" indent="-3429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Mudah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dilacak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kondisi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lokasi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siapa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pakai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00100" lvl="1" indent="-3429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s-E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Efisien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pencatatan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peminjaman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s-E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pengembalian</a:t>
            </a:r>
            <a:r>
              <a:rPr lang="es-E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s-E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00100" lvl="1" indent="-342900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Membantu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kampus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bikin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laporan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aset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cepat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akurat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7"/>
          <p:cNvSpPr txBox="1">
            <a:spLocks noGrp="1"/>
          </p:cNvSpPr>
          <p:nvPr>
            <p:ph type="title"/>
          </p:nvPr>
        </p:nvSpPr>
        <p:spPr>
          <a:xfrm>
            <a:off x="2148900" y="1922516"/>
            <a:ext cx="5158136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STAKEHOLDER</a:t>
            </a:r>
            <a:endParaRPr dirty="0"/>
          </a:p>
        </p:txBody>
      </p:sp>
      <p:sp>
        <p:nvSpPr>
          <p:cNvPr id="2013" name="Google Shape;2013;p37"/>
          <p:cNvSpPr txBox="1">
            <a:spLocks noGrp="1"/>
          </p:cNvSpPr>
          <p:nvPr>
            <p:ph type="subTitle" idx="1"/>
          </p:nvPr>
        </p:nvSpPr>
        <p:spPr>
          <a:xfrm>
            <a:off x="2050928" y="2571750"/>
            <a:ext cx="5354079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Admin</a:t>
            </a:r>
            <a:r>
              <a:rPr lang="en-US" dirty="0"/>
              <a:t> → </a:t>
            </a:r>
            <a:r>
              <a:rPr lang="en-US" dirty="0" err="1"/>
              <a:t>operasional</a:t>
            </a:r>
            <a:r>
              <a:rPr lang="en-US" dirty="0"/>
              <a:t> &amp; data entry.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Pengguna</a:t>
            </a:r>
            <a:r>
              <a:rPr lang="en-US" dirty="0"/>
              <a:t> →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.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Manajemen</a:t>
            </a:r>
            <a:r>
              <a:rPr lang="en-US" dirty="0"/>
              <a:t> → </a:t>
            </a:r>
            <a:r>
              <a:rPr lang="en-US" dirty="0" err="1"/>
              <a:t>pengambil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8"/>
          <p:cNvSpPr txBox="1">
            <a:spLocks noGrp="1"/>
          </p:cNvSpPr>
          <p:nvPr>
            <p:ph type="subTitle" idx="1"/>
          </p:nvPr>
        </p:nvSpPr>
        <p:spPr>
          <a:xfrm>
            <a:off x="1292653" y="1544407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Admin</a:t>
            </a:r>
            <a:endParaRPr dirty="0"/>
          </a:p>
        </p:txBody>
      </p:sp>
      <p:sp>
        <p:nvSpPr>
          <p:cNvPr id="2019" name="Google Shape;2019;p38"/>
          <p:cNvSpPr txBox="1">
            <a:spLocks noGrp="1"/>
          </p:cNvSpPr>
          <p:nvPr>
            <p:ph type="subTitle" idx="2"/>
          </p:nvPr>
        </p:nvSpPr>
        <p:spPr>
          <a:xfrm>
            <a:off x="1304640" y="1658707"/>
            <a:ext cx="2773223" cy="3474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Login &amp; </a:t>
            </a:r>
            <a:r>
              <a:rPr lang="en-US" sz="1400" b="1" dirty="0" err="1"/>
              <a:t>Manajemen</a:t>
            </a:r>
            <a:r>
              <a:rPr lang="en-US" sz="1400" b="1" dirty="0"/>
              <a:t> Akun</a:t>
            </a:r>
            <a:r>
              <a:rPr lang="en-US" sz="1400" dirty="0"/>
              <a:t> → </a:t>
            </a:r>
            <a:r>
              <a:rPr lang="en-US" sz="1400" dirty="0" err="1"/>
              <a:t>bikin</a:t>
            </a:r>
            <a:r>
              <a:rPr lang="en-US" sz="1400" dirty="0"/>
              <a:t> </a:t>
            </a:r>
            <a:r>
              <a:rPr lang="en-US" sz="1400" dirty="0" err="1"/>
              <a:t>akun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(</a:t>
            </a:r>
            <a:r>
              <a:rPr lang="en-US" sz="1400" dirty="0" err="1"/>
              <a:t>dosen</a:t>
            </a:r>
            <a:r>
              <a:rPr lang="en-US" sz="1400" dirty="0"/>
              <a:t>, </a:t>
            </a:r>
            <a:r>
              <a:rPr lang="en-US" sz="1400" dirty="0" err="1"/>
              <a:t>manajemen</a:t>
            </a:r>
            <a:r>
              <a:rPr lang="en-US" sz="1400" dirty="0"/>
              <a:t>).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&amp; Update Aset</a:t>
            </a:r>
            <a:r>
              <a:rPr lang="en-US" sz="1400" dirty="0"/>
              <a:t> → </a:t>
            </a:r>
            <a:r>
              <a:rPr lang="en-US" sz="1400" dirty="0" err="1"/>
              <a:t>tambah</a:t>
            </a:r>
            <a:r>
              <a:rPr lang="en-US" sz="1400" dirty="0"/>
              <a:t>, edit, hapus data </a:t>
            </a:r>
            <a:r>
              <a:rPr lang="en-US" sz="1400" dirty="0" err="1"/>
              <a:t>aset</a:t>
            </a:r>
            <a:r>
              <a:rPr lang="en-US" sz="1400" dirty="0"/>
              <a:t> (nama, </a:t>
            </a:r>
            <a:r>
              <a:rPr lang="en-US" sz="1400" dirty="0" err="1"/>
              <a:t>kode</a:t>
            </a:r>
            <a:r>
              <a:rPr lang="en-US" sz="1400" dirty="0"/>
              <a:t>, </a:t>
            </a:r>
            <a:r>
              <a:rPr lang="en-US" sz="1400" dirty="0" err="1"/>
              <a:t>lokasi</a:t>
            </a:r>
            <a:r>
              <a:rPr lang="en-US" sz="1400" dirty="0"/>
              <a:t>, </a:t>
            </a:r>
            <a:r>
              <a:rPr lang="en-US" sz="1400" dirty="0" err="1"/>
              <a:t>kondisi</a:t>
            </a:r>
            <a:r>
              <a:rPr lang="en-US" sz="1400" dirty="0"/>
              <a:t>, </a:t>
            </a:r>
            <a:r>
              <a:rPr lang="en-US" sz="1400" dirty="0" err="1"/>
              <a:t>harga</a:t>
            </a:r>
            <a:r>
              <a:rPr lang="en-US" sz="1400" dirty="0"/>
              <a:t>).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1400" b="1" dirty="0"/>
              <a:t>Manajemen Peminjaman</a:t>
            </a:r>
            <a:r>
              <a:rPr lang="sv-SE" sz="1400" dirty="0"/>
              <a:t> → catat siapa yang pinjam aset dan kapan harus dikembalikan.</a:t>
            </a:r>
            <a:endParaRPr lang="sv-SE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Pengembalian</a:t>
            </a:r>
            <a:r>
              <a:rPr lang="en-US" sz="1400" b="1" dirty="0"/>
              <a:t> Aset</a:t>
            </a:r>
            <a:r>
              <a:rPr lang="en-US" sz="1400" dirty="0"/>
              <a:t> → update status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dikembalikan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023" name="Google Shape;2023;p38"/>
          <p:cNvSpPr/>
          <p:nvPr/>
        </p:nvSpPr>
        <p:spPr>
          <a:xfrm>
            <a:off x="4571975" y="1524605"/>
            <a:ext cx="749700" cy="7497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4" name="Google Shape;2024;p38"/>
          <p:cNvSpPr/>
          <p:nvPr/>
        </p:nvSpPr>
        <p:spPr>
          <a:xfrm>
            <a:off x="370226" y="1491566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6" name="Google Shape;2026;p38"/>
          <p:cNvSpPr txBox="1">
            <a:spLocks noGrp="1"/>
          </p:cNvSpPr>
          <p:nvPr>
            <p:ph type="title"/>
          </p:nvPr>
        </p:nvSpPr>
        <p:spPr>
          <a:xfrm>
            <a:off x="249176" y="1717655"/>
            <a:ext cx="9933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2028" name="Google Shape;2028;p38"/>
          <p:cNvSpPr txBox="1">
            <a:spLocks noGrp="1"/>
          </p:cNvSpPr>
          <p:nvPr>
            <p:ph type="subTitle" idx="7"/>
          </p:nvPr>
        </p:nvSpPr>
        <p:spPr>
          <a:xfrm>
            <a:off x="5615290" y="1460266"/>
            <a:ext cx="3340931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Pengguna (Dsn,Mhs dan Staff)</a:t>
            </a:r>
            <a:endParaRPr sz="1800" dirty="0"/>
          </a:p>
        </p:txBody>
      </p:sp>
      <p:sp>
        <p:nvSpPr>
          <p:cNvPr id="2029" name="Google Shape;2029;p38"/>
          <p:cNvSpPr txBox="1">
            <a:spLocks noGrp="1"/>
          </p:cNvSpPr>
          <p:nvPr>
            <p:ph type="subTitle" idx="8"/>
          </p:nvPr>
        </p:nvSpPr>
        <p:spPr>
          <a:xfrm>
            <a:off x="5615290" y="1658707"/>
            <a:ext cx="2773223" cy="3331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i-FI" sz="1400" b="1" dirty="0"/>
              <a:t>Login User</a:t>
            </a:r>
            <a:r>
              <a:rPr lang="fi-FI" sz="1400" dirty="0"/>
              <a:t> → akses sesuai role.</a:t>
            </a:r>
            <a:endParaRPr lang="fi-FI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Lihat</a:t>
            </a:r>
            <a:r>
              <a:rPr lang="en-US" sz="1400" b="1" dirty="0"/>
              <a:t> Daftar Aset</a:t>
            </a:r>
            <a:r>
              <a:rPr lang="en-US" sz="1400" dirty="0"/>
              <a:t> →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cek</a:t>
            </a:r>
            <a:r>
              <a:rPr lang="en-US" sz="1400" dirty="0"/>
              <a:t> </a:t>
            </a:r>
            <a:r>
              <a:rPr lang="en-US" sz="1400" dirty="0" err="1"/>
              <a:t>barang</a:t>
            </a:r>
            <a:r>
              <a:rPr lang="en-US" sz="1400" dirty="0"/>
              <a:t>/</a:t>
            </a:r>
            <a:r>
              <a:rPr lang="en-US" sz="1400" dirty="0" err="1"/>
              <a:t>fasilitas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.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Request </a:t>
            </a:r>
            <a:r>
              <a:rPr lang="en-US" sz="1400" b="1" dirty="0" err="1"/>
              <a:t>Peminjaman</a:t>
            </a:r>
            <a:r>
              <a:rPr lang="en-US" sz="1400" dirty="0"/>
              <a:t> → </a:t>
            </a:r>
            <a:r>
              <a:rPr lang="en-US" sz="1400" dirty="0" err="1"/>
              <a:t>ajukan</a:t>
            </a:r>
            <a:r>
              <a:rPr lang="en-US" sz="1400" dirty="0"/>
              <a:t> </a:t>
            </a:r>
            <a:r>
              <a:rPr lang="en-US" sz="1400" dirty="0" err="1"/>
              <a:t>pinjam</a:t>
            </a:r>
            <a:r>
              <a:rPr lang="en-US" sz="1400" dirty="0"/>
              <a:t> </a:t>
            </a:r>
            <a:r>
              <a:rPr lang="en-US" sz="1400" dirty="0" err="1"/>
              <a:t>proyektor</a:t>
            </a:r>
            <a:r>
              <a:rPr lang="en-US" sz="1400" dirty="0"/>
              <a:t>, lab,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,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Riwayat </a:t>
            </a:r>
            <a:r>
              <a:rPr lang="en-US" sz="1400" b="1" dirty="0" err="1"/>
              <a:t>Peminjaman</a:t>
            </a:r>
            <a:r>
              <a:rPr lang="en-US" sz="1400" dirty="0"/>
              <a:t> → </a:t>
            </a: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catatan</a:t>
            </a:r>
            <a:r>
              <a:rPr lang="en-US" sz="1400" dirty="0"/>
              <a:t> </a:t>
            </a:r>
            <a:r>
              <a:rPr lang="en-US" sz="1400" dirty="0" err="1"/>
              <a:t>pinjam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r>
              <a:rPr lang="en-US" sz="1400" dirty="0"/>
              <a:t>.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Lapor </a:t>
            </a:r>
            <a:r>
              <a:rPr lang="en-US" sz="1400" b="1" dirty="0" err="1"/>
              <a:t>Kerusakan</a:t>
            </a:r>
            <a:r>
              <a:rPr lang="en-US" sz="1400" dirty="0"/>
              <a:t> → </a:t>
            </a:r>
            <a:r>
              <a:rPr lang="en-US" sz="1400" dirty="0" err="1"/>
              <a:t>kalau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rusak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lapor</a:t>
            </a:r>
            <a:r>
              <a:rPr lang="en-US" sz="1400" dirty="0"/>
              <a:t> via </a:t>
            </a:r>
            <a:r>
              <a:rPr lang="en-US" sz="1400" dirty="0" err="1"/>
              <a:t>sistem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031" name="Google Shape;2031;p38"/>
          <p:cNvSpPr txBox="1">
            <a:spLocks noGrp="1"/>
          </p:cNvSpPr>
          <p:nvPr>
            <p:ph type="title" idx="14"/>
          </p:nvPr>
        </p:nvSpPr>
        <p:spPr>
          <a:xfrm>
            <a:off x="4594656" y="1753205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2033" name="Google Shape;2033;p38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FITUR SIAMKA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15905" y="1514517"/>
            <a:ext cx="2631552" cy="292500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 Kampus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589371" y="1572847"/>
            <a:ext cx="3107983" cy="35272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Dashboard </a:t>
            </a:r>
            <a:r>
              <a:rPr lang="en-US" sz="1400" b="1" dirty="0" err="1"/>
              <a:t>Ringkasan</a:t>
            </a:r>
            <a:r>
              <a:rPr lang="en-US" sz="1400" dirty="0"/>
              <a:t> → total </a:t>
            </a:r>
            <a:r>
              <a:rPr lang="en-US" sz="1400" dirty="0" err="1"/>
              <a:t>aset</a:t>
            </a:r>
            <a:r>
              <a:rPr lang="en-US" sz="1400" dirty="0"/>
              <a:t>, </a:t>
            </a:r>
            <a:r>
              <a:rPr lang="en-US" sz="1400" dirty="0" err="1"/>
              <a:t>kondisi</a:t>
            </a:r>
            <a:r>
              <a:rPr lang="en-US" sz="1400" dirty="0"/>
              <a:t> (</a:t>
            </a:r>
            <a:r>
              <a:rPr lang="en-US" sz="1400" dirty="0" err="1"/>
              <a:t>baik</a:t>
            </a:r>
            <a:r>
              <a:rPr lang="en-US" sz="1400" dirty="0"/>
              <a:t>/</a:t>
            </a:r>
            <a:r>
              <a:rPr lang="en-US" sz="1400" dirty="0" err="1"/>
              <a:t>rusak</a:t>
            </a:r>
            <a:r>
              <a:rPr lang="en-US" sz="1400" dirty="0"/>
              <a:t>/</a:t>
            </a:r>
            <a:r>
              <a:rPr lang="en-US" sz="1400" dirty="0" err="1"/>
              <a:t>hilang</a:t>
            </a:r>
            <a:r>
              <a:rPr lang="en-US" sz="1400" dirty="0"/>
              <a:t>).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Laporan</a:t>
            </a:r>
            <a:r>
              <a:rPr lang="en-US" sz="1400" b="1" dirty="0"/>
              <a:t> Aset</a:t>
            </a:r>
            <a:r>
              <a:rPr lang="en-US" sz="1400" dirty="0"/>
              <a:t> →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&amp; </a:t>
            </a:r>
            <a:r>
              <a:rPr lang="en-US" sz="1400" dirty="0" err="1"/>
              <a:t>inventaris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grafik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tabel</a:t>
            </a:r>
            <a:r>
              <a:rPr lang="en-US" sz="1400" dirty="0"/>
              <a:t>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Monitoring </a:t>
            </a:r>
            <a:r>
              <a:rPr lang="en-US" sz="1400" b="1" dirty="0" err="1"/>
              <a:t>Penggunaan</a:t>
            </a:r>
            <a:r>
              <a:rPr lang="en-US" sz="1400" dirty="0"/>
              <a:t> → </a:t>
            </a: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siapa</a:t>
            </a:r>
            <a:r>
              <a:rPr lang="en-US" sz="1400" dirty="0"/>
              <a:t> </a:t>
            </a:r>
            <a:r>
              <a:rPr lang="en-US" sz="1400" dirty="0" err="1"/>
              <a:t>saja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pinjam</a:t>
            </a:r>
            <a:r>
              <a:rPr lang="en-US" sz="1400" dirty="0"/>
              <a:t>, </a:t>
            </a:r>
            <a:r>
              <a:rPr lang="en-US" sz="1400" dirty="0" err="1"/>
              <a:t>aset</a:t>
            </a:r>
            <a:r>
              <a:rPr lang="en-US" sz="1400" dirty="0"/>
              <a:t> paling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dipakai</a:t>
            </a:r>
            <a:r>
              <a:rPr lang="en-US" sz="1400" dirty="0"/>
              <a:t>,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nganggur</a:t>
            </a:r>
            <a:r>
              <a:rPr lang="en-US" sz="1400" dirty="0"/>
              <a:t>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Keputusan </a:t>
            </a:r>
            <a:r>
              <a:rPr lang="en-US" sz="1400" b="1" dirty="0" err="1"/>
              <a:t>Pengadaan</a:t>
            </a:r>
            <a:r>
              <a:rPr lang="en-US" sz="1400" dirty="0"/>
              <a:t> → </a:t>
            </a: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err="1"/>
              <a:t>tambah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perbaikan</a:t>
            </a:r>
            <a:r>
              <a:rPr lang="en-US" sz="1400" dirty="0"/>
              <a:t>.</a:t>
            </a:r>
            <a:endParaRPr lang="en-US" sz="1400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/>
              <a:t>FITUR SIAMKA</a:t>
            </a:r>
            <a:endParaRPr lang="en-US" dirty="0"/>
          </a:p>
        </p:txBody>
      </p:sp>
      <p:sp>
        <p:nvSpPr>
          <p:cNvPr id="15" name="Google Shape;2024;p38"/>
          <p:cNvSpPr>
            <a:spLocks noGrp="1"/>
          </p:cNvSpPr>
          <p:nvPr>
            <p:ph type="title"/>
          </p:nvPr>
        </p:nvSpPr>
        <p:spPr>
          <a:xfrm>
            <a:off x="713225" y="1533573"/>
            <a:ext cx="795600" cy="7874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03</a:t>
            </a:r>
            <a:endParaRPr lang="en-US" dirty="0"/>
          </a:p>
        </p:txBody>
      </p:sp>
      <p:sp>
        <p:nvSpPr>
          <p:cNvPr id="16" name="Google Shape;2024;p38"/>
          <p:cNvSpPr txBox="1"/>
          <p:nvPr/>
        </p:nvSpPr>
        <p:spPr>
          <a:xfrm>
            <a:off x="5137529" y="1519560"/>
            <a:ext cx="795600" cy="7874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23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04</a:t>
            </a:r>
            <a:endParaRPr lang="en-US" dirty="0"/>
          </a:p>
        </p:txBody>
      </p:sp>
      <p:sp>
        <p:nvSpPr>
          <p:cNvPr id="17" name="Subtitle 1"/>
          <p:cNvSpPr txBox="1"/>
          <p:nvPr/>
        </p:nvSpPr>
        <p:spPr>
          <a:xfrm>
            <a:off x="6000638" y="1514517"/>
            <a:ext cx="2865776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 panose="020F0502020204030203"/>
              <a:buNone/>
              <a:defRPr sz="2000" b="1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rPr lang="en-US" dirty="0" err="1"/>
              <a:t>Tambahan</a:t>
            </a:r>
            <a:r>
              <a:rPr lang="en-US" dirty="0"/>
              <a:t> (</a:t>
            </a:r>
            <a:r>
              <a:rPr lang="en-US" dirty="0" err="1"/>
              <a:t>Opsional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8" name="Subtitle 2"/>
          <p:cNvSpPr txBox="1"/>
          <p:nvPr/>
        </p:nvSpPr>
        <p:spPr>
          <a:xfrm>
            <a:off x="6000638" y="2082511"/>
            <a:ext cx="2694326" cy="150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 panose="020F0502020204030203"/>
              <a:buNone/>
              <a:defRPr sz="1600" b="0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Notifikasi</a:t>
            </a:r>
            <a:r>
              <a:rPr lang="en-US" sz="1400" b="1" dirty="0"/>
              <a:t> (Email/WA)</a:t>
            </a:r>
            <a:r>
              <a:rPr lang="en-US" sz="1400" dirty="0"/>
              <a:t> → </a:t>
            </a:r>
            <a:r>
              <a:rPr lang="en-US" sz="1400" dirty="0" err="1"/>
              <a:t>pengingat</a:t>
            </a:r>
            <a:r>
              <a:rPr lang="en-US" sz="1400" dirty="0"/>
              <a:t> </a:t>
            </a:r>
            <a:r>
              <a:rPr lang="en-US" sz="1400" dirty="0" err="1"/>
              <a:t>pengembalian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Barcode/QR Code</a:t>
            </a:r>
            <a:r>
              <a:rPr lang="en-US" sz="1400" dirty="0"/>
              <a:t> →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aset</a:t>
            </a:r>
            <a:r>
              <a:rPr lang="en-US" sz="1400" dirty="0"/>
              <a:t> punya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unik</a:t>
            </a:r>
            <a:r>
              <a:rPr lang="en-US" sz="1400" dirty="0"/>
              <a:t> </a:t>
            </a:r>
            <a:r>
              <a:rPr lang="en-US" sz="1400" dirty="0" err="1"/>
              <a:t>biar</a:t>
            </a:r>
            <a:r>
              <a:rPr lang="en-US" sz="1400" dirty="0"/>
              <a:t> </a:t>
            </a:r>
            <a:r>
              <a:rPr lang="en-US" sz="1400" dirty="0" err="1"/>
              <a:t>gampang</a:t>
            </a:r>
            <a:r>
              <a:rPr lang="en-US" sz="1400" dirty="0"/>
              <a:t> di-scan.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39"/>
          <p:cNvSpPr txBox="1">
            <a:spLocks noGrp="1"/>
          </p:cNvSpPr>
          <p:nvPr>
            <p:ph type="title"/>
          </p:nvPr>
        </p:nvSpPr>
        <p:spPr>
          <a:xfrm>
            <a:off x="2415087" y="1948379"/>
            <a:ext cx="4310743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TEKNOLOGI</a:t>
            </a:r>
            <a:endParaRPr dirty="0"/>
          </a:p>
        </p:txBody>
      </p:sp>
      <p:sp>
        <p:nvSpPr>
          <p:cNvPr id="2041" name="Google Shape;2041;p39"/>
          <p:cNvSpPr txBox="1">
            <a:spLocks noGrp="1"/>
          </p:cNvSpPr>
          <p:nvPr>
            <p:ph type="subTitle" idx="1"/>
          </p:nvPr>
        </p:nvSpPr>
        <p:spPr>
          <a:xfrm>
            <a:off x="3468279" y="2669221"/>
            <a:ext cx="2498272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Frontend </a:t>
            </a:r>
            <a:r>
              <a:rPr lang="en-US" dirty="0"/>
              <a:t>: </a:t>
            </a:r>
            <a:r>
              <a:rPr lang="id-ID" altLang="en-US" dirty="0"/>
              <a:t>html, css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Backend : </a:t>
            </a:r>
            <a:r>
              <a:rPr lang="id-ID" altLang="en-US" b="1" dirty="0"/>
              <a:t>php</a:t>
            </a:r>
            <a:endParaRPr lang="en-US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MySQL</a:t>
            </a:r>
            <a:endParaRPr dirty="0"/>
          </a:p>
        </p:txBody>
      </p:sp>
      <p:grpSp>
        <p:nvGrpSpPr>
          <p:cNvPr id="2043" name="Google Shape;2043;p39"/>
          <p:cNvGrpSpPr/>
          <p:nvPr/>
        </p:nvGrpSpPr>
        <p:grpSpPr>
          <a:xfrm rot="-5400000">
            <a:off x="-670750" y="-1592975"/>
            <a:ext cx="2289250" cy="3059825"/>
            <a:chOff x="2215325" y="2417050"/>
            <a:chExt cx="2289250" cy="3059825"/>
          </a:xfrm>
        </p:grpSpPr>
        <p:sp>
          <p:nvSpPr>
            <p:cNvPr id="2044" name="Google Shape;2044;p3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76" name="Google Shape;2076;p39"/>
          <p:cNvGrpSpPr/>
          <p:nvPr/>
        </p:nvGrpSpPr>
        <p:grpSpPr>
          <a:xfrm>
            <a:off x="7457508" y="-182891"/>
            <a:ext cx="1929062" cy="1705296"/>
            <a:chOff x="7457508" y="-182891"/>
            <a:chExt cx="1929062" cy="1705296"/>
          </a:xfrm>
        </p:grpSpPr>
        <p:grpSp>
          <p:nvGrpSpPr>
            <p:cNvPr id="2077" name="Google Shape;2077;p39"/>
            <p:cNvGrpSpPr/>
            <p:nvPr/>
          </p:nvGrpSpPr>
          <p:grpSpPr>
            <a:xfrm rot="-2085203" flipH="1">
              <a:off x="7940386" y="47755"/>
              <a:ext cx="1198514" cy="1244002"/>
              <a:chOff x="238125" y="3112025"/>
              <a:chExt cx="716000" cy="743175"/>
            </a:xfrm>
          </p:grpSpPr>
          <p:sp>
            <p:nvSpPr>
              <p:cNvPr id="2078" name="Google Shape;2078;p39"/>
              <p:cNvSpPr/>
              <p:nvPr/>
            </p:nvSpPr>
            <p:spPr>
              <a:xfrm>
                <a:off x="238125" y="3184475"/>
                <a:ext cx="589225" cy="670725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26829" extrusionOk="0">
                    <a:moveTo>
                      <a:pt x="0" y="0"/>
                    </a:moveTo>
                    <a:lnTo>
                      <a:pt x="13790" y="26828"/>
                    </a:lnTo>
                    <a:lnTo>
                      <a:pt x="23569" y="5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9" name="Google Shape;2079;p39"/>
              <p:cNvSpPr/>
              <p:nvPr/>
            </p:nvSpPr>
            <p:spPr>
              <a:xfrm>
                <a:off x="238125" y="3112025"/>
                <a:ext cx="716000" cy="218025"/>
              </a:xfrm>
              <a:custGeom>
                <a:avLst/>
                <a:gdLst/>
                <a:ahLst/>
                <a:cxnLst/>
                <a:rect l="l" t="t" r="r" b="b"/>
                <a:pathLst>
                  <a:path w="28640" h="8721" extrusionOk="0">
                    <a:moveTo>
                      <a:pt x="5070" y="1"/>
                    </a:moveTo>
                    <a:lnTo>
                      <a:pt x="0" y="2898"/>
                    </a:lnTo>
                    <a:lnTo>
                      <a:pt x="23569" y="8721"/>
                    </a:lnTo>
                    <a:lnTo>
                      <a:pt x="28639" y="5823"/>
                    </a:lnTo>
                    <a:lnTo>
                      <a:pt x="5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0" name="Google Shape;2080;p39"/>
              <p:cNvSpPr/>
              <p:nvPr/>
            </p:nvSpPr>
            <p:spPr>
              <a:xfrm>
                <a:off x="582875" y="3257600"/>
                <a:ext cx="371250" cy="597600"/>
              </a:xfrm>
              <a:custGeom>
                <a:avLst/>
                <a:gdLst/>
                <a:ahLst/>
                <a:cxnLst/>
                <a:rect l="l" t="t" r="r" b="b"/>
                <a:pathLst>
                  <a:path w="14850" h="23904" extrusionOk="0">
                    <a:moveTo>
                      <a:pt x="14849" y="0"/>
                    </a:moveTo>
                    <a:lnTo>
                      <a:pt x="9779" y="2898"/>
                    </a:lnTo>
                    <a:lnTo>
                      <a:pt x="0" y="23903"/>
                    </a:lnTo>
                    <a:lnTo>
                      <a:pt x="5071" y="21006"/>
                    </a:lnTo>
                    <a:lnTo>
                      <a:pt x="1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081" name="Google Shape;2081;p39"/>
            <p:cNvSpPr/>
            <p:nvPr/>
          </p:nvSpPr>
          <p:spPr>
            <a:xfrm rot="-1005388">
              <a:off x="7507874" y="216622"/>
              <a:ext cx="489066" cy="422258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Graphic 2" descr="Internet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13258" y="91612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40"/>
          <p:cNvSpPr txBox="1">
            <a:spLocks noGrp="1"/>
          </p:cNvSpPr>
          <p:nvPr>
            <p:ph type="title"/>
          </p:nvPr>
        </p:nvSpPr>
        <p:spPr>
          <a:xfrm>
            <a:off x="2057400" y="794053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KESIMPULAN</a:t>
            </a:r>
            <a:endParaRPr dirty="0"/>
          </a:p>
        </p:txBody>
      </p:sp>
      <p:sp>
        <p:nvSpPr>
          <p:cNvPr id="2093" name="Google Shape;2093;p40"/>
          <p:cNvSpPr txBox="1">
            <a:spLocks noGrp="1"/>
          </p:cNvSpPr>
          <p:nvPr>
            <p:ph type="subTitle" idx="1"/>
          </p:nvPr>
        </p:nvSpPr>
        <p:spPr>
          <a:xfrm>
            <a:off x="1094056" y="1358657"/>
            <a:ext cx="6955887" cy="2990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Aset Kampus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pencatatan</a:t>
            </a:r>
            <a:r>
              <a:rPr lang="en-US" sz="2000" dirty="0"/>
              <a:t>, </a:t>
            </a:r>
            <a:r>
              <a:rPr lang="en-US" sz="2000" dirty="0" err="1"/>
              <a:t>peminjaman</a:t>
            </a:r>
            <a:r>
              <a:rPr lang="en-US" sz="2000" dirty="0"/>
              <a:t>, </a:t>
            </a:r>
            <a:r>
              <a:rPr lang="en-US" sz="2000" dirty="0" err="1"/>
              <a:t>pengembalian</a:t>
            </a:r>
            <a:r>
              <a:rPr lang="en-US" sz="2000" dirty="0"/>
              <a:t>, dan </a:t>
            </a:r>
            <a:r>
              <a:rPr lang="en-US" sz="2000" dirty="0" err="1"/>
              <a:t>pelaporan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stakeholder </a:t>
            </a:r>
            <a:r>
              <a:rPr lang="en-US" sz="2000" dirty="0" err="1"/>
              <a:t>utama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Admin, </a:t>
            </a:r>
            <a:r>
              <a:rPr lang="en-US" sz="2000" dirty="0" err="1"/>
              <a:t>Pengguna</a:t>
            </a:r>
            <a:r>
              <a:rPr lang="en-US" sz="2000" dirty="0"/>
              <a:t>, dan </a:t>
            </a:r>
            <a:r>
              <a:rPr lang="en-US" sz="2000" dirty="0" err="1"/>
              <a:t>Manajemen</a:t>
            </a:r>
            <a:r>
              <a:rPr lang="en-US" sz="2000" dirty="0"/>
              <a:t>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ketertiban</a:t>
            </a:r>
            <a:r>
              <a:rPr lang="en-US" sz="2000" dirty="0"/>
              <a:t> </a:t>
            </a:r>
            <a:r>
              <a:rPr lang="en-US" sz="2000" dirty="0" err="1"/>
              <a:t>inventaris</a:t>
            </a:r>
            <a:r>
              <a:rPr lang="en-US" sz="2000" dirty="0"/>
              <a:t>, </a:t>
            </a:r>
            <a:r>
              <a:rPr lang="en-US" sz="2000" dirty="0" err="1"/>
              <a:t>meminimalisir</a:t>
            </a:r>
            <a:r>
              <a:rPr lang="en-US" sz="2000" dirty="0"/>
              <a:t> </a:t>
            </a:r>
            <a:r>
              <a:rPr lang="en-US" sz="2000" dirty="0" err="1"/>
              <a:t>kehilangan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kerusakan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pengadaan</a:t>
            </a:r>
            <a:r>
              <a:rPr lang="en-US" sz="2000" dirty="0"/>
              <a:t> dan </a:t>
            </a:r>
            <a:r>
              <a:rPr lang="en-US" sz="2000" dirty="0" err="1"/>
              <a:t>perawatan</a:t>
            </a:r>
            <a:r>
              <a:rPr lang="en-US" sz="2000" dirty="0"/>
              <a:t> </a:t>
            </a:r>
            <a:r>
              <a:rPr lang="en-US" sz="2000" dirty="0" err="1"/>
              <a:t>aset</a:t>
            </a:r>
            <a:r>
              <a:rPr lang="en-US" sz="2000" dirty="0"/>
              <a:t> di </a:t>
            </a:r>
            <a:r>
              <a:rPr lang="en-US" sz="2000" dirty="0" err="1"/>
              <a:t>lingkungan</a:t>
            </a:r>
            <a:r>
              <a:rPr lang="en-US" sz="2000" dirty="0"/>
              <a:t> </a:t>
            </a:r>
            <a:r>
              <a:rPr lang="en-US" sz="2000" dirty="0" err="1"/>
              <a:t>kampus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47"/>
          <p:cNvSpPr txBox="1">
            <a:spLocks noGrp="1"/>
          </p:cNvSpPr>
          <p:nvPr>
            <p:ph type="title"/>
          </p:nvPr>
        </p:nvSpPr>
        <p:spPr>
          <a:xfrm>
            <a:off x="1427550" y="1626600"/>
            <a:ext cx="62889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TERIMA</a:t>
            </a:r>
            <a:br>
              <a:rPr lang="en-GB" dirty="0"/>
            </a:br>
            <a:r>
              <a:rPr lang="en-GB" dirty="0"/>
              <a:t>KASIH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Presentation</Application>
  <PresentationFormat>On-screen Show (16:9)</PresentationFormat>
  <Paragraphs>79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Nunito Sans Black</vt:lpstr>
      <vt:lpstr>Lato</vt:lpstr>
      <vt:lpstr>Dosis</vt:lpstr>
      <vt:lpstr>Nunito Sans</vt:lpstr>
      <vt:lpstr>Lato</vt:lpstr>
      <vt:lpstr>Microsoft YaHei</vt:lpstr>
      <vt:lpstr>Arial Unicode MS</vt:lpstr>
      <vt:lpstr>System Administrator Appreciation Day by Slidesgo</vt:lpstr>
      <vt:lpstr>SIAMKA  System Aset Manejemen Kampus</vt:lpstr>
      <vt:lpstr>SYSTEM ASET MENEJEMEN KAMPUS</vt:lpstr>
      <vt:lpstr>STAKEHOLDER</vt:lpstr>
      <vt:lpstr>FITUR SIAMKA</vt:lpstr>
      <vt:lpstr>03</vt:lpstr>
      <vt:lpstr>TEKNOLOGI</vt:lpstr>
      <vt:lpstr>KESIMPULAN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jojo my channel</cp:lastModifiedBy>
  <cp:revision>2</cp:revision>
  <dcterms:created xsi:type="dcterms:W3CDTF">2025-10-05T11:59:02Z</dcterms:created>
  <dcterms:modified xsi:type="dcterms:W3CDTF">2025-10-05T11:59:31Z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08B5197A14704155A8CE17CBFB5EF415_12</vt:lpwstr>
  </property>
  <property fmtid="{D5CDD505-2E9C-101B-9397-08002B2CF9AE}" pid="3" name="KSOProductBuildVer">
    <vt:lpwstr>1033-12.2.0.22549</vt:lpwstr>
  </property>
</Properties>
</file>