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846" r:id="rId2"/>
    <p:sldId id="1871" r:id="rId3"/>
    <p:sldId id="1877" r:id="rId4"/>
    <p:sldId id="1848" r:id="rId5"/>
    <p:sldId id="1876" r:id="rId6"/>
    <p:sldId id="1850" r:id="rId7"/>
    <p:sldId id="1878" r:id="rId8"/>
    <p:sldId id="1849" r:id="rId9"/>
    <p:sldId id="1863" r:id="rId10"/>
    <p:sldId id="1872" r:id="rId11"/>
    <p:sldId id="1851" r:id="rId12"/>
    <p:sldId id="1875" r:id="rId13"/>
    <p:sldId id="1852" r:id="rId14"/>
    <p:sldId id="1855" r:id="rId15"/>
    <p:sldId id="1854" r:id="rId16"/>
    <p:sldId id="1869" r:id="rId17"/>
    <p:sldId id="1880" r:id="rId18"/>
    <p:sldId id="1881" r:id="rId19"/>
    <p:sldId id="1845" r:id="rId20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800000"/>
    <a:srgbClr val="000066"/>
    <a:srgbClr val="FF66FF"/>
    <a:srgbClr val="FF9900"/>
    <a:srgbClr val="FFFF66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6" autoAdjust="0"/>
    <p:restoredTop sz="88654" autoAdjust="0"/>
  </p:normalViewPr>
  <p:slideViewPr>
    <p:cSldViewPr>
      <p:cViewPr varScale="1">
        <p:scale>
          <a:sx n="60" d="100"/>
          <a:sy n="60" d="100"/>
        </p:scale>
        <p:origin x="1304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4AC852EB-703B-4137-80EF-984646B868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672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101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AC80FBFF-0280-4C35-88C6-0F9A42B3AA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9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EA5F28-D21C-4BC3-9E49-C43DE7ECB857}" type="slidenum">
              <a:rPr lang="en-US" sz="1300" b="0" smtClean="0">
                <a:latin typeface="Times New Roman" pitchFamily="18" charset="0"/>
              </a:rPr>
              <a:pPr/>
              <a:t>6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Evita assimetrias típicas dos cálculos de percentagem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EA5F28-D21C-4BC3-9E49-C43DE7ECB857}" type="slidenum">
              <a:rPr lang="en-US" sz="1300" b="0" smtClean="0">
                <a:latin typeface="Times New Roman" pitchFamily="18" charset="0"/>
              </a:rPr>
              <a:pPr/>
              <a:t>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Evita assimetrias típicas dos cálculos de percentagem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0FBFF-0280-4C35-88C6-0F9A42B3AA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C54FD0-FE06-4943-AF1D-0C253C89D7A5}" type="slidenum">
              <a:rPr lang="en-US" sz="1300" b="0" smtClean="0">
                <a:latin typeface="Times New Roman" pitchFamily="18" charset="0"/>
              </a:rPr>
              <a:pPr/>
              <a:t>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Demanda por coisas muito específicas tende a ser inelástica: cadarço para sapato (deve ser igual a duas vezes a demanda de sapato); demand</a:t>
            </a:r>
            <a:r>
              <a:rPr lang="pt-BR" baseline="0" dirty="0"/>
              <a:t>a por remédio ou soro...</a:t>
            </a:r>
            <a:endParaRPr lang="pt-BR" dirty="0"/>
          </a:p>
          <a:p>
            <a:r>
              <a:rPr lang="pt-BR" dirty="0"/>
              <a:t>Demanda por coisas com diferenciação irrelevante: bola de tênis cor de rosa, se for um pouco mais cara os consumidores irão comprar a normal. Se for mais barata, os consumidores vão comprar a cor de rosa.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A03BB3-F479-472C-8DAB-2975643E89E3}" type="slidenum">
              <a:rPr lang="en-US" sz="1300" b="0" smtClean="0">
                <a:latin typeface="Times New Roman" pitchFamily="18" charset="0"/>
              </a:rPr>
              <a:pPr/>
              <a:t>10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P/Q.dQ/dP = -1; dQ/dP = - Q/P (equivale a dy/dx=-y/x, Bronstein p. 603, a curva integral é da forma x.y = c; ou seja y = c / x)</a:t>
            </a:r>
          </a:p>
          <a:p>
            <a:r>
              <a:rPr lang="pt-BR"/>
              <a:t>P.Q = cte; dQ/dP = - cte / P^2; ep = P/Q . –cte / P^2 = - cte / (P.Q) = -cte/cte = -1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F04114-CE27-4114-AF23-E30F12AE949A}" type="slidenum">
              <a:rPr lang="en-US" sz="1300" b="0" smtClean="0">
                <a:latin typeface="Times New Roman" pitchFamily="18" charset="0"/>
              </a:rPr>
              <a:pPr/>
              <a:t>13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Bens substitutos – marca de uma pasta de dente; margarina vs manteiga; chá vs café</a:t>
            </a:r>
          </a:p>
          <a:p>
            <a:r>
              <a:rPr lang="pt-BR"/>
              <a:t>Grau de necessidade – essencial vs supérfluo (comida vs cabeleireiro)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8F0939-4D31-40D6-A093-674544B7F08D}" type="slidenum">
              <a:rPr lang="en-US" sz="1300" b="0" smtClean="0">
                <a:latin typeface="Times New Roman" pitchFamily="18" charset="0"/>
              </a:rPr>
              <a:pPr/>
              <a:t>15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Do ponto de vista da receita, vale a pena fazer promoções de produtos com elasticidade a preço de demanda. O limite, porém, está nos custos...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308537-8833-455E-BCC7-6C8736E74D30}" type="slidenum">
              <a:rPr lang="en-US" sz="1300" b="0" smtClean="0">
                <a:latin typeface="Times New Roman" pitchFamily="18" charset="0"/>
              </a:rPr>
              <a:pPr/>
              <a:t>16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Romance policial</a:t>
            </a:r>
            <a:r>
              <a:rPr lang="pt-BR" baseline="0" dirty="0"/>
              <a:t> – supérfluo – mais elástico que o obrigatório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CD de </a:t>
            </a:r>
            <a:r>
              <a:rPr lang="pt-BR" baseline="0" dirty="0" err="1"/>
              <a:t>Bethoven</a:t>
            </a:r>
            <a:r>
              <a:rPr lang="pt-BR" baseline="0" dirty="0"/>
              <a:t> – mais específico (igual a marca) – mais elástico que o mercado // </a:t>
            </a:r>
            <a:r>
              <a:rPr lang="pt-BR" sz="1600" b="0" dirty="0"/>
              <a:t>CD de Beethoven / CD de músicas clássicas ???</a:t>
            </a:r>
            <a:endParaRPr lang="pt-BR" baseline="0" dirty="0"/>
          </a:p>
          <a:p>
            <a:r>
              <a:rPr lang="pt-BR" baseline="0" dirty="0"/>
              <a:t>Refrigerante – supérfluo – mais elástico que o essencial</a:t>
            </a:r>
          </a:p>
          <a:p>
            <a:r>
              <a:rPr lang="pt-BR" baseline="0" dirty="0"/>
              <a:t>LP é, via de regra, mais elástico que o curto prazo – há tempo para acomodação</a:t>
            </a:r>
            <a:endParaRPr lang="pt-BR" dirty="0"/>
          </a:p>
          <a:p>
            <a:r>
              <a:rPr lang="pt-BR" dirty="0"/>
              <a:t>Morango: 67%/40% = 1,7</a:t>
            </a:r>
          </a:p>
          <a:p>
            <a:r>
              <a:rPr lang="pt-BR" dirty="0"/>
              <a:t>Cinema: Fórmula= -1; P2 = R$ 16 (ou seja, R$ 4/ R$ 18 = 22%)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0FBFF-0280-4C35-88C6-0F9A42B3AA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UTFPR Ponta Gros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FFFFF">
              <a:alpha val="4509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6" name="Picture 18" descr="logo_UTFPR_c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4813"/>
            <a:ext cx="2266950" cy="84296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5"/>
          <p:cNvGrpSpPr>
            <a:grpSpLocks/>
          </p:cNvGrpSpPr>
          <p:nvPr userDrawn="1"/>
        </p:nvGrpSpPr>
        <p:grpSpPr bwMode="auto">
          <a:xfrm>
            <a:off x="488950" y="5013325"/>
            <a:ext cx="9001125" cy="142875"/>
            <a:chOff x="0" y="3974"/>
            <a:chExt cx="6240" cy="346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 rot="10800000">
              <a:off x="0" y="3974"/>
              <a:ext cx="6240" cy="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l" eaLnBrk="1" hangingPunct="1"/>
              <a:endParaRPr lang="pt-BR" sz="1800" b="0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0" y="4109"/>
              <a:ext cx="6240" cy="211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50000">
                  <a:srgbClr val="FFE579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endParaRPr lang="pt-BR" sz="1800" b="0"/>
            </a:p>
          </p:txBody>
        </p:sp>
      </p:grp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4713" y="2276475"/>
            <a:ext cx="5688012" cy="25923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99"/>
                  </a:srgbClr>
                </a:solidFill>
              </a14:hiddenFill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BR" noProof="0"/>
              <a:t>Clique para editar o estilo do título mestre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4713" y="5373688"/>
            <a:ext cx="5689600" cy="9350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743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E2DC3-D99C-4F8F-AEB5-F40EF727D5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2025" y="187325"/>
            <a:ext cx="2320925" cy="61944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4488" y="187325"/>
            <a:ext cx="6815137" cy="61944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747D4-39AF-4521-96EC-D780ED2C9A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A0E0-0F5F-4CA3-8EF8-C134F34CB3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27F97-F0F5-4236-8408-3C8D95C047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6288" y="1268413"/>
            <a:ext cx="420846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7150" y="1268413"/>
            <a:ext cx="420846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1372-5DA9-4E92-9CB3-F258AAC123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D895F-6901-4E65-AC7F-96AA60AE21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AC8C-353C-4B11-BBCD-D4425AA60B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56A42-8C21-4B49-9BD3-C2A86BFFC2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37D91-E1A4-451D-9D89-0659C80AFD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B5C4D-05F1-447F-A875-6587FA8C7F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 rot="10800000">
            <a:off x="344488" y="187325"/>
            <a:ext cx="9288462" cy="8651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 rot="10800000">
            <a:off x="0" y="6524625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29" name="Rectangle 17"/>
          <p:cNvSpPr>
            <a:spLocks noChangeArrowheads="1"/>
          </p:cNvSpPr>
          <p:nvPr userDrawn="1"/>
        </p:nvSpPr>
        <p:spPr bwMode="auto">
          <a:xfrm>
            <a:off x="0" y="6611938"/>
            <a:ext cx="9906000" cy="2460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7325"/>
            <a:ext cx="92884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268413"/>
            <a:ext cx="856932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6288" y="6597650"/>
            <a:ext cx="5686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i="1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32725" y="6597650"/>
            <a:ext cx="1041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fld id="{1A53E779-6823-4E81-80C6-B688F003B6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4" name="Picture 9" descr="logo_UTFPR_co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0" y="6516688"/>
            <a:ext cx="920750" cy="34131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7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5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─"/>
        <a:defRPr sz="2000" b="1">
          <a:solidFill>
            <a:schemeClr val="tx1"/>
          </a:solidFill>
          <a:latin typeface="+mn-lt"/>
        </a:defRPr>
      </a:lvl2pPr>
      <a:lvl3pPr marL="1219200" indent="-3048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b="1">
          <a:solidFill>
            <a:schemeClr val="tx1"/>
          </a:solidFill>
          <a:latin typeface="+mn-lt"/>
        </a:defRPr>
      </a:lvl3pPr>
      <a:lvl4pPr marL="16383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─"/>
        <a:defRPr sz="1600" b="1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5pPr>
      <a:lvl6pPr marL="25527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6pPr>
      <a:lvl7pPr marL="30099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7pPr>
      <a:lvl8pPr marL="34671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8pPr>
      <a:lvl9pPr marL="39243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8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pt-BR"/>
              <a:t>3. Elasticidade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02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75F475-7B4F-47B1-BE75-5AEC2564E6F9}" type="slidenum">
              <a:rPr lang="en-US" sz="1000" b="0" smtClean="0"/>
              <a:pPr/>
              <a:t>10</a:t>
            </a:fld>
            <a:endParaRPr lang="en-US" sz="1000" b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Em uma curva de demanda linear, a elasticidade varia pois também depende, além da inclinação, da relação entre P/Q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897688" y="1268413"/>
            <a:ext cx="2735262" cy="1655762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178675" y="184467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/>
              <a:t>E </a:t>
            </a:r>
            <a:r>
              <a:rPr lang="pt-BR" i="1" baseline="-25000"/>
              <a:t>p</a:t>
            </a:r>
            <a:r>
              <a:rPr lang="pt-BR" i="1"/>
              <a:t> =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32725" y="1412875"/>
            <a:ext cx="145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>
                <a:cs typeface="Arial" charset="0"/>
              </a:rPr>
              <a:t>P      ∆Q </a:t>
            </a:r>
          </a:p>
          <a:p>
            <a:r>
              <a:rPr lang="pt-BR" i="1">
                <a:cs typeface="Arial" charset="0"/>
              </a:rPr>
              <a:t>___  _____</a:t>
            </a:r>
          </a:p>
          <a:p>
            <a:endParaRPr lang="pt-BR" i="1">
              <a:cs typeface="Arial" charset="0"/>
            </a:endParaRPr>
          </a:p>
          <a:p>
            <a:r>
              <a:rPr lang="pt-BR" i="1"/>
              <a:t>Q      ∆P 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576513" y="1700213"/>
            <a:ext cx="1471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/>
              <a:t>Q = 8 – 2 P</a:t>
            </a:r>
          </a:p>
        </p:txBody>
      </p:sp>
      <p:grpSp>
        <p:nvGrpSpPr>
          <p:cNvPr id="10249" name="Group 13"/>
          <p:cNvGrpSpPr>
            <a:grpSpLocks/>
          </p:cNvGrpSpPr>
          <p:nvPr/>
        </p:nvGrpSpPr>
        <p:grpSpPr bwMode="auto">
          <a:xfrm>
            <a:off x="776288" y="2924175"/>
            <a:ext cx="4725987" cy="3349625"/>
            <a:chOff x="549" y="1842"/>
            <a:chExt cx="2571" cy="2110"/>
          </a:xfrm>
        </p:grpSpPr>
        <p:sp>
          <p:nvSpPr>
            <p:cNvPr id="10267" name="Line 9"/>
            <p:cNvSpPr>
              <a:spLocks noChangeShapeType="1"/>
            </p:cNvSpPr>
            <p:nvPr/>
          </p:nvSpPr>
          <p:spPr bwMode="auto">
            <a:xfrm flipV="1">
              <a:off x="807" y="1842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8" name="Line 10"/>
            <p:cNvSpPr>
              <a:spLocks noChangeShapeType="1"/>
            </p:cNvSpPr>
            <p:nvPr/>
          </p:nvSpPr>
          <p:spPr bwMode="auto">
            <a:xfrm flipV="1">
              <a:off x="807" y="3657"/>
              <a:ext cx="2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9" name="Text Box 11"/>
            <p:cNvSpPr txBox="1">
              <a:spLocks noChangeArrowheads="1"/>
            </p:cNvSpPr>
            <p:nvPr/>
          </p:nvSpPr>
          <p:spPr bwMode="auto">
            <a:xfrm>
              <a:off x="549" y="1888"/>
              <a:ext cx="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/>
                <a:t>$</a:t>
              </a:r>
            </a:p>
          </p:txBody>
        </p:sp>
        <p:sp>
          <p:nvSpPr>
            <p:cNvPr id="10270" name="Text Box 12"/>
            <p:cNvSpPr txBox="1">
              <a:spLocks noChangeArrowheads="1"/>
            </p:cNvSpPr>
            <p:nvPr/>
          </p:nvSpPr>
          <p:spPr bwMode="auto">
            <a:xfrm>
              <a:off x="2847" y="3702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/>
                <a:t>Q</a:t>
              </a:r>
            </a:p>
          </p:txBody>
        </p:sp>
      </p:grp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2505075" y="2349500"/>
            <a:ext cx="171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/>
              <a:t>∆Q / ∆</a:t>
            </a:r>
            <a:r>
              <a:rPr lang="pt-BR"/>
              <a:t>P </a:t>
            </a:r>
            <a:r>
              <a:rPr lang="pt-BR" i="1"/>
              <a:t>= – 2</a:t>
            </a:r>
          </a:p>
        </p:txBody>
      </p:sp>
      <p:grpSp>
        <p:nvGrpSpPr>
          <p:cNvPr id="3990551" name="Group 23"/>
          <p:cNvGrpSpPr>
            <a:grpSpLocks/>
          </p:cNvGrpSpPr>
          <p:nvPr/>
        </p:nvGrpSpPr>
        <p:grpSpPr bwMode="auto">
          <a:xfrm>
            <a:off x="849313" y="4005263"/>
            <a:ext cx="3660775" cy="2166937"/>
            <a:chOff x="560" y="2539"/>
            <a:chExt cx="2306" cy="1365"/>
          </a:xfrm>
        </p:grpSpPr>
        <p:sp>
          <p:nvSpPr>
            <p:cNvPr id="10260" name="Line 14"/>
            <p:cNvSpPr>
              <a:spLocks noChangeShapeType="1"/>
            </p:cNvSpPr>
            <p:nvPr/>
          </p:nvSpPr>
          <p:spPr bwMode="auto">
            <a:xfrm>
              <a:off x="807" y="2659"/>
              <a:ext cx="1995" cy="9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1" name="Line 16"/>
            <p:cNvSpPr>
              <a:spLocks noChangeShapeType="1"/>
            </p:cNvSpPr>
            <p:nvPr/>
          </p:nvSpPr>
          <p:spPr bwMode="auto">
            <a:xfrm>
              <a:off x="807" y="315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2" name="Line 17"/>
            <p:cNvSpPr>
              <a:spLocks noChangeShapeType="1"/>
            </p:cNvSpPr>
            <p:nvPr/>
          </p:nvSpPr>
          <p:spPr bwMode="auto">
            <a:xfrm flipV="1">
              <a:off x="1805" y="3158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3" name="Text Box 18"/>
            <p:cNvSpPr txBox="1">
              <a:spLocks noChangeArrowheads="1"/>
            </p:cNvSpPr>
            <p:nvPr/>
          </p:nvSpPr>
          <p:spPr bwMode="auto">
            <a:xfrm>
              <a:off x="560" y="253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4</a:t>
              </a:r>
            </a:p>
          </p:txBody>
        </p:sp>
        <p:sp>
          <p:nvSpPr>
            <p:cNvPr id="10264" name="Text Box 20"/>
            <p:cNvSpPr txBox="1">
              <a:spLocks noChangeArrowheads="1"/>
            </p:cNvSpPr>
            <p:nvPr/>
          </p:nvSpPr>
          <p:spPr bwMode="auto">
            <a:xfrm>
              <a:off x="584" y="30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2</a:t>
              </a:r>
            </a:p>
          </p:txBody>
        </p:sp>
        <p:sp>
          <p:nvSpPr>
            <p:cNvPr id="10265" name="Text Box 21"/>
            <p:cNvSpPr txBox="1">
              <a:spLocks noChangeArrowheads="1"/>
            </p:cNvSpPr>
            <p:nvPr/>
          </p:nvSpPr>
          <p:spPr bwMode="auto">
            <a:xfrm>
              <a:off x="1718" y="367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4</a:t>
              </a:r>
            </a:p>
          </p:txBody>
        </p:sp>
        <p:sp>
          <p:nvSpPr>
            <p:cNvPr id="10266" name="Text Box 22"/>
            <p:cNvSpPr txBox="1">
              <a:spLocks noChangeArrowheads="1"/>
            </p:cNvSpPr>
            <p:nvPr/>
          </p:nvSpPr>
          <p:spPr bwMode="auto">
            <a:xfrm>
              <a:off x="2670" y="367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8</a:t>
              </a:r>
            </a:p>
          </p:txBody>
        </p:sp>
      </p:grpSp>
      <p:grpSp>
        <p:nvGrpSpPr>
          <p:cNvPr id="3990558" name="Group 30"/>
          <p:cNvGrpSpPr>
            <a:grpSpLocks/>
          </p:cNvGrpSpPr>
          <p:nvPr/>
        </p:nvGrpSpPr>
        <p:grpSpPr bwMode="auto">
          <a:xfrm>
            <a:off x="1352550" y="3573463"/>
            <a:ext cx="4321175" cy="2087562"/>
            <a:chOff x="852" y="2251"/>
            <a:chExt cx="2722" cy="1315"/>
          </a:xfrm>
        </p:grpSpPr>
        <p:sp>
          <p:nvSpPr>
            <p:cNvPr id="10254" name="Text Box 24"/>
            <p:cNvSpPr txBox="1">
              <a:spLocks noChangeArrowheads="1"/>
            </p:cNvSpPr>
            <p:nvPr/>
          </p:nvSpPr>
          <p:spPr bwMode="auto">
            <a:xfrm>
              <a:off x="1986" y="2704"/>
              <a:ext cx="7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i="1"/>
                <a:t>E </a:t>
              </a:r>
              <a:r>
                <a:rPr lang="pt-BR" i="1" baseline="-25000"/>
                <a:t>p</a:t>
              </a:r>
              <a:r>
                <a:rPr lang="pt-BR" i="1"/>
                <a:t> = – 1 </a:t>
              </a:r>
            </a:p>
          </p:txBody>
        </p:sp>
        <p:sp>
          <p:nvSpPr>
            <p:cNvPr id="10255" name="Text Box 25"/>
            <p:cNvSpPr txBox="1">
              <a:spLocks noChangeArrowheads="1"/>
            </p:cNvSpPr>
            <p:nvPr/>
          </p:nvSpPr>
          <p:spPr bwMode="auto">
            <a:xfrm>
              <a:off x="2929" y="3158"/>
              <a:ext cx="6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i="1"/>
                <a:t>E </a:t>
              </a:r>
              <a:r>
                <a:rPr lang="pt-BR" i="1" baseline="-25000"/>
                <a:t>p</a:t>
              </a:r>
              <a:r>
                <a:rPr lang="pt-BR" i="1"/>
                <a:t> = 0 </a:t>
              </a:r>
            </a:p>
          </p:txBody>
        </p:sp>
        <p:sp>
          <p:nvSpPr>
            <p:cNvPr id="10256" name="Text Box 26"/>
            <p:cNvSpPr txBox="1">
              <a:spLocks noChangeArrowheads="1"/>
            </p:cNvSpPr>
            <p:nvPr/>
          </p:nvSpPr>
          <p:spPr bwMode="auto">
            <a:xfrm>
              <a:off x="1047" y="2251"/>
              <a:ext cx="8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i="1"/>
                <a:t>E </a:t>
              </a:r>
              <a:r>
                <a:rPr lang="pt-BR" i="1" baseline="-25000"/>
                <a:t>p</a:t>
              </a:r>
              <a:r>
                <a:rPr lang="pt-BR" i="1"/>
                <a:t> = – </a:t>
              </a:r>
              <a:r>
                <a:rPr lang="pt-BR" i="1">
                  <a:cs typeface="Arial" charset="0"/>
                </a:rPr>
                <a:t>∞</a:t>
              </a:r>
              <a:r>
                <a:rPr lang="pt-BR" i="1"/>
                <a:t> </a:t>
              </a:r>
            </a:p>
          </p:txBody>
        </p:sp>
        <p:sp>
          <p:nvSpPr>
            <p:cNvPr id="10257" name="Line 27"/>
            <p:cNvSpPr>
              <a:spLocks noChangeShapeType="1"/>
            </p:cNvSpPr>
            <p:nvPr/>
          </p:nvSpPr>
          <p:spPr bwMode="auto">
            <a:xfrm flipH="1">
              <a:off x="852" y="2478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8" name="Line 28"/>
            <p:cNvSpPr>
              <a:spLocks noChangeShapeType="1"/>
            </p:cNvSpPr>
            <p:nvPr/>
          </p:nvSpPr>
          <p:spPr bwMode="auto">
            <a:xfrm flipH="1">
              <a:off x="1850" y="2976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9" name="Line 29"/>
            <p:cNvSpPr>
              <a:spLocks noChangeShapeType="1"/>
            </p:cNvSpPr>
            <p:nvPr/>
          </p:nvSpPr>
          <p:spPr bwMode="auto">
            <a:xfrm flipH="1">
              <a:off x="2848" y="3430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90559" name="Text Box 31"/>
          <p:cNvSpPr txBox="1">
            <a:spLocks noChangeArrowheads="1"/>
          </p:cNvSpPr>
          <p:nvPr/>
        </p:nvSpPr>
        <p:spPr bwMode="auto">
          <a:xfrm>
            <a:off x="5630863" y="3525838"/>
            <a:ext cx="3930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u="sng"/>
              <a:t>Desafio</a:t>
            </a:r>
            <a:r>
              <a:rPr lang="pt-BR" sz="1800"/>
              <a:t>:</a:t>
            </a:r>
          </a:p>
          <a:p>
            <a:r>
              <a:rPr lang="pt-BR" sz="1800"/>
              <a:t>Qual é o formato de uma curva de </a:t>
            </a:r>
            <a:br>
              <a:rPr lang="pt-BR" sz="1800"/>
            </a:br>
            <a:r>
              <a:rPr lang="pt-BR" sz="1800"/>
              <a:t>demanda isoelástica (</a:t>
            </a:r>
            <a:r>
              <a:rPr lang="pt-BR" sz="1800" i="1"/>
              <a:t>E </a:t>
            </a:r>
            <a:r>
              <a:rPr lang="pt-BR" sz="1800" i="1" baseline="-25000"/>
              <a:t>p</a:t>
            </a:r>
            <a:r>
              <a:rPr lang="pt-BR" sz="1800" i="1"/>
              <a:t> = – 1 </a:t>
            </a:r>
            <a:r>
              <a:rPr lang="pt-BR" sz="180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05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12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ED35BA-58BC-4BB9-9C2F-4E169818FB9B}" type="slidenum">
              <a:rPr lang="en-US" sz="1000" b="0" smtClean="0"/>
              <a:pPr/>
              <a:t>11</a:t>
            </a:fld>
            <a:endParaRPr lang="en-US" sz="1000" b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Algumas estimativas de elasticidades a preço da demanda</a:t>
            </a:r>
          </a:p>
        </p:txBody>
      </p:sp>
      <p:graphicFrame>
        <p:nvGraphicFramePr>
          <p:cNvPr id="3956845" name="Group 109"/>
          <p:cNvGraphicFramePr>
            <a:graphicFrameLocks noGrp="1"/>
          </p:cNvGraphicFramePr>
          <p:nvPr/>
        </p:nvGraphicFramePr>
        <p:xfrm>
          <a:off x="1208088" y="1700213"/>
          <a:ext cx="7212012" cy="2441576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Estimativas: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Bem ou Serviço: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Elasticidade a </a:t>
                      </a:r>
                      <a:b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 da demanda: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1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Demanda inelástica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Ovos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0,1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Carne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0,4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de escritório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0,5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Gasolina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0,5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56897" name="Group 161"/>
          <p:cNvGraphicFramePr>
            <a:graphicFrameLocks noGrp="1"/>
          </p:cNvGraphicFramePr>
          <p:nvPr/>
        </p:nvGraphicFramePr>
        <p:xfrm>
          <a:off x="1208088" y="4149725"/>
          <a:ext cx="7212012" cy="1830418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86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Demanda elástica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Moradia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1,2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Refeições em restaurante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2,3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Viagens de avião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2,4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Viagens internacionais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4,1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381232" y="607220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Milho e mandioca = bens de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Giffen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Ep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&gt;0)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Price </a:t>
            </a:r>
            <a:r>
              <a:rPr lang="en-US" dirty="0" err="1"/>
              <a:t>Elasticities</a:t>
            </a:r>
            <a:r>
              <a:rPr lang="en-US" dirty="0"/>
              <a:t> of Demand for Various Goods and Services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F8AC8C-353C-4B11-BBCD-D4425AA60B6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83310"/>
              </p:ext>
            </p:extLst>
          </p:nvPr>
        </p:nvGraphicFramePr>
        <p:xfrm>
          <a:off x="416496" y="1340768"/>
          <a:ext cx="3793787" cy="4992288"/>
        </p:xfrm>
        <a:graphic>
          <a:graphicData uri="http://schemas.openxmlformats.org/drawingml/2006/table">
            <a:tbl>
              <a:tblPr/>
              <a:tblGrid>
                <a:gridCol w="324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11">
                <a:tc>
                  <a:txBody>
                    <a:bodyPr/>
                    <a:lstStyle/>
                    <a:p>
                      <a:r>
                        <a:rPr lang="pt-BR" sz="1600" b="1" i="1" dirty="0" err="1"/>
                        <a:t>Inelastic</a:t>
                      </a:r>
                      <a:r>
                        <a:rPr lang="pt-BR" sz="1600" dirty="0"/>
                        <a:t>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Salt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0.1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 dirty="0"/>
                        <a:t>Matches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0.1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Toothpicks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0.1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Airline travel, short-run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0.1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Gasoline, short-run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0.2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Gasoline, long-run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0.7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Residential natural gas, short-run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0.1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Residential natural gas, long-run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0.5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Coffee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0.25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en-US" sz="1600"/>
                        <a:t>Fish (cod) consumed at home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0.5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Tobacco products, short-run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0.45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Legal services, short-run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0.4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Physician services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0.6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/>
                        <a:t>Taxi, short-run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0.6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711">
                <a:tc>
                  <a:txBody>
                    <a:bodyPr/>
                    <a:lstStyle/>
                    <a:p>
                      <a:r>
                        <a:rPr lang="pt-BR" sz="1600" dirty="0" err="1"/>
                        <a:t>Automobiles</a:t>
                      </a:r>
                      <a:r>
                        <a:rPr lang="pt-BR" sz="1600" dirty="0"/>
                        <a:t>, </a:t>
                      </a:r>
                      <a:r>
                        <a:rPr lang="pt-BR" sz="1600" dirty="0" err="1"/>
                        <a:t>long-run</a:t>
                      </a:r>
                      <a:r>
                        <a:rPr lang="pt-BR" sz="1600" dirty="0"/>
                        <a:t>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0.2 </a:t>
                      </a:r>
                    </a:p>
                  </a:txBody>
                  <a:tcPr marL="68178" marR="68178" marT="34089" marB="340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77698"/>
              </p:ext>
            </p:extLst>
          </p:nvPr>
        </p:nvGraphicFramePr>
        <p:xfrm>
          <a:off x="4664968" y="1340768"/>
          <a:ext cx="4477181" cy="4556940"/>
        </p:xfrm>
        <a:graphic>
          <a:graphicData uri="http://schemas.openxmlformats.org/drawingml/2006/table">
            <a:tbl>
              <a:tblPr/>
              <a:tblGrid>
                <a:gridCol w="352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85">
                <a:tc>
                  <a:txBody>
                    <a:bodyPr/>
                    <a:lstStyle/>
                    <a:p>
                      <a:r>
                        <a:rPr lang="pt-BR" sz="1500" b="1" i="1" dirty="0" err="1"/>
                        <a:t>Approximately</a:t>
                      </a:r>
                      <a:r>
                        <a:rPr lang="pt-BR" sz="1500" b="1" i="1" dirty="0"/>
                        <a:t> </a:t>
                      </a:r>
                      <a:r>
                        <a:rPr lang="pt-BR" sz="1500" b="1" i="1" dirty="0" err="1"/>
                        <a:t>Unitary</a:t>
                      </a:r>
                      <a:r>
                        <a:rPr lang="pt-BR" sz="1500" b="1" i="1" dirty="0"/>
                        <a:t> </a:t>
                      </a:r>
                      <a:r>
                        <a:rPr lang="pt-BR" sz="1500" b="1" i="1" dirty="0" err="1"/>
                        <a:t>Elasticity</a:t>
                      </a:r>
                      <a:r>
                        <a:rPr lang="pt-BR" sz="1500" dirty="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Movies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0.9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Housing, owner occupied, long-run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1.2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dirty="0"/>
                        <a:t>Private </a:t>
                      </a:r>
                      <a:r>
                        <a:rPr lang="pt-BR" sz="1500" dirty="0" err="1"/>
                        <a:t>education</a:t>
                      </a:r>
                      <a:r>
                        <a:rPr lang="pt-BR" sz="1500" dirty="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1.1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Tires, short-run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0.9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Tires, long-run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1.2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Radio and television receivers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1.2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b="1" i="1"/>
                        <a:t>Elastic</a:t>
                      </a:r>
                      <a:r>
                        <a:rPr lang="pt-BR" sz="150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Restaurant meals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2.3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dirty="0" err="1"/>
                        <a:t>Foreign</a:t>
                      </a:r>
                      <a:r>
                        <a:rPr lang="pt-BR" sz="1500" dirty="0"/>
                        <a:t> </a:t>
                      </a:r>
                      <a:r>
                        <a:rPr lang="pt-BR" sz="1500" dirty="0" err="1"/>
                        <a:t>travel</a:t>
                      </a:r>
                      <a:r>
                        <a:rPr lang="pt-BR" sz="1500" dirty="0"/>
                        <a:t>, </a:t>
                      </a:r>
                      <a:r>
                        <a:rPr lang="pt-BR" sz="1500" dirty="0" err="1"/>
                        <a:t>long-run</a:t>
                      </a:r>
                      <a:r>
                        <a:rPr lang="pt-BR" sz="1500" dirty="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4.0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/>
                        <a:t>Airline travel, long-run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2.4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dirty="0" err="1"/>
                        <a:t>Fresh</a:t>
                      </a:r>
                      <a:r>
                        <a:rPr lang="pt-BR" sz="1500" dirty="0"/>
                        <a:t> </a:t>
                      </a:r>
                      <a:r>
                        <a:rPr lang="pt-BR" sz="1500" dirty="0" err="1"/>
                        <a:t>green</a:t>
                      </a:r>
                      <a:r>
                        <a:rPr lang="pt-BR" sz="1500" dirty="0"/>
                        <a:t> </a:t>
                      </a:r>
                      <a:r>
                        <a:rPr lang="pt-BR" sz="1500" dirty="0" err="1"/>
                        <a:t>peas</a:t>
                      </a:r>
                      <a:r>
                        <a:rPr lang="pt-BR" sz="1500" dirty="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2.8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dirty="0" err="1"/>
                        <a:t>Automobiles</a:t>
                      </a:r>
                      <a:r>
                        <a:rPr lang="pt-BR" sz="1500" dirty="0"/>
                        <a:t>, short-</a:t>
                      </a:r>
                      <a:r>
                        <a:rPr lang="pt-BR" sz="1500" dirty="0" err="1"/>
                        <a:t>run</a:t>
                      </a:r>
                      <a:r>
                        <a:rPr lang="pt-BR" sz="1500" dirty="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1.2 - 1.5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dirty="0"/>
                        <a:t>Chevrolet </a:t>
                      </a:r>
                      <a:r>
                        <a:rPr lang="pt-BR" sz="1500" dirty="0" err="1"/>
                        <a:t>automobiles</a:t>
                      </a:r>
                      <a:endParaRPr lang="pt-BR" sz="1500" dirty="0"/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4.0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785">
                <a:tc>
                  <a:txBody>
                    <a:bodyPr/>
                    <a:lstStyle/>
                    <a:p>
                      <a:r>
                        <a:rPr lang="pt-BR" sz="1500" dirty="0" err="1"/>
                        <a:t>Fresh</a:t>
                      </a:r>
                      <a:r>
                        <a:rPr lang="pt-BR" sz="1500" dirty="0"/>
                        <a:t> </a:t>
                      </a:r>
                      <a:r>
                        <a:rPr lang="pt-BR" sz="1500" dirty="0" err="1"/>
                        <a:t>tomatoes</a:t>
                      </a:r>
                      <a:r>
                        <a:rPr lang="pt-BR" sz="1500" dirty="0"/>
                        <a:t>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4.6 </a:t>
                      </a:r>
                    </a:p>
                  </a:txBody>
                  <a:tcPr marL="75196" marR="75196" marT="37598" marB="37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113240" y="6080085"/>
            <a:ext cx="2201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http://www.mackinac.org/1247</a:t>
            </a:r>
          </a:p>
        </p:txBody>
      </p:sp>
    </p:spTree>
    <p:extLst>
      <p:ext uri="{BB962C8B-B14F-4D97-AF65-F5344CB8AC3E}">
        <p14:creationId xmlns:p14="http://schemas.microsoft.com/office/powerpoint/2010/main" val="36445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84DE301-AE3F-4977-995D-3192DC3232BE}" type="slidenum">
              <a:rPr lang="en-US" sz="1000" b="0" smtClean="0"/>
              <a:pPr/>
              <a:t>13</a:t>
            </a:fld>
            <a:endParaRPr lang="en-US" sz="1000" b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Fatores determinantes da elasticidade a preço da demanda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071546"/>
            <a:ext cx="8569325" cy="511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Existência de </a:t>
            </a:r>
            <a:r>
              <a:rPr lang="pt-BR" u="sng" dirty="0"/>
              <a:t>bens substitutos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elasticidade a preço da demanda tende a ser alta quando existem outros bens que o consumidor considera similares e estaria disposto a consumir em lugar do bem considerado</a:t>
            </a:r>
          </a:p>
          <a:p>
            <a:pPr>
              <a:lnSpc>
                <a:spcPct val="90000"/>
              </a:lnSpc>
            </a:pPr>
            <a:r>
              <a:rPr lang="pt-BR" dirty="0"/>
              <a:t>Grau de </a:t>
            </a:r>
            <a:r>
              <a:rPr lang="pt-BR" u="sng" dirty="0"/>
              <a:t>necessidade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elasticidade a preço da demanda tende a ser alta quando o bem é supérfluo (luxo) e vice-versa</a:t>
            </a:r>
          </a:p>
          <a:p>
            <a:pPr>
              <a:lnSpc>
                <a:spcPct val="90000"/>
              </a:lnSpc>
            </a:pPr>
            <a:r>
              <a:rPr lang="pt-BR" dirty="0"/>
              <a:t>Percentual da renda gasto com o Produto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Quanto maior o percentual da renda comprometido com o produto maior tende a ser a elasticidade preço </a:t>
            </a:r>
            <a:r>
              <a:rPr lang="pt-BR"/>
              <a:t>da demanda. 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Tempo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elasticidade a preço da demanda tende a aumentar à medida que os consumidores têm mais tempo para se ajustar à mudança de preço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EE678-8284-44FA-8B87-7BE4DB912769}" type="slidenum">
              <a:rPr lang="en-US" sz="1000" b="0" smtClean="0"/>
              <a:pPr/>
              <a:t>14</a:t>
            </a:fld>
            <a:endParaRPr lang="en-US" sz="1000" b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/>
              <a:t>Ao aumentar o preço, o efeito preço tende a aumentar a receita e o efeito quantidade a diminuir a receita – o resultado final depende da elasticidade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 flipV="1">
            <a:off x="1131888" y="2220913"/>
            <a:ext cx="0" cy="278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 rot="-5400000">
            <a:off x="512762" y="2565401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Preço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2717800" y="5084763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</a:t>
            </a:r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1296988" y="3155950"/>
            <a:ext cx="2016125" cy="10080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 flipV="1">
            <a:off x="6100763" y="2220913"/>
            <a:ext cx="0" cy="278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flipV="1">
            <a:off x="6100763" y="5010150"/>
            <a:ext cx="275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 rot="-5400000">
            <a:off x="5481637" y="2565401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Preço</a:t>
            </a: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8048625" y="5084763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</a:t>
            </a: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6753225" y="2492375"/>
            <a:ext cx="1008063" cy="2160588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1423988" y="1916113"/>
            <a:ext cx="203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| </a:t>
            </a:r>
            <a:r>
              <a:rPr lang="pt-BR" sz="1800" b="0"/>
              <a:t>elasticidade</a:t>
            </a:r>
            <a:r>
              <a:rPr lang="pt-BR" sz="1800"/>
              <a:t> | &gt; 1</a:t>
            </a:r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6537325" y="1916113"/>
            <a:ext cx="203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| </a:t>
            </a:r>
            <a:r>
              <a:rPr lang="pt-BR" sz="1800" b="0"/>
              <a:t>elasticidade</a:t>
            </a:r>
            <a:r>
              <a:rPr lang="pt-BR" sz="1800"/>
              <a:t> | &lt; 1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776288" y="1412875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Demanda elástica a preço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5776913" y="1412875"/>
            <a:ext cx="352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Demanda inelástica a preço</a:t>
            </a:r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V="1">
            <a:off x="1139825" y="5013325"/>
            <a:ext cx="275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63930" name="Text Box 26"/>
          <p:cNvSpPr txBox="1">
            <a:spLocks noChangeArrowheads="1"/>
          </p:cNvSpPr>
          <p:nvPr/>
        </p:nvSpPr>
        <p:spPr bwMode="auto">
          <a:xfrm>
            <a:off x="236538" y="5726113"/>
            <a:ext cx="422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b="0"/>
              <a:t>Aumento de preço </a:t>
            </a:r>
            <a:r>
              <a:rPr lang="pt-BR" sz="1800" b="0" u="sng"/>
              <a:t>reduz a receita</a:t>
            </a:r>
          </a:p>
          <a:p>
            <a:r>
              <a:rPr lang="pt-BR" sz="1800" b="0"/>
              <a:t>Efeito quantidade domina o efeito preço</a:t>
            </a:r>
          </a:p>
        </p:txBody>
      </p:sp>
      <p:sp>
        <p:nvSpPr>
          <p:cNvPr id="3963931" name="Text Box 27"/>
          <p:cNvSpPr txBox="1">
            <a:spLocks noChangeArrowheads="1"/>
          </p:cNvSpPr>
          <p:nvPr/>
        </p:nvSpPr>
        <p:spPr bwMode="auto">
          <a:xfrm>
            <a:off x="5478463" y="5726113"/>
            <a:ext cx="422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b="0"/>
              <a:t>Aumento de preço </a:t>
            </a:r>
            <a:r>
              <a:rPr lang="pt-BR" sz="1800" b="0" u="sng"/>
              <a:t>aumenta a receita</a:t>
            </a:r>
          </a:p>
          <a:p>
            <a:r>
              <a:rPr lang="pt-BR" sz="1800" b="0"/>
              <a:t>Efeito preço domina o efeito quantidade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488950" y="3429000"/>
            <a:ext cx="7635875" cy="431800"/>
            <a:chOff x="488950" y="3429000"/>
            <a:chExt cx="7635876" cy="431800"/>
          </a:xfrm>
        </p:grpSpPr>
        <p:sp>
          <p:nvSpPr>
            <p:cNvPr id="14370" name="Line 17"/>
            <p:cNvSpPr>
              <a:spLocks noChangeShapeType="1"/>
            </p:cNvSpPr>
            <p:nvPr/>
          </p:nvSpPr>
          <p:spPr bwMode="auto">
            <a:xfrm>
              <a:off x="995363" y="3429000"/>
              <a:ext cx="7129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71" name="Line 18"/>
            <p:cNvSpPr>
              <a:spLocks noChangeShapeType="1"/>
            </p:cNvSpPr>
            <p:nvPr/>
          </p:nvSpPr>
          <p:spPr bwMode="auto">
            <a:xfrm>
              <a:off x="995363" y="3860800"/>
              <a:ext cx="7129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72" name="Text Box 23"/>
            <p:cNvSpPr txBox="1">
              <a:spLocks noChangeArrowheads="1"/>
            </p:cNvSpPr>
            <p:nvPr/>
          </p:nvSpPr>
          <p:spPr bwMode="auto">
            <a:xfrm>
              <a:off x="488950" y="3429000"/>
              <a:ext cx="5794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p</a:t>
              </a:r>
              <a:endParaRPr lang="pt-BR" sz="1800"/>
            </a:p>
          </p:txBody>
        </p:sp>
        <p:sp>
          <p:nvSpPr>
            <p:cNvPr id="14373" name="Text Box 28"/>
            <p:cNvSpPr txBox="1">
              <a:spLocks noChangeArrowheads="1"/>
            </p:cNvSpPr>
            <p:nvPr/>
          </p:nvSpPr>
          <p:spPr bwMode="auto">
            <a:xfrm>
              <a:off x="5461000" y="3429000"/>
              <a:ext cx="5794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p</a:t>
              </a:r>
              <a:endParaRPr lang="pt-BR" sz="1800"/>
            </a:p>
          </p:txBody>
        </p:sp>
      </p:grpSp>
      <p:cxnSp>
        <p:nvCxnSpPr>
          <p:cNvPr id="14358" name="Conector de seta reta 5"/>
          <p:cNvCxnSpPr>
            <a:cxnSpLocks noChangeShapeType="1"/>
          </p:cNvCxnSpPr>
          <p:nvPr/>
        </p:nvCxnSpPr>
        <p:spPr bwMode="auto">
          <a:xfrm flipV="1">
            <a:off x="488950" y="3443288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Conector de seta reta 37"/>
          <p:cNvCxnSpPr>
            <a:cxnSpLocks noChangeShapeType="1"/>
          </p:cNvCxnSpPr>
          <p:nvPr/>
        </p:nvCxnSpPr>
        <p:spPr bwMode="auto">
          <a:xfrm flipV="1">
            <a:off x="5437188" y="3443288"/>
            <a:ext cx="0" cy="3524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854200" y="3213100"/>
            <a:ext cx="863600" cy="2309813"/>
            <a:chOff x="1854200" y="3213100"/>
            <a:chExt cx="863600" cy="2310457"/>
          </a:xfrm>
        </p:grpSpPr>
        <p:sp>
          <p:nvSpPr>
            <p:cNvPr id="14366" name="Line 20"/>
            <p:cNvSpPr>
              <a:spLocks noChangeShapeType="1"/>
            </p:cNvSpPr>
            <p:nvPr/>
          </p:nvSpPr>
          <p:spPr bwMode="auto">
            <a:xfrm>
              <a:off x="2717800" y="3644900"/>
              <a:ext cx="0" cy="1582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7" name="Line 22"/>
            <p:cNvSpPr>
              <a:spLocks noChangeShapeType="1"/>
            </p:cNvSpPr>
            <p:nvPr/>
          </p:nvSpPr>
          <p:spPr bwMode="auto">
            <a:xfrm>
              <a:off x="1854200" y="3213100"/>
              <a:ext cx="0" cy="2016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8" name="Text Box 24"/>
            <p:cNvSpPr txBox="1">
              <a:spLocks noChangeArrowheads="1"/>
            </p:cNvSpPr>
            <p:nvPr/>
          </p:nvSpPr>
          <p:spPr bwMode="auto">
            <a:xfrm>
              <a:off x="1997075" y="5085184"/>
              <a:ext cx="5794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q</a:t>
              </a:r>
              <a:endParaRPr lang="pt-BR" sz="1800"/>
            </a:p>
          </p:txBody>
        </p:sp>
        <p:cxnSp>
          <p:nvCxnSpPr>
            <p:cNvPr id="14369" name="Conector de seta reta 38"/>
            <p:cNvCxnSpPr>
              <a:cxnSpLocks noChangeShapeType="1"/>
            </p:cNvCxnSpPr>
            <p:nvPr/>
          </p:nvCxnSpPr>
          <p:spPr bwMode="auto">
            <a:xfrm flipH="1">
              <a:off x="2099916" y="5523557"/>
              <a:ext cx="404812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7040563" y="3213100"/>
            <a:ext cx="579437" cy="2376488"/>
            <a:chOff x="7041232" y="3213100"/>
            <a:chExt cx="579438" cy="2376140"/>
          </a:xfrm>
        </p:grpSpPr>
        <p:sp>
          <p:nvSpPr>
            <p:cNvPr id="14362" name="Line 19"/>
            <p:cNvSpPr>
              <a:spLocks noChangeShapeType="1"/>
            </p:cNvSpPr>
            <p:nvPr/>
          </p:nvSpPr>
          <p:spPr bwMode="auto">
            <a:xfrm>
              <a:off x="7404769" y="3500438"/>
              <a:ext cx="0" cy="172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3" name="Line 21"/>
            <p:cNvSpPr>
              <a:spLocks noChangeShapeType="1"/>
            </p:cNvSpPr>
            <p:nvPr/>
          </p:nvSpPr>
          <p:spPr bwMode="auto">
            <a:xfrm>
              <a:off x="7188869" y="3213100"/>
              <a:ext cx="0" cy="2016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4" name="Text Box 25"/>
            <p:cNvSpPr txBox="1">
              <a:spLocks noChangeArrowheads="1"/>
            </p:cNvSpPr>
            <p:nvPr/>
          </p:nvSpPr>
          <p:spPr bwMode="auto">
            <a:xfrm>
              <a:off x="7041232" y="5157192"/>
              <a:ext cx="5794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q</a:t>
              </a:r>
              <a:endParaRPr lang="pt-BR" sz="1800"/>
            </a:p>
          </p:txBody>
        </p:sp>
        <p:cxnSp>
          <p:nvCxnSpPr>
            <p:cNvPr id="14365" name="Conector de seta reta 40"/>
            <p:cNvCxnSpPr>
              <a:cxnSpLocks noChangeShapeType="1"/>
            </p:cNvCxnSpPr>
            <p:nvPr/>
          </p:nvCxnSpPr>
          <p:spPr bwMode="auto">
            <a:xfrm flipH="1">
              <a:off x="7100568" y="5589240"/>
              <a:ext cx="404812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6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6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930" grpId="0"/>
      <p:bldP spid="39639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0BBDE-5815-46A4-8E51-049256F54563}" type="slidenum">
              <a:rPr lang="en-US" sz="1000" b="0" smtClean="0"/>
              <a:pPr/>
              <a:t>15</a:t>
            </a:fld>
            <a:endParaRPr lang="en-US" sz="1000" b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Considere as seguintes informações: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BR" dirty="0"/>
              <a:t>Quando os supermercados reduzem o preço do suco de laranja em 15%, as quantidades vendidas aumentam 30%</a:t>
            </a:r>
          </a:p>
          <a:p>
            <a:pPr marL="457200" indent="-457200"/>
            <a:r>
              <a:rPr lang="pt-BR" dirty="0"/>
              <a:t>Quando os supermercados reduzem o preço do pão em 10%, as quantidades vendidas aumentam 2%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pt-BR" dirty="0"/>
              <a:t>Calcule as elasticidades  preço da demanda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pt-BR" dirty="0"/>
              <a:t>Para qual produto vale a pena fazer campanhas de desconto de preços? Justifique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FDF1FF-5F1D-4E01-99B5-FFF75FD692F4}" type="slidenum">
              <a:rPr lang="en-US" sz="1000" b="0" smtClean="0"/>
              <a:pPr/>
              <a:t>16</a:t>
            </a:fld>
            <a:endParaRPr lang="en-US" sz="1000" b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1800" b="0" dirty="0"/>
              <a:t>Nos pares a seguir, qual terá demanda mais elástica?</a:t>
            </a:r>
          </a:p>
          <a:p>
            <a:pPr lvl="1"/>
            <a:r>
              <a:rPr lang="pt-BR" sz="1600" b="0" dirty="0"/>
              <a:t>Livro escolar obrigatório / Romance policial</a:t>
            </a:r>
          </a:p>
          <a:p>
            <a:pPr lvl="1"/>
            <a:r>
              <a:rPr lang="pt-BR" sz="1600" b="0" dirty="0"/>
              <a:t>Refrigerante / Água</a:t>
            </a:r>
          </a:p>
          <a:p>
            <a:pPr lvl="1"/>
            <a:r>
              <a:rPr lang="pt-BR" sz="1600" b="0" dirty="0"/>
              <a:t>Etanol (CP) / Etanol (LP)</a:t>
            </a:r>
          </a:p>
          <a:p>
            <a:r>
              <a:rPr lang="pt-BR" sz="1800" b="0" dirty="0"/>
              <a:t>O preço do morango caiu de R$ 15,0 para R$ 10,00 a caixa e a quantidade demandada aumentou de 100.000 para 200.000 caixas. Calcule a elasticidade.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800" b="0" dirty="0"/>
              <a:t>No presente nível de consumo de 4.000 entradas de cinema ao preço de R$ 20 por entrada, a elasticidade de preço da demanda é -1. Pelo método do ponto médio, calcule em quanto os proprietários de cinemas têm de reduzir o preço para vender 5.000 entradas.</a:t>
            </a:r>
          </a:p>
          <a:p>
            <a:r>
              <a:rPr lang="pt-BR" sz="1800" b="0" dirty="0"/>
              <a:t>A elasticidade a preço da demanda por sanduíches é -1,2 ao preço corrente de R$5,0 por sanduíche e consumo corrente </a:t>
            </a:r>
            <a:r>
              <a:rPr lang="pt-BR" sz="1800" b="0"/>
              <a:t>de 10.000 </a:t>
            </a:r>
            <a:r>
              <a:rPr lang="pt-BR" sz="1800" b="0" dirty="0"/>
              <a:t>sanduíches. Calcule a mudança na quantidade demandada quando preço aumento em R$0,50.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3FA84B-F27C-426A-9853-4D22AEE096A6}" type="slidenum">
              <a:rPr lang="en-US" sz="1000" b="0" smtClean="0"/>
              <a:pPr/>
              <a:t>17</a:t>
            </a:fld>
            <a:endParaRPr lang="en-US" sz="1000" b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 elasticidade renda da demanda indica a variação percentual da demanda quando aumenta-se 1%  renda do consumidor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596" y="1071546"/>
            <a:ext cx="8569325" cy="1143008"/>
          </a:xfrm>
        </p:spPr>
        <p:txBody>
          <a:bodyPr/>
          <a:lstStyle/>
          <a:p>
            <a:r>
              <a:rPr lang="pt-BR" sz="2000" b="0" dirty="0"/>
              <a:t>A elasticidade mede a variação percentual que ocorrerá em uma variável dependente (x) como reação a uma variação de um ponto percentual em uma variável explicativa (y).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737471" y="2357430"/>
            <a:ext cx="646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E  =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4412396" y="2071678"/>
            <a:ext cx="10406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% </a:t>
            </a:r>
            <a:r>
              <a:rPr lang="pt-BR" i="1" dirty="0">
                <a:cs typeface="Arial" charset="0"/>
              </a:rPr>
              <a:t>∆x</a:t>
            </a:r>
          </a:p>
          <a:p>
            <a:r>
              <a:rPr lang="pt-BR" i="1" dirty="0">
                <a:cs typeface="Arial" charset="0"/>
              </a:rPr>
              <a:t>______</a:t>
            </a:r>
          </a:p>
          <a:p>
            <a:r>
              <a:rPr lang="pt-BR" i="1" dirty="0">
                <a:cs typeface="Arial" charset="0"/>
              </a:rPr>
              <a:t>% </a:t>
            </a:r>
            <a:r>
              <a:rPr lang="pt-BR" i="1" dirty="0"/>
              <a:t>∆y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3531650" y="4756172"/>
            <a:ext cx="752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E </a:t>
            </a:r>
            <a:r>
              <a:rPr lang="pt-BR" i="1" baseline="-25000" dirty="0"/>
              <a:t>Y</a:t>
            </a:r>
            <a:r>
              <a:rPr lang="pt-BR" i="1" dirty="0"/>
              <a:t> =</a:t>
            </a: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4317468" y="4357694"/>
            <a:ext cx="11833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>
                <a:cs typeface="Arial" charset="0"/>
              </a:rPr>
              <a:t>∆Q / Q</a:t>
            </a:r>
          </a:p>
          <a:p>
            <a:r>
              <a:rPr lang="pt-BR" i="1" dirty="0">
                <a:cs typeface="Arial" charset="0"/>
              </a:rPr>
              <a:t>_______</a:t>
            </a:r>
          </a:p>
          <a:p>
            <a:endParaRPr lang="pt-BR" i="1" dirty="0">
              <a:cs typeface="Arial" charset="0"/>
            </a:endParaRPr>
          </a:p>
          <a:p>
            <a:r>
              <a:rPr lang="pt-BR" i="1" dirty="0"/>
              <a:t>∆Y / Y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09596" y="5929330"/>
            <a:ext cx="3490938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4000" b="0" baseline="-5000" dirty="0"/>
              <a:t>∞</a:t>
            </a:r>
            <a:r>
              <a:rPr lang="pt-BR" sz="2400" i="1" dirty="0"/>
              <a:t>=&gt; E </a:t>
            </a:r>
            <a:r>
              <a:rPr lang="pt-BR" sz="2400" i="1" baseline="-25000" dirty="0"/>
              <a:t>p</a:t>
            </a:r>
            <a:r>
              <a:rPr lang="pt-BR" sz="2400" i="1" dirty="0"/>
              <a:t> =&gt; -</a:t>
            </a:r>
            <a:r>
              <a:rPr lang="pt-BR" sz="4400" b="0" baseline="-5000" dirty="0"/>
              <a:t>∞</a:t>
            </a:r>
            <a:endParaRPr lang="pt-BR" sz="2400" b="0" normalizeH="1" baseline="-5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38686" y="600076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Adimensional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666984" y="331464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200" b="0" dirty="0">
                <a:solidFill>
                  <a:schemeClr val="accent2">
                    <a:lumMod val="75000"/>
                  </a:schemeClr>
                </a:solidFill>
              </a:rPr>
              <a:t>Elasticidade Renda da Demanda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4E8006-6B58-4E72-BAB9-94E217EDD404}" type="slidenum">
              <a:rPr lang="en-US" sz="1000" b="0" smtClean="0"/>
              <a:pPr/>
              <a:t>18</a:t>
            </a:fld>
            <a:endParaRPr lang="en-US" sz="1000" b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Elasticidade renda da demanda</a:t>
            </a:r>
          </a:p>
        </p:txBody>
      </p:sp>
      <p:sp>
        <p:nvSpPr>
          <p:cNvPr id="2355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2406" y="2071678"/>
            <a:ext cx="8569325" cy="4286280"/>
          </a:xfrm>
        </p:spPr>
        <p:txBody>
          <a:bodyPr/>
          <a:lstStyle/>
          <a:p>
            <a:r>
              <a:rPr lang="pt-BR" sz="2000" b="0" dirty="0"/>
              <a:t>Quando a demanda aumenta proporcionalmente mais que a renda dizemos que os produtos são bens superiores </a:t>
            </a:r>
            <a:r>
              <a:rPr lang="pt-BR" sz="2000" i="1" dirty="0"/>
              <a:t>E</a:t>
            </a:r>
            <a:r>
              <a:rPr lang="pt-BR" sz="2000" i="1" baseline="-25000" dirty="0"/>
              <a:t>Y</a:t>
            </a:r>
            <a:r>
              <a:rPr lang="pt-BR" sz="2000" i="1" dirty="0"/>
              <a:t> &gt; 1</a:t>
            </a:r>
          </a:p>
          <a:p>
            <a:pPr marL="800100" lvl="2" indent="-381000">
              <a:spcBef>
                <a:spcPct val="70000"/>
              </a:spcBef>
              <a:buNone/>
            </a:pPr>
            <a:r>
              <a:rPr lang="pt-BR" sz="2000" b="0" dirty="0"/>
              <a:t>Exemplo: produtos eletroeletrônicos, serviços adicionais (saúde, segurança, </a:t>
            </a:r>
            <a:r>
              <a:rPr lang="pt-BR" sz="2000" b="0" dirty="0" err="1"/>
              <a:t>etc</a:t>
            </a:r>
            <a:r>
              <a:rPr lang="pt-BR" sz="2000" b="0" dirty="0"/>
              <a:t>).</a:t>
            </a:r>
          </a:p>
          <a:p>
            <a:r>
              <a:rPr lang="pt-BR" sz="2000" b="0" dirty="0"/>
              <a:t>Quando a demanda aumenta mais ou menos na mesma proporção que a renda os produtos são ditos bens normais </a:t>
            </a:r>
            <a:r>
              <a:rPr lang="pt-BR" sz="3600" b="0" baseline="-5000" dirty="0"/>
              <a:t>1=&gt;</a:t>
            </a:r>
            <a:r>
              <a:rPr lang="pt-BR" sz="2000" i="1" dirty="0"/>
              <a:t> E </a:t>
            </a:r>
            <a:r>
              <a:rPr lang="pt-BR" sz="2000" i="1" baseline="-25000" dirty="0"/>
              <a:t>Y</a:t>
            </a:r>
            <a:r>
              <a:rPr lang="pt-BR" sz="2000" i="1" dirty="0"/>
              <a:t> =&gt; 0</a:t>
            </a:r>
            <a:r>
              <a:rPr lang="pt-BR" sz="2000" b="0" i="1" normalizeH="1" baseline="-5000" dirty="0"/>
              <a:t> </a:t>
            </a:r>
            <a:endParaRPr lang="pt-BR" sz="2000" b="0" dirty="0"/>
          </a:p>
          <a:p>
            <a:pPr lvl="1">
              <a:buNone/>
            </a:pPr>
            <a:r>
              <a:rPr lang="pt-BR" b="0" dirty="0"/>
              <a:t>Exemplo: alimentos, vestuário, moradia.</a:t>
            </a:r>
          </a:p>
          <a:p>
            <a:r>
              <a:rPr lang="pt-BR" sz="2000" b="0" dirty="0"/>
              <a:t>Quando a demanda  diminui proporcionalmente diante de um aumento na percentual renda dizemos que os produtos são bens inferiores         </a:t>
            </a:r>
            <a:r>
              <a:rPr lang="pt-BR" sz="2000" i="1" dirty="0"/>
              <a:t>E </a:t>
            </a:r>
            <a:r>
              <a:rPr lang="pt-BR" sz="2000" i="1" baseline="-25000" dirty="0"/>
              <a:t>Y</a:t>
            </a:r>
            <a:r>
              <a:rPr lang="pt-BR" sz="2000" i="1" dirty="0"/>
              <a:t> </a:t>
            </a:r>
            <a:r>
              <a:rPr lang="pt-BR" sz="2000" i="1"/>
              <a:t>&lt; 0</a:t>
            </a:r>
            <a:endParaRPr lang="pt-BR" sz="2000" i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533632" y="1170749"/>
            <a:ext cx="3490938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4000" b="0" baseline="-5000" dirty="0"/>
              <a:t>∞</a:t>
            </a:r>
            <a:r>
              <a:rPr lang="pt-BR" sz="2400" i="1" dirty="0"/>
              <a:t>=&gt; E </a:t>
            </a:r>
            <a:r>
              <a:rPr lang="pt-BR" sz="2400" i="1" baseline="-25000" dirty="0"/>
              <a:t>Y</a:t>
            </a:r>
            <a:r>
              <a:rPr lang="pt-BR" sz="2400" i="1" dirty="0"/>
              <a:t> =&gt; -</a:t>
            </a:r>
            <a:r>
              <a:rPr lang="pt-BR" sz="4400" b="0" baseline="-5000" dirty="0"/>
              <a:t>∞</a:t>
            </a:r>
            <a:endParaRPr lang="pt-BR" sz="2400" b="0" normalizeH="1" baseline="-5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4E8006-6B58-4E72-BAB9-94E217EDD404}" type="slidenum">
              <a:rPr lang="en-US" sz="1000" b="0" smtClean="0"/>
              <a:pPr/>
              <a:t>19</a:t>
            </a:fld>
            <a:endParaRPr lang="en-US" sz="1000" b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Elasticidade cruzada da demanda</a:t>
            </a:r>
          </a:p>
        </p:txBody>
      </p:sp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849313" y="1412875"/>
            <a:ext cx="8572499" cy="987425"/>
            <a:chOff x="499" y="2024"/>
            <a:chExt cx="5400" cy="622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499" y="2069"/>
              <a:ext cx="15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Elasticidade a preço</a:t>
              </a:r>
              <a:br>
                <a:rPr lang="pt-BR" sz="1800"/>
              </a:br>
              <a:r>
                <a:rPr lang="pt-BR" sz="1800"/>
                <a:t>cruzada da demanda</a:t>
              </a:r>
              <a:br>
                <a:rPr lang="pt-BR" sz="1800"/>
              </a:br>
              <a:r>
                <a:rPr lang="pt-BR" sz="1800"/>
                <a:t>entre bens A e B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2041" y="2251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=</a:t>
              </a: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2228" y="2024"/>
              <a:ext cx="367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b="0" dirty="0"/>
                <a:t>Variação percentual da quantidade demandada de A</a:t>
              </a:r>
              <a:br>
                <a:rPr lang="pt-BR" sz="1800" u="sng" dirty="0"/>
              </a:br>
              <a:r>
                <a:rPr lang="pt-BR" sz="1800" u="sng" dirty="0"/>
                <a:t>____________________________________________</a:t>
              </a:r>
            </a:p>
            <a:p>
              <a:r>
                <a:rPr lang="pt-BR" sz="1800" b="0" dirty="0"/>
                <a:t>Variação percentual do preço de B</a:t>
              </a:r>
              <a:endParaRPr lang="pt-BR" sz="1800" b="0" u="sng" dirty="0"/>
            </a:p>
          </p:txBody>
        </p:sp>
      </p:grpSp>
      <p:sp>
        <p:nvSpPr>
          <p:cNvPr id="2355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76288" y="2643182"/>
            <a:ext cx="8569325" cy="3168650"/>
          </a:xfrm>
        </p:spPr>
        <p:txBody>
          <a:bodyPr/>
          <a:lstStyle/>
          <a:p>
            <a:r>
              <a:rPr lang="pt-BR" sz="2000" b="0" dirty="0"/>
              <a:t>Quando bens são substitutos (que competem entre si), a elasticidade a preço cruzada da demanda é positiva</a:t>
            </a:r>
          </a:p>
          <a:p>
            <a:pPr lvl="1"/>
            <a:r>
              <a:rPr lang="pt-BR" sz="1800" b="0" dirty="0"/>
              <a:t>Um aumento no preço do </a:t>
            </a:r>
            <a:r>
              <a:rPr lang="pt-BR" sz="1800" b="0" dirty="0" err="1"/>
              <a:t>BigMac</a:t>
            </a:r>
            <a:r>
              <a:rPr lang="pt-BR" sz="1800" b="0" dirty="0"/>
              <a:t> causa um deslocamento para a direita da curva de demanda do sanduíche do </a:t>
            </a:r>
            <a:r>
              <a:rPr lang="pt-BR" sz="1800" b="0" dirty="0" err="1"/>
              <a:t>Subway</a:t>
            </a:r>
            <a:endParaRPr lang="pt-BR" sz="1800" b="0" dirty="0"/>
          </a:p>
          <a:p>
            <a:r>
              <a:rPr lang="pt-BR" sz="2000" b="0" dirty="0"/>
              <a:t>Quando bens são complementares, a elasticidade a preço cruzada da demanda é negativa</a:t>
            </a:r>
          </a:p>
          <a:p>
            <a:pPr lvl="1"/>
            <a:r>
              <a:rPr lang="pt-BR" sz="1800" b="0" dirty="0"/>
              <a:t>O aumento de preço na salsicha diminui a demanda do pão de cachorro-quente, pois causa um deslocamento para a esquerda da curva de demanda do pão</a:t>
            </a:r>
          </a:p>
          <a:p>
            <a:r>
              <a:rPr lang="pt-BR" sz="1800" b="0" dirty="0"/>
              <a:t> Quando os produtos são independentes a elasticidade cruzada da demanda é zero ou muito próxima.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10058" y="617216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Ceteris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Paribus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mph" presetSubtype="1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mph" presetSubtype="0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61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3FA84B-F27C-426A-9853-4D22AEE096A6}" type="slidenum">
              <a:rPr lang="en-US" sz="1000" b="0" smtClean="0"/>
              <a:pPr/>
              <a:t>2</a:t>
            </a:fld>
            <a:endParaRPr lang="en-US" sz="1000" b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42984"/>
            <a:ext cx="8569325" cy="1571636"/>
          </a:xfrm>
        </p:spPr>
        <p:txBody>
          <a:bodyPr/>
          <a:lstStyle/>
          <a:p>
            <a:r>
              <a:rPr lang="pt-BR" dirty="0"/>
              <a:t>A elasticidade mede a variação percentual que ocorrerá em uma variável dependente (x) como reação a uma variação de um ponto percentual em uma variável explicativa (y).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0968" y="206358"/>
            <a:ext cx="92884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Elasticidade é uma medida da resposta da quantidade</a:t>
            </a:r>
            <a:b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(da demanda ou oferta) às variações nos seus determinantes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09596" y="3169507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o preço de um produto aumentar 10% qual será a variação na quantidade demandada?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3FA84B-F27C-426A-9853-4D22AEE096A6}" type="slidenum">
              <a:rPr lang="en-US" sz="1000" b="0" smtClean="0"/>
              <a:pPr/>
              <a:t>3</a:t>
            </a:fld>
            <a:endParaRPr lang="en-US" sz="1000" b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58" y="1357298"/>
            <a:ext cx="8569325" cy="1571636"/>
          </a:xfrm>
        </p:spPr>
        <p:txBody>
          <a:bodyPr/>
          <a:lstStyle/>
          <a:p>
            <a:r>
              <a:rPr lang="pt-BR" dirty="0"/>
              <a:t>A elasticidade mede a variação percentual que ocorrerá em uma variável dependente (x) como reação a uma variação de um ponto percentual em uma variável explicativa (y).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2844799" y="3978285"/>
            <a:ext cx="646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E  =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3636961" y="3546485"/>
            <a:ext cx="1173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% </a:t>
            </a:r>
            <a:r>
              <a:rPr lang="pt-BR" i="1" dirty="0">
                <a:cs typeface="Arial" charset="0"/>
              </a:rPr>
              <a:t>∆x</a:t>
            </a:r>
          </a:p>
          <a:p>
            <a:r>
              <a:rPr lang="pt-BR" i="1" dirty="0">
                <a:cs typeface="Arial" charset="0"/>
              </a:rPr>
              <a:t>_______</a:t>
            </a:r>
          </a:p>
          <a:p>
            <a:endParaRPr lang="pt-BR" i="1" dirty="0">
              <a:cs typeface="Arial" charset="0"/>
            </a:endParaRPr>
          </a:p>
          <a:p>
            <a:r>
              <a:rPr lang="pt-BR" i="1" dirty="0">
                <a:cs typeface="Arial" charset="0"/>
              </a:rPr>
              <a:t>% </a:t>
            </a:r>
            <a:r>
              <a:rPr lang="pt-BR" i="1" dirty="0"/>
              <a:t>∆y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0968" y="206358"/>
            <a:ext cx="92884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Elasticidade é uma medida da resposta da quantidade</a:t>
            </a:r>
            <a:b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(da demanda ou oferta) às variações nos seus determinantes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119AB-BC92-41B5-A0CA-4F1C56940862}" type="slidenum">
              <a:rPr lang="en-US" sz="1000" b="0" smtClean="0"/>
              <a:pPr/>
              <a:t>4</a:t>
            </a:fld>
            <a:endParaRPr lang="en-US" sz="1000" b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Elasticidade é uma medida da resposta da quantidade</a:t>
            </a:r>
            <a:br>
              <a:rPr lang="pt-BR" sz="2400" dirty="0"/>
            </a:br>
            <a:r>
              <a:rPr lang="pt-BR" sz="2400" dirty="0"/>
              <a:t>(da demanda ou oferta) às variações nos seus determinantes</a:t>
            </a:r>
          </a:p>
        </p:txBody>
      </p:sp>
      <p:sp>
        <p:nvSpPr>
          <p:cNvPr id="39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Elasticidade a preço da demanda</a:t>
            </a:r>
          </a:p>
          <a:p>
            <a:pPr lvl="1"/>
            <a:r>
              <a:rPr lang="pt-BR" sz="1800"/>
              <a:t>Medida da intensidade da resposta da quantidade demandada a alterações no preço do bem</a:t>
            </a:r>
          </a:p>
          <a:p>
            <a:pPr lvl="1"/>
            <a:r>
              <a:rPr lang="pt-BR" sz="1800"/>
              <a:t>É calculada como variação percentual da quantidade demandada dividida pela variação percentual do preço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/>
              <a:t>Exemplo:</a:t>
            </a:r>
          </a:p>
          <a:p>
            <a:pPr lvl="1"/>
            <a:r>
              <a:rPr lang="pt-BR" sz="1800"/>
              <a:t>Aumento de preço de R$ 2,00 para R$ 2,20 (10%) resulta em uma queda de compras de 10 para 8 (-20%)</a:t>
            </a:r>
          </a:p>
          <a:p>
            <a:pPr lvl="1"/>
            <a:r>
              <a:rPr lang="pt-BR" sz="1800"/>
              <a:t>A elasticidade a preço da demanda é -2</a:t>
            </a:r>
          </a:p>
        </p:txBody>
      </p:sp>
      <p:grpSp>
        <p:nvGrpSpPr>
          <p:cNvPr id="3951623" name="Group 7"/>
          <p:cNvGrpSpPr>
            <a:grpSpLocks/>
          </p:cNvGrpSpPr>
          <p:nvPr/>
        </p:nvGrpSpPr>
        <p:grpSpPr bwMode="auto">
          <a:xfrm>
            <a:off x="992188" y="3213100"/>
            <a:ext cx="8126412" cy="1190625"/>
            <a:chOff x="444" y="2069"/>
            <a:chExt cx="5119" cy="750"/>
          </a:xfrm>
        </p:grpSpPr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444" y="2205"/>
              <a:ext cx="14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b="0"/>
                <a:t>Elasticidade a preço</a:t>
              </a:r>
              <a:br>
                <a:rPr lang="pt-BR" sz="1800" b="0"/>
              </a:br>
              <a:r>
                <a:rPr lang="pt-BR" sz="1800" b="0"/>
                <a:t>da demanda</a:t>
              </a:r>
            </a:p>
          </p:txBody>
        </p:sp>
        <p:sp>
          <p:nvSpPr>
            <p:cNvPr id="5128" name="Text Box 5"/>
            <p:cNvSpPr txBox="1">
              <a:spLocks noChangeArrowheads="1"/>
            </p:cNvSpPr>
            <p:nvPr/>
          </p:nvSpPr>
          <p:spPr bwMode="auto">
            <a:xfrm>
              <a:off x="1922" y="2296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=</a:t>
              </a:r>
            </a:p>
          </p:txBody>
        </p:sp>
        <p:sp>
          <p:nvSpPr>
            <p:cNvPr id="5129" name="Text Box 6"/>
            <p:cNvSpPr txBox="1">
              <a:spLocks noChangeArrowheads="1"/>
            </p:cNvSpPr>
            <p:nvPr/>
          </p:nvSpPr>
          <p:spPr bwMode="auto">
            <a:xfrm>
              <a:off x="2167" y="2069"/>
              <a:ext cx="339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b="0"/>
                <a:t>Variação percentual da quantidade demandada</a:t>
              </a:r>
              <a:br>
                <a:rPr lang="pt-BR" sz="1800" u="sng"/>
              </a:br>
              <a:r>
                <a:rPr lang="pt-BR" sz="1800" u="sng"/>
                <a:t>_________________________________________</a:t>
              </a:r>
            </a:p>
            <a:p>
              <a:br>
                <a:rPr lang="pt-BR" sz="1800" u="sng"/>
              </a:br>
              <a:r>
                <a:rPr lang="pt-BR" sz="1800" b="0"/>
                <a:t>Variação percentual do preço</a:t>
              </a:r>
              <a:endParaRPr lang="pt-BR" sz="1800" b="0" u="sng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16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3FA84B-F27C-426A-9853-4D22AEE096A6}" type="slidenum">
              <a:rPr lang="en-US" sz="1000" b="0" smtClean="0"/>
              <a:pPr/>
              <a:t>5</a:t>
            </a:fld>
            <a:endParaRPr lang="en-US" sz="1000" b="0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4665663" y="4071942"/>
            <a:ext cx="2735262" cy="1655762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A elasticidade-preço da demanda indica o grau de variação percentual da quantidade quando aumenta-se 1% o preço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596" y="1071546"/>
            <a:ext cx="8569325" cy="1571636"/>
          </a:xfrm>
        </p:spPr>
        <p:txBody>
          <a:bodyPr/>
          <a:lstStyle/>
          <a:p>
            <a:r>
              <a:rPr lang="pt-BR" dirty="0"/>
              <a:t>A elasticidade mede a variação percentual que ocorrerá em uma variável dependente (x) como reação a uma variação de um ponto percentual em uma variável explicativa (y).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474788" y="3074982"/>
            <a:ext cx="646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E  =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2266950" y="2643182"/>
            <a:ext cx="1173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% </a:t>
            </a:r>
            <a:r>
              <a:rPr lang="pt-BR" i="1" dirty="0">
                <a:cs typeface="Arial" charset="0"/>
              </a:rPr>
              <a:t>∆x</a:t>
            </a:r>
          </a:p>
          <a:p>
            <a:r>
              <a:rPr lang="pt-BR" i="1" dirty="0">
                <a:cs typeface="Arial" charset="0"/>
              </a:rPr>
              <a:t>_______</a:t>
            </a:r>
          </a:p>
          <a:p>
            <a:endParaRPr lang="pt-BR" i="1" dirty="0">
              <a:cs typeface="Arial" charset="0"/>
            </a:endParaRPr>
          </a:p>
          <a:p>
            <a:r>
              <a:rPr lang="pt-BR" i="1" dirty="0">
                <a:cs typeface="Arial" charset="0"/>
              </a:rPr>
              <a:t>% </a:t>
            </a:r>
            <a:r>
              <a:rPr lang="pt-BR" i="1" dirty="0"/>
              <a:t>∆y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1595414" y="4756172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 dirty="0"/>
              <a:t>E </a:t>
            </a:r>
            <a:r>
              <a:rPr lang="pt-BR" i="1" baseline="-25000" dirty="0"/>
              <a:t>p</a:t>
            </a:r>
            <a:r>
              <a:rPr lang="pt-BR" i="1" dirty="0"/>
              <a:t> =</a:t>
            </a: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2381232" y="4357694"/>
            <a:ext cx="1173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>
                <a:cs typeface="Arial" charset="0"/>
              </a:rPr>
              <a:t>∆Q / Q</a:t>
            </a:r>
          </a:p>
          <a:p>
            <a:r>
              <a:rPr lang="pt-BR" i="1">
                <a:cs typeface="Arial" charset="0"/>
              </a:rPr>
              <a:t>_______</a:t>
            </a:r>
          </a:p>
          <a:p>
            <a:endParaRPr lang="pt-BR" i="1">
              <a:cs typeface="Arial" charset="0"/>
            </a:endParaRPr>
          </a:p>
          <a:p>
            <a:r>
              <a:rPr lang="pt-BR" i="1"/>
              <a:t>∆P / P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946650" y="4646618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/>
              <a:t>E </a:t>
            </a:r>
            <a:r>
              <a:rPr lang="pt-BR" i="1" baseline="-25000"/>
              <a:t>p</a:t>
            </a:r>
            <a:r>
              <a:rPr lang="pt-BR" i="1"/>
              <a:t> =</a:t>
            </a:r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5600700" y="4214818"/>
            <a:ext cx="145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i="1">
                <a:cs typeface="Arial" charset="0"/>
              </a:rPr>
              <a:t>P      ∆Q </a:t>
            </a:r>
          </a:p>
          <a:p>
            <a:r>
              <a:rPr lang="pt-BR" i="1">
                <a:cs typeface="Arial" charset="0"/>
              </a:rPr>
              <a:t>___  _____</a:t>
            </a:r>
          </a:p>
          <a:p>
            <a:endParaRPr lang="pt-BR" i="1">
              <a:cs typeface="Arial" charset="0"/>
            </a:endParaRPr>
          </a:p>
          <a:p>
            <a:r>
              <a:rPr lang="pt-BR" i="1"/>
              <a:t>Q      ∆P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09596" y="5929330"/>
            <a:ext cx="3490938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400" i="1" dirty="0"/>
              <a:t>0 =&gt; E </a:t>
            </a:r>
            <a:r>
              <a:rPr lang="pt-BR" sz="2400" i="1" baseline="-25000" dirty="0"/>
              <a:t>p</a:t>
            </a:r>
            <a:r>
              <a:rPr lang="pt-BR" sz="2400" i="1" dirty="0"/>
              <a:t> =&gt; -</a:t>
            </a:r>
            <a:r>
              <a:rPr lang="pt-BR" sz="4400" b="0" baseline="-5000" dirty="0"/>
              <a:t>∞</a:t>
            </a:r>
            <a:endParaRPr lang="pt-BR" sz="2400" b="0" normalizeH="1" baseline="-5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38686" y="600076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Adimensional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3" grpId="0"/>
      <p:bldP spid="6154" grpId="0"/>
      <p:bldP spid="6155" grpId="0"/>
      <p:bldP spid="6156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2EC53-23AE-4AFE-8891-01DD1857E1CD}" type="slidenum">
              <a:rPr lang="en-US" sz="1000" b="0" smtClean="0"/>
              <a:pPr/>
              <a:t>6</a:t>
            </a:fld>
            <a:endParaRPr lang="en-US" sz="1000" b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Elasticidade preço da demanda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811179" y="2768619"/>
            <a:ext cx="0" cy="278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 rot="-5400000">
            <a:off x="192053" y="2889270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Preço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93916" y="5632469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V="1">
            <a:off x="815941" y="5561032"/>
            <a:ext cx="275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Arc 11"/>
          <p:cNvSpPr>
            <a:spLocks/>
          </p:cNvSpPr>
          <p:nvPr/>
        </p:nvSpPr>
        <p:spPr bwMode="auto">
          <a:xfrm flipH="1" flipV="1">
            <a:off x="1319179" y="2608282"/>
            <a:ext cx="1944687" cy="2239962"/>
          </a:xfrm>
          <a:custGeom>
            <a:avLst/>
            <a:gdLst>
              <a:gd name="T0" fmla="*/ 86028876 w 21143"/>
              <a:gd name="T1" fmla="*/ 0 h 19056"/>
              <a:gd name="T2" fmla="*/ 178868066 w 21143"/>
              <a:gd name="T3" fmla="*/ 202227451 h 19056"/>
              <a:gd name="T4" fmla="*/ 0 w 21143"/>
              <a:gd name="T5" fmla="*/ 263299211 h 19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43" h="19056" fill="none" extrusionOk="0">
                <a:moveTo>
                  <a:pt x="10169" y="-1"/>
                </a:moveTo>
                <a:cubicBezTo>
                  <a:pt x="15814" y="3012"/>
                  <a:pt x="19833" y="8372"/>
                  <a:pt x="21142" y="14636"/>
                </a:cubicBezTo>
              </a:path>
              <a:path w="21143" h="19056" stroke="0" extrusionOk="0">
                <a:moveTo>
                  <a:pt x="10169" y="-1"/>
                </a:moveTo>
                <a:cubicBezTo>
                  <a:pt x="15814" y="3012"/>
                  <a:pt x="19833" y="8372"/>
                  <a:pt x="21142" y="14636"/>
                </a:cubicBezTo>
                <a:lnTo>
                  <a:pt x="0" y="19056"/>
                </a:lnTo>
                <a:lnTo>
                  <a:pt x="10169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179" name="Group 27"/>
          <p:cNvGrpSpPr>
            <a:grpSpLocks/>
          </p:cNvGrpSpPr>
          <p:nvPr/>
        </p:nvGrpSpPr>
        <p:grpSpPr bwMode="auto">
          <a:xfrm>
            <a:off x="95216" y="3400444"/>
            <a:ext cx="2162175" cy="2743200"/>
            <a:chOff x="262" y="1797"/>
            <a:chExt cx="1362" cy="1728"/>
          </a:xfrm>
        </p:grpSpPr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580" y="1933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4" name="Line 18"/>
            <p:cNvSpPr>
              <a:spLocks noChangeShapeType="1"/>
            </p:cNvSpPr>
            <p:nvPr/>
          </p:nvSpPr>
          <p:spPr bwMode="auto">
            <a:xfrm>
              <a:off x="1116" y="1797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>
              <a:off x="580" y="256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6" name="Line 20"/>
            <p:cNvSpPr>
              <a:spLocks noChangeShapeType="1"/>
            </p:cNvSpPr>
            <p:nvPr/>
          </p:nvSpPr>
          <p:spPr bwMode="auto">
            <a:xfrm flipH="1">
              <a:off x="1487" y="2478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7" name="Rectangle 22"/>
            <p:cNvSpPr>
              <a:spLocks noChangeArrowheads="1"/>
            </p:cNvSpPr>
            <p:nvPr/>
          </p:nvSpPr>
          <p:spPr bwMode="auto">
            <a:xfrm>
              <a:off x="262" y="179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P</a:t>
              </a:r>
              <a:r>
                <a:rPr lang="pt-BR" sz="1800" baseline="-25000"/>
                <a:t>1</a:t>
              </a:r>
              <a:endParaRPr lang="pt-BR" sz="1800" u="sng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262" y="247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P</a:t>
              </a:r>
              <a:r>
                <a:rPr lang="pt-BR" sz="1800" baseline="-25000"/>
                <a:t>2</a:t>
              </a:r>
              <a:endParaRPr lang="pt-BR" sz="1800" u="sng"/>
            </a:p>
          </p:txBody>
        </p:sp>
        <p:sp>
          <p:nvSpPr>
            <p:cNvPr id="7189" name="Rectangle 24"/>
            <p:cNvSpPr>
              <a:spLocks noChangeArrowheads="1"/>
            </p:cNvSpPr>
            <p:nvPr/>
          </p:nvSpPr>
          <p:spPr bwMode="auto">
            <a:xfrm>
              <a:off x="980" y="3294"/>
              <a:ext cx="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Q</a:t>
              </a:r>
              <a:r>
                <a:rPr lang="pt-BR" sz="1800" baseline="-25000"/>
                <a:t>1</a:t>
              </a:r>
              <a:endParaRPr lang="pt-BR" sz="1800" u="sng"/>
            </a:p>
          </p:txBody>
        </p:sp>
        <p:sp>
          <p:nvSpPr>
            <p:cNvPr id="7190" name="Rectangle 25"/>
            <p:cNvSpPr>
              <a:spLocks noChangeArrowheads="1"/>
            </p:cNvSpPr>
            <p:nvPr/>
          </p:nvSpPr>
          <p:spPr bwMode="auto">
            <a:xfrm>
              <a:off x="1343" y="3294"/>
              <a:ext cx="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Q</a:t>
              </a:r>
              <a:r>
                <a:rPr lang="pt-BR" sz="1800" baseline="-25000"/>
                <a:t>2</a:t>
              </a:r>
              <a:endParaRPr lang="pt-BR" sz="1800" u="sng"/>
            </a:p>
          </p:txBody>
        </p:sp>
      </p:grpSp>
      <p:sp>
        <p:nvSpPr>
          <p:cNvPr id="7180" name="Text Box 28"/>
          <p:cNvSpPr txBox="1">
            <a:spLocks noChangeArrowheads="1"/>
          </p:cNvSpPr>
          <p:nvPr/>
        </p:nvSpPr>
        <p:spPr bwMode="auto">
          <a:xfrm>
            <a:off x="279401" y="1084253"/>
            <a:ext cx="47450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u="sng" dirty="0"/>
              <a:t>Exercício1 </a:t>
            </a:r>
            <a:r>
              <a:rPr lang="pt-BR" sz="1800" dirty="0"/>
              <a:t>: Aumento do preço do café de R$ 7,00 para R$ 7,70 houve uma redução da quantidade diária adquirida de 1.200 para 900 kg/dia, em determinado mercado. Calcule a elasticidade a preço da demanda.</a:t>
            </a:r>
          </a:p>
        </p:txBody>
      </p:sp>
      <p:sp>
        <p:nvSpPr>
          <p:cNvPr id="7181" name="Text Box 29"/>
          <p:cNvSpPr txBox="1">
            <a:spLocks noChangeArrowheads="1"/>
          </p:cNvSpPr>
          <p:nvPr/>
        </p:nvSpPr>
        <p:spPr bwMode="auto">
          <a:xfrm>
            <a:off x="3481372" y="2884495"/>
            <a:ext cx="10318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/>
              <a:t>        </a:t>
            </a:r>
          </a:p>
          <a:p>
            <a:r>
              <a:rPr lang="pt-BR" dirty="0">
                <a:cs typeface="Arial" charset="0"/>
              </a:rPr>
              <a:t>∆Q / Q</a:t>
            </a:r>
          </a:p>
          <a:p>
            <a:r>
              <a:rPr lang="pt-BR" dirty="0">
                <a:cs typeface="Arial" charset="0"/>
              </a:rPr>
              <a:t>______</a:t>
            </a:r>
          </a:p>
          <a:p>
            <a:r>
              <a:rPr lang="pt-BR" dirty="0">
                <a:cs typeface="Arial" charset="0"/>
              </a:rPr>
              <a:t>       </a:t>
            </a:r>
          </a:p>
          <a:p>
            <a:r>
              <a:rPr lang="pt-BR" dirty="0"/>
              <a:t>∆P / P</a:t>
            </a:r>
          </a:p>
        </p:txBody>
      </p:sp>
      <p:sp>
        <p:nvSpPr>
          <p:cNvPr id="7182" name="Text Box 30"/>
          <p:cNvSpPr txBox="1">
            <a:spLocks noChangeArrowheads="1"/>
          </p:cNvSpPr>
          <p:nvPr/>
        </p:nvSpPr>
        <p:spPr bwMode="auto">
          <a:xfrm>
            <a:off x="2738422" y="3532219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E </a:t>
            </a:r>
            <a:r>
              <a:rPr lang="pt-BR" baseline="-25000"/>
              <a:t>p</a:t>
            </a:r>
            <a:r>
              <a:rPr lang="pt-BR"/>
              <a:t> =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2538" y="325122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962128" y="427987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994308" y="1071546"/>
            <a:ext cx="47450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u="sng" dirty="0"/>
              <a:t>Exercício2 </a:t>
            </a:r>
            <a:r>
              <a:rPr lang="pt-BR" sz="1800" dirty="0"/>
              <a:t>: Uma redução no preço do café de R$ 7,70 para R$ 7,00 houve um aumento da quantidade diária adquirida de 900 para 1.200 kg/dia, em determinado mercado. Calcule a elasticidade a preço da demanda.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424496" y="3357562"/>
            <a:ext cx="33313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t-BR" dirty="0"/>
              <a:t>E </a:t>
            </a:r>
            <a:r>
              <a:rPr lang="pt-BR" baseline="-25000" dirty="0"/>
              <a:t>p1</a:t>
            </a:r>
            <a:r>
              <a:rPr lang="pt-BR" dirty="0"/>
              <a:t> = (-300/1200) / (0,7/ 7)</a:t>
            </a:r>
          </a:p>
          <a:p>
            <a:pPr algn="l"/>
            <a:r>
              <a:rPr lang="pt-BR" dirty="0"/>
              <a:t>       = (-0,25) / (0,1) </a:t>
            </a:r>
          </a:p>
          <a:p>
            <a:pPr algn="l"/>
            <a:r>
              <a:rPr lang="pt-BR" dirty="0"/>
              <a:t>       = -2,5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06947" y="4627915"/>
            <a:ext cx="33313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t-BR" dirty="0"/>
              <a:t>E </a:t>
            </a:r>
            <a:r>
              <a:rPr lang="pt-BR" baseline="-25000" dirty="0"/>
              <a:t>p2</a:t>
            </a:r>
            <a:r>
              <a:rPr lang="pt-BR" dirty="0"/>
              <a:t> = </a:t>
            </a:r>
            <a:r>
              <a:rPr lang="pt-BR"/>
              <a:t>(300/900</a:t>
            </a:r>
            <a:r>
              <a:rPr lang="pt-BR" dirty="0"/>
              <a:t>) / (-0,7/ 7,7)</a:t>
            </a:r>
          </a:p>
          <a:p>
            <a:pPr algn="l"/>
            <a:r>
              <a:rPr lang="pt-BR" dirty="0"/>
              <a:t>       = (0,3333) / (-0,0909)</a:t>
            </a:r>
          </a:p>
          <a:p>
            <a:pPr algn="l"/>
            <a:r>
              <a:rPr lang="pt-BR" dirty="0"/>
              <a:t>       = -3,6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2EC53-23AE-4AFE-8891-01DD1857E1CD}" type="slidenum">
              <a:rPr lang="en-US" sz="1000" b="0" smtClean="0"/>
              <a:pPr/>
              <a:t>7</a:t>
            </a:fld>
            <a:endParaRPr lang="en-US" sz="1000" b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968" y="214290"/>
            <a:ext cx="9288462" cy="865188"/>
          </a:xfrm>
        </p:spPr>
        <p:txBody>
          <a:bodyPr/>
          <a:lstStyle/>
          <a:p>
            <a:r>
              <a:rPr lang="pt-BR" sz="2400"/>
              <a:t>Para situações entre dois pontos, pode-se adotar o método do ponto médio para o cálculo da elasticidade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739741" y="3017833"/>
            <a:ext cx="0" cy="278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 rot="-5400000">
            <a:off x="120615" y="3138484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Preço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22478" y="5881683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V="1">
            <a:off x="744503" y="5810246"/>
            <a:ext cx="275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Arc 11"/>
          <p:cNvSpPr>
            <a:spLocks/>
          </p:cNvSpPr>
          <p:nvPr/>
        </p:nvSpPr>
        <p:spPr bwMode="auto">
          <a:xfrm flipH="1" flipV="1">
            <a:off x="1247741" y="2857496"/>
            <a:ext cx="1944687" cy="2239962"/>
          </a:xfrm>
          <a:custGeom>
            <a:avLst/>
            <a:gdLst>
              <a:gd name="T0" fmla="*/ 86028876 w 21143"/>
              <a:gd name="T1" fmla="*/ 0 h 19056"/>
              <a:gd name="T2" fmla="*/ 178868066 w 21143"/>
              <a:gd name="T3" fmla="*/ 202227451 h 19056"/>
              <a:gd name="T4" fmla="*/ 0 w 21143"/>
              <a:gd name="T5" fmla="*/ 263299211 h 19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43" h="19056" fill="none" extrusionOk="0">
                <a:moveTo>
                  <a:pt x="10169" y="-1"/>
                </a:moveTo>
                <a:cubicBezTo>
                  <a:pt x="15814" y="3012"/>
                  <a:pt x="19833" y="8372"/>
                  <a:pt x="21142" y="14636"/>
                </a:cubicBezTo>
              </a:path>
              <a:path w="21143" h="19056" stroke="0" extrusionOk="0">
                <a:moveTo>
                  <a:pt x="10169" y="-1"/>
                </a:moveTo>
                <a:cubicBezTo>
                  <a:pt x="15814" y="3012"/>
                  <a:pt x="19833" y="8372"/>
                  <a:pt x="21142" y="14636"/>
                </a:cubicBezTo>
                <a:lnTo>
                  <a:pt x="0" y="19056"/>
                </a:lnTo>
                <a:lnTo>
                  <a:pt x="10169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2406" y="1071548"/>
            <a:ext cx="3422650" cy="2032000"/>
            <a:chOff x="3114" y="1098"/>
            <a:chExt cx="2156" cy="1280"/>
          </a:xfrm>
        </p:grpSpPr>
        <p:sp>
          <p:nvSpPr>
            <p:cNvPr id="7191" name="Text Box 13"/>
            <p:cNvSpPr txBox="1">
              <a:spLocks noChangeArrowheads="1"/>
            </p:cNvSpPr>
            <p:nvPr/>
          </p:nvSpPr>
          <p:spPr bwMode="auto">
            <a:xfrm>
              <a:off x="3114" y="1368"/>
              <a:ext cx="90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b="0" dirty="0"/>
                <a:t>Elasticidade preço</a:t>
              </a:r>
              <a:br>
                <a:rPr lang="pt-BR" sz="1800" b="0" dirty="0"/>
              </a:br>
              <a:r>
                <a:rPr lang="pt-BR" sz="1800" b="0" dirty="0"/>
                <a:t>da demanda</a:t>
              </a:r>
            </a:p>
          </p:txBody>
        </p:sp>
        <p:sp>
          <p:nvSpPr>
            <p:cNvPr id="7192" name="Text Box 14"/>
            <p:cNvSpPr txBox="1">
              <a:spLocks noChangeArrowheads="1"/>
            </p:cNvSpPr>
            <p:nvPr/>
          </p:nvSpPr>
          <p:spPr bwMode="auto">
            <a:xfrm>
              <a:off x="3969" y="1677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=</a:t>
              </a:r>
            </a:p>
          </p:txBody>
        </p:sp>
        <p:sp>
          <p:nvSpPr>
            <p:cNvPr id="7193" name="Text Box 15"/>
            <p:cNvSpPr txBox="1">
              <a:spLocks noChangeArrowheads="1"/>
            </p:cNvSpPr>
            <p:nvPr/>
          </p:nvSpPr>
          <p:spPr bwMode="auto">
            <a:xfrm>
              <a:off x="4104" y="1098"/>
              <a:ext cx="1166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dirty="0"/>
                <a:t>Q</a:t>
              </a:r>
              <a:r>
                <a:rPr lang="pt-BR" sz="1800" baseline="-25000" dirty="0"/>
                <a:t>2</a:t>
              </a:r>
              <a:r>
                <a:rPr lang="pt-BR" sz="1800" dirty="0"/>
                <a:t> – Q</a:t>
              </a:r>
              <a:r>
                <a:rPr lang="pt-BR" sz="1800" baseline="-25000" dirty="0"/>
                <a:t>1</a:t>
              </a:r>
              <a:br>
                <a:rPr lang="pt-BR" sz="1800" u="sng" dirty="0"/>
              </a:br>
              <a:r>
                <a:rPr lang="pt-BR" sz="1800" u="sng" dirty="0"/>
                <a:t>__________</a:t>
              </a:r>
            </a:p>
            <a:p>
              <a:r>
                <a:rPr lang="pt-BR" sz="1800" u="sng" dirty="0"/>
                <a:t>(</a:t>
              </a:r>
              <a:r>
                <a:rPr lang="pt-BR" sz="1800" dirty="0"/>
                <a:t>Q</a:t>
              </a:r>
              <a:r>
                <a:rPr lang="pt-BR" sz="1800" baseline="-25000" dirty="0"/>
                <a:t>2</a:t>
              </a:r>
              <a:r>
                <a:rPr lang="pt-BR" sz="1800" dirty="0"/>
                <a:t> + Q</a:t>
              </a:r>
              <a:r>
                <a:rPr lang="pt-BR" sz="1800" baseline="-25000" dirty="0"/>
                <a:t>1</a:t>
              </a:r>
              <a:r>
                <a:rPr lang="pt-BR" sz="1800" dirty="0"/>
                <a:t>) /2</a:t>
              </a:r>
            </a:p>
            <a:p>
              <a:r>
                <a:rPr lang="pt-BR" sz="1800" u="sng" dirty="0"/>
                <a:t>_____________</a:t>
              </a:r>
            </a:p>
            <a:p>
              <a:r>
                <a:rPr lang="pt-BR" sz="1800" dirty="0"/>
                <a:t>P</a:t>
              </a:r>
              <a:r>
                <a:rPr lang="pt-BR" sz="1800" baseline="-25000" dirty="0"/>
                <a:t>2</a:t>
              </a:r>
              <a:r>
                <a:rPr lang="pt-BR" sz="1800" dirty="0"/>
                <a:t> – P</a:t>
              </a:r>
              <a:r>
                <a:rPr lang="pt-BR" sz="1800" baseline="-25000" dirty="0"/>
                <a:t>1</a:t>
              </a:r>
              <a:br>
                <a:rPr lang="pt-BR" sz="1800" u="sng" dirty="0"/>
              </a:br>
              <a:r>
                <a:rPr lang="pt-BR" sz="1800" u="sng" dirty="0"/>
                <a:t>_________</a:t>
              </a:r>
            </a:p>
            <a:p>
              <a:r>
                <a:rPr lang="pt-BR" sz="1800" u="sng" dirty="0"/>
                <a:t>(</a:t>
              </a:r>
              <a:r>
                <a:rPr lang="pt-BR" sz="1800" dirty="0"/>
                <a:t>P</a:t>
              </a:r>
              <a:r>
                <a:rPr lang="pt-BR" sz="1800" baseline="-25000" dirty="0"/>
                <a:t>2</a:t>
              </a:r>
              <a:r>
                <a:rPr lang="pt-BR" sz="1800" dirty="0"/>
                <a:t> + P</a:t>
              </a:r>
              <a:r>
                <a:rPr lang="pt-BR" sz="1800" baseline="-25000" dirty="0"/>
                <a:t>1</a:t>
              </a:r>
              <a:r>
                <a:rPr lang="pt-BR" sz="1800" dirty="0"/>
                <a:t>) /2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3778" y="3686196"/>
            <a:ext cx="2162175" cy="2743200"/>
            <a:chOff x="262" y="1797"/>
            <a:chExt cx="1362" cy="1728"/>
          </a:xfrm>
        </p:grpSpPr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580" y="1933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4" name="Line 18"/>
            <p:cNvSpPr>
              <a:spLocks noChangeShapeType="1"/>
            </p:cNvSpPr>
            <p:nvPr/>
          </p:nvSpPr>
          <p:spPr bwMode="auto">
            <a:xfrm>
              <a:off x="1116" y="1797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>
              <a:off x="580" y="256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6" name="Line 20"/>
            <p:cNvSpPr>
              <a:spLocks noChangeShapeType="1"/>
            </p:cNvSpPr>
            <p:nvPr/>
          </p:nvSpPr>
          <p:spPr bwMode="auto">
            <a:xfrm flipH="1">
              <a:off x="1487" y="2478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7" name="Rectangle 22"/>
            <p:cNvSpPr>
              <a:spLocks noChangeArrowheads="1"/>
            </p:cNvSpPr>
            <p:nvPr/>
          </p:nvSpPr>
          <p:spPr bwMode="auto">
            <a:xfrm>
              <a:off x="262" y="179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P</a:t>
              </a:r>
              <a:r>
                <a:rPr lang="pt-BR" sz="1800" baseline="-25000"/>
                <a:t>1</a:t>
              </a:r>
              <a:endParaRPr lang="pt-BR" sz="1800" u="sng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262" y="247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P</a:t>
              </a:r>
              <a:r>
                <a:rPr lang="pt-BR" sz="1800" baseline="-25000"/>
                <a:t>2</a:t>
              </a:r>
              <a:endParaRPr lang="pt-BR" sz="1800" u="sng"/>
            </a:p>
          </p:txBody>
        </p:sp>
        <p:sp>
          <p:nvSpPr>
            <p:cNvPr id="7189" name="Rectangle 24"/>
            <p:cNvSpPr>
              <a:spLocks noChangeArrowheads="1"/>
            </p:cNvSpPr>
            <p:nvPr/>
          </p:nvSpPr>
          <p:spPr bwMode="auto">
            <a:xfrm>
              <a:off x="980" y="3294"/>
              <a:ext cx="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Q</a:t>
              </a:r>
              <a:r>
                <a:rPr lang="pt-BR" sz="1800" baseline="-25000"/>
                <a:t>1</a:t>
              </a:r>
              <a:endParaRPr lang="pt-BR" sz="1800" u="sng"/>
            </a:p>
          </p:txBody>
        </p:sp>
        <p:sp>
          <p:nvSpPr>
            <p:cNvPr id="7190" name="Rectangle 25"/>
            <p:cNvSpPr>
              <a:spLocks noChangeArrowheads="1"/>
            </p:cNvSpPr>
            <p:nvPr/>
          </p:nvSpPr>
          <p:spPr bwMode="auto">
            <a:xfrm>
              <a:off x="1343" y="3294"/>
              <a:ext cx="2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800"/>
                <a:t>Q</a:t>
              </a:r>
              <a:r>
                <a:rPr lang="pt-BR" sz="1800" baseline="-25000"/>
                <a:t>2</a:t>
              </a:r>
              <a:endParaRPr lang="pt-BR" sz="1800" u="sng"/>
            </a:p>
          </p:txBody>
        </p:sp>
      </p:grpSp>
      <p:sp>
        <p:nvSpPr>
          <p:cNvPr id="7181" name="Text Box 29"/>
          <p:cNvSpPr txBox="1">
            <a:spLocks noChangeArrowheads="1"/>
          </p:cNvSpPr>
          <p:nvPr/>
        </p:nvSpPr>
        <p:spPr bwMode="auto">
          <a:xfrm>
            <a:off x="5992827" y="4071942"/>
            <a:ext cx="10318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        _</a:t>
            </a:r>
          </a:p>
          <a:p>
            <a:r>
              <a:rPr lang="pt-BR">
                <a:cs typeface="Arial" charset="0"/>
              </a:rPr>
              <a:t>∆Q / Q</a:t>
            </a:r>
          </a:p>
          <a:p>
            <a:r>
              <a:rPr lang="pt-BR">
                <a:cs typeface="Arial" charset="0"/>
              </a:rPr>
              <a:t>______</a:t>
            </a:r>
          </a:p>
          <a:p>
            <a:r>
              <a:rPr lang="pt-BR">
                <a:cs typeface="Arial" charset="0"/>
              </a:rPr>
              <a:t>       _</a:t>
            </a:r>
          </a:p>
          <a:p>
            <a:r>
              <a:rPr lang="pt-BR"/>
              <a:t>∆P / P</a:t>
            </a:r>
          </a:p>
        </p:txBody>
      </p:sp>
      <p:sp>
        <p:nvSpPr>
          <p:cNvPr id="7182" name="Text Box 30"/>
          <p:cNvSpPr txBox="1">
            <a:spLocks noChangeArrowheads="1"/>
          </p:cNvSpPr>
          <p:nvPr/>
        </p:nvSpPr>
        <p:spPr bwMode="auto">
          <a:xfrm>
            <a:off x="5249877" y="4826004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/>
              <a:t>E </a:t>
            </a:r>
            <a:r>
              <a:rPr lang="pt-BR" baseline="-25000" dirty="0"/>
              <a:t>p</a:t>
            </a:r>
            <a:r>
              <a:rPr lang="pt-BR" dirty="0"/>
              <a:t> =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10124" y="1857364"/>
            <a:ext cx="50958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t-BR" dirty="0"/>
              <a:t>E </a:t>
            </a:r>
            <a:r>
              <a:rPr lang="pt-BR" baseline="-25000" dirty="0"/>
              <a:t>p1</a:t>
            </a:r>
            <a:r>
              <a:rPr lang="pt-BR" dirty="0"/>
              <a:t> = (-300/(1200+900)/2)/(0,7/(7+7,70)/2)</a:t>
            </a:r>
          </a:p>
          <a:p>
            <a:pPr algn="l"/>
            <a:r>
              <a:rPr lang="pt-BR" dirty="0"/>
              <a:t>       = (-0,1429) / (0,0476) </a:t>
            </a:r>
          </a:p>
          <a:p>
            <a:pPr algn="l"/>
            <a:r>
              <a:rPr lang="pt-BR" dirty="0"/>
              <a:t>       = -3,0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81100" y="357187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890690" y="4600526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810124" y="2841965"/>
            <a:ext cx="50958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t-BR" dirty="0"/>
              <a:t>E </a:t>
            </a:r>
            <a:r>
              <a:rPr lang="pt-BR" baseline="-25000" dirty="0"/>
              <a:t>p2</a:t>
            </a:r>
            <a:r>
              <a:rPr lang="pt-BR" dirty="0"/>
              <a:t> = (300/(1200+900)/2)/(-0,7/(7+7,70)/2)</a:t>
            </a:r>
          </a:p>
          <a:p>
            <a:pPr algn="l"/>
            <a:r>
              <a:rPr lang="pt-BR" dirty="0"/>
              <a:t>       = (0,1429) / </a:t>
            </a:r>
            <a:r>
              <a:rPr lang="pt-BR"/>
              <a:t>(-0,0476)</a:t>
            </a:r>
            <a:endParaRPr lang="pt-BR" dirty="0"/>
          </a:p>
          <a:p>
            <a:pPr algn="l"/>
            <a:r>
              <a:rPr lang="pt-BR" dirty="0"/>
              <a:t>       = -3,0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81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9B9CD7-14C2-4789-91C8-A10AE68CE1A6}" type="slidenum">
              <a:rPr lang="en-US" sz="1000" b="0" smtClean="0"/>
              <a:pPr/>
              <a:t>8</a:t>
            </a:fld>
            <a:endParaRPr lang="en-US" sz="1000" b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Variações de preços em bens com demanda elástica resultam em efeitos “amplificadores” nas quantidades demandas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1131888" y="2220913"/>
            <a:ext cx="0" cy="278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 rot="-5400000">
            <a:off x="512762" y="2565401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Preço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14625" y="5084763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1296988" y="3155950"/>
            <a:ext cx="2016125" cy="10080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 flipV="1">
            <a:off x="6100763" y="2220913"/>
            <a:ext cx="0" cy="278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V="1">
            <a:off x="6100763" y="5010150"/>
            <a:ext cx="275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 rot="-5400000">
            <a:off x="5481637" y="2565401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Preço</a:t>
            </a:r>
          </a:p>
        </p:txBody>
      </p:sp>
      <p:sp>
        <p:nvSpPr>
          <p:cNvPr id="8204" name="Text Box 22"/>
          <p:cNvSpPr txBox="1">
            <a:spLocks noChangeArrowheads="1"/>
          </p:cNvSpPr>
          <p:nvPr/>
        </p:nvSpPr>
        <p:spPr bwMode="auto">
          <a:xfrm>
            <a:off x="8048625" y="5084763"/>
            <a:ext cx="1239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>
            <a:off x="7258050" y="2492375"/>
            <a:ext cx="1008063" cy="2160588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1281113" y="5805488"/>
            <a:ext cx="203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| </a:t>
            </a:r>
            <a:r>
              <a:rPr lang="pt-BR" sz="1800" b="0"/>
              <a:t>elasticidade</a:t>
            </a:r>
            <a:r>
              <a:rPr lang="pt-BR" sz="1800"/>
              <a:t> | &gt; 1</a:t>
            </a: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6465888" y="5805488"/>
            <a:ext cx="203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| </a:t>
            </a:r>
            <a:r>
              <a:rPr lang="pt-BR" sz="1800" b="0"/>
              <a:t>elasticidade</a:t>
            </a:r>
            <a:r>
              <a:rPr lang="pt-BR" sz="1800"/>
              <a:t> | &lt; 1</a:t>
            </a: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776288" y="1412875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Demanda elástica a preço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5776913" y="1412875"/>
            <a:ext cx="352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Demanda inelástica a preço</a:t>
            </a:r>
          </a:p>
        </p:txBody>
      </p:sp>
      <p:sp>
        <p:nvSpPr>
          <p:cNvPr id="8210" name="Line 6"/>
          <p:cNvSpPr>
            <a:spLocks noChangeShapeType="1"/>
          </p:cNvSpPr>
          <p:nvPr/>
        </p:nvSpPr>
        <p:spPr bwMode="auto">
          <a:xfrm flipV="1">
            <a:off x="1136650" y="5013325"/>
            <a:ext cx="275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952679" name="Group 39"/>
          <p:cNvGrpSpPr>
            <a:grpSpLocks/>
          </p:cNvGrpSpPr>
          <p:nvPr/>
        </p:nvGrpSpPr>
        <p:grpSpPr bwMode="auto">
          <a:xfrm>
            <a:off x="415925" y="3213100"/>
            <a:ext cx="7850188" cy="2376488"/>
            <a:chOff x="262" y="2024"/>
            <a:chExt cx="4945" cy="1497"/>
          </a:xfrm>
        </p:grpSpPr>
        <p:sp>
          <p:nvSpPr>
            <p:cNvPr id="8212" name="Line 28"/>
            <p:cNvSpPr>
              <a:spLocks noChangeShapeType="1"/>
            </p:cNvSpPr>
            <p:nvPr/>
          </p:nvSpPr>
          <p:spPr bwMode="auto">
            <a:xfrm>
              <a:off x="625" y="2160"/>
              <a:ext cx="45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3" name="Line 29"/>
            <p:cNvSpPr>
              <a:spLocks noChangeShapeType="1"/>
            </p:cNvSpPr>
            <p:nvPr/>
          </p:nvSpPr>
          <p:spPr bwMode="auto">
            <a:xfrm>
              <a:off x="625" y="2432"/>
              <a:ext cx="44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4" name="Line 30"/>
            <p:cNvSpPr>
              <a:spLocks noChangeShapeType="1"/>
            </p:cNvSpPr>
            <p:nvPr/>
          </p:nvSpPr>
          <p:spPr bwMode="auto">
            <a:xfrm>
              <a:off x="4980" y="2296"/>
              <a:ext cx="0" cy="9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5" name="Line 31"/>
            <p:cNvSpPr>
              <a:spLocks noChangeShapeType="1"/>
            </p:cNvSpPr>
            <p:nvPr/>
          </p:nvSpPr>
          <p:spPr bwMode="auto">
            <a:xfrm>
              <a:off x="1710" y="2296"/>
              <a:ext cx="0" cy="9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6" name="Line 32"/>
            <p:cNvSpPr>
              <a:spLocks noChangeShapeType="1"/>
            </p:cNvSpPr>
            <p:nvPr/>
          </p:nvSpPr>
          <p:spPr bwMode="auto">
            <a:xfrm>
              <a:off x="4846" y="2024"/>
              <a:ext cx="0" cy="1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7" name="Line 33"/>
            <p:cNvSpPr>
              <a:spLocks noChangeShapeType="1"/>
            </p:cNvSpPr>
            <p:nvPr/>
          </p:nvSpPr>
          <p:spPr bwMode="auto">
            <a:xfrm>
              <a:off x="1166" y="2024"/>
              <a:ext cx="0" cy="1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8" name="Text Box 34"/>
            <p:cNvSpPr txBox="1">
              <a:spLocks noChangeArrowheads="1"/>
            </p:cNvSpPr>
            <p:nvPr/>
          </p:nvSpPr>
          <p:spPr bwMode="auto">
            <a:xfrm>
              <a:off x="262" y="216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p</a:t>
              </a:r>
              <a:endParaRPr lang="pt-BR" sz="1800"/>
            </a:p>
          </p:txBody>
        </p:sp>
        <p:sp>
          <p:nvSpPr>
            <p:cNvPr id="8219" name="Text Box 35"/>
            <p:cNvSpPr txBox="1">
              <a:spLocks noChangeArrowheads="1"/>
            </p:cNvSpPr>
            <p:nvPr/>
          </p:nvSpPr>
          <p:spPr bwMode="auto">
            <a:xfrm>
              <a:off x="1256" y="329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q</a:t>
              </a:r>
              <a:endParaRPr lang="pt-BR" sz="1800"/>
            </a:p>
          </p:txBody>
        </p:sp>
        <p:sp>
          <p:nvSpPr>
            <p:cNvPr id="8220" name="Text Box 36"/>
            <p:cNvSpPr txBox="1">
              <a:spLocks noChangeArrowheads="1"/>
            </p:cNvSpPr>
            <p:nvPr/>
          </p:nvSpPr>
          <p:spPr bwMode="auto">
            <a:xfrm>
              <a:off x="4753" y="329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>
                  <a:cs typeface="Arial" charset="0"/>
                </a:rPr>
                <a:t>∆ q</a:t>
              </a:r>
              <a:endParaRPr lang="pt-B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92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EE8B81-C623-4F17-9BCB-0DEFB8D005A2}" type="slidenum">
              <a:rPr lang="en-US" sz="1000" b="0" smtClean="0"/>
              <a:pPr/>
              <a:t>9</a:t>
            </a:fld>
            <a:endParaRPr lang="en-US" sz="1000" b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extremos da curva de demanda</a:t>
            </a:r>
          </a:p>
        </p:txBody>
      </p:sp>
      <p:grpSp>
        <p:nvGrpSpPr>
          <p:cNvPr id="3974175" name="Group 31"/>
          <p:cNvGrpSpPr>
            <a:grpSpLocks/>
          </p:cNvGrpSpPr>
          <p:nvPr/>
        </p:nvGrpSpPr>
        <p:grpSpPr bwMode="auto">
          <a:xfrm>
            <a:off x="5745163" y="1124744"/>
            <a:ext cx="3525837" cy="4903787"/>
            <a:chOff x="3630" y="799"/>
            <a:chExt cx="2221" cy="3089"/>
          </a:xfrm>
        </p:grpSpPr>
        <p:sp>
          <p:nvSpPr>
            <p:cNvPr id="9234" name="Line 7"/>
            <p:cNvSpPr>
              <a:spLocks noChangeShapeType="1"/>
            </p:cNvSpPr>
            <p:nvPr/>
          </p:nvSpPr>
          <p:spPr bwMode="auto">
            <a:xfrm flipV="1">
              <a:off x="3843" y="1399"/>
              <a:ext cx="0" cy="1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5" name="Line 8"/>
            <p:cNvSpPr>
              <a:spLocks noChangeShapeType="1"/>
            </p:cNvSpPr>
            <p:nvPr/>
          </p:nvSpPr>
          <p:spPr bwMode="auto">
            <a:xfrm flipV="1">
              <a:off x="3843" y="3156"/>
              <a:ext cx="17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6" name="Text Box 9"/>
            <p:cNvSpPr txBox="1">
              <a:spLocks noChangeArrowheads="1"/>
            </p:cNvSpPr>
            <p:nvPr/>
          </p:nvSpPr>
          <p:spPr bwMode="auto">
            <a:xfrm rot="-5400000">
              <a:off x="3453" y="1616"/>
              <a:ext cx="5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400"/>
                <a:t>Preço</a:t>
              </a:r>
            </a:p>
          </p:txBody>
        </p:sp>
        <p:sp>
          <p:nvSpPr>
            <p:cNvPr id="9237" name="Text Box 10"/>
            <p:cNvSpPr txBox="1">
              <a:spLocks noChangeArrowheads="1"/>
            </p:cNvSpPr>
            <p:nvPr/>
          </p:nvSpPr>
          <p:spPr bwMode="auto">
            <a:xfrm>
              <a:off x="5070" y="3203"/>
              <a:ext cx="7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400"/>
                <a:t>Quantidade</a:t>
              </a:r>
            </a:p>
          </p:txBody>
        </p:sp>
        <p:sp>
          <p:nvSpPr>
            <p:cNvPr id="9238" name="Line 11"/>
            <p:cNvSpPr>
              <a:spLocks noChangeShapeType="1"/>
            </p:cNvSpPr>
            <p:nvPr/>
          </p:nvSpPr>
          <p:spPr bwMode="auto">
            <a:xfrm>
              <a:off x="4572" y="1570"/>
              <a:ext cx="0" cy="158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9" name="Text Box 13"/>
            <p:cNvSpPr txBox="1">
              <a:spLocks noChangeArrowheads="1"/>
            </p:cNvSpPr>
            <p:nvPr/>
          </p:nvSpPr>
          <p:spPr bwMode="auto">
            <a:xfrm>
              <a:off x="4073" y="3657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dirty="0"/>
                <a:t>| </a:t>
              </a:r>
              <a:r>
                <a:rPr lang="pt-BR" sz="1800" b="0" dirty="0"/>
                <a:t>elasticidade</a:t>
              </a:r>
              <a:r>
                <a:rPr lang="pt-BR" sz="1800" dirty="0"/>
                <a:t> | = 0</a:t>
              </a:r>
            </a:p>
          </p:txBody>
        </p:sp>
        <p:sp>
          <p:nvSpPr>
            <p:cNvPr id="9240" name="Text Box 15"/>
            <p:cNvSpPr txBox="1">
              <a:spLocks noChangeArrowheads="1"/>
            </p:cNvSpPr>
            <p:nvPr/>
          </p:nvSpPr>
          <p:spPr bwMode="auto">
            <a:xfrm>
              <a:off x="3789" y="799"/>
              <a:ext cx="19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/>
                <a:t>Demanda perfeitamente</a:t>
              </a:r>
              <a:br>
                <a:rPr lang="pt-BR"/>
              </a:br>
              <a:r>
                <a:rPr lang="pt-BR"/>
                <a:t>inelástica a preço</a:t>
              </a:r>
            </a:p>
          </p:txBody>
        </p:sp>
      </p:grpSp>
      <p:sp>
        <p:nvSpPr>
          <p:cNvPr id="3974171" name="Text Box 27"/>
          <p:cNvSpPr txBox="1">
            <a:spLocks noChangeArrowheads="1"/>
          </p:cNvSpPr>
          <p:nvPr/>
        </p:nvSpPr>
        <p:spPr bwMode="auto">
          <a:xfrm>
            <a:off x="7689850" y="2637631"/>
            <a:ext cx="18716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b="0"/>
              <a:t>O preço não tem efeito sobre a quantidade demandada</a:t>
            </a:r>
          </a:p>
        </p:txBody>
      </p:sp>
      <p:grpSp>
        <p:nvGrpSpPr>
          <p:cNvPr id="3974176" name="Group 32"/>
          <p:cNvGrpSpPr>
            <a:grpSpLocks/>
          </p:cNvGrpSpPr>
          <p:nvPr/>
        </p:nvGrpSpPr>
        <p:grpSpPr bwMode="auto">
          <a:xfrm>
            <a:off x="776288" y="1124744"/>
            <a:ext cx="3840162" cy="5153025"/>
            <a:chOff x="500" y="799"/>
            <a:chExt cx="2419" cy="3246"/>
          </a:xfrm>
        </p:grpSpPr>
        <p:sp>
          <p:nvSpPr>
            <p:cNvPr id="9225" name="Line 3"/>
            <p:cNvSpPr>
              <a:spLocks noChangeShapeType="1"/>
            </p:cNvSpPr>
            <p:nvPr/>
          </p:nvSpPr>
          <p:spPr bwMode="auto">
            <a:xfrm flipV="1">
              <a:off x="713" y="1399"/>
              <a:ext cx="0" cy="1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6" name="Text Box 4"/>
            <p:cNvSpPr txBox="1">
              <a:spLocks noChangeArrowheads="1"/>
            </p:cNvSpPr>
            <p:nvPr/>
          </p:nvSpPr>
          <p:spPr bwMode="auto">
            <a:xfrm rot="-5400000">
              <a:off x="323" y="1616"/>
              <a:ext cx="5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400"/>
                <a:t>Preço</a:t>
              </a:r>
            </a:p>
          </p:txBody>
        </p:sp>
        <p:sp>
          <p:nvSpPr>
            <p:cNvPr id="9227" name="Text Box 5"/>
            <p:cNvSpPr txBox="1">
              <a:spLocks noChangeArrowheads="1"/>
            </p:cNvSpPr>
            <p:nvPr/>
          </p:nvSpPr>
          <p:spPr bwMode="auto">
            <a:xfrm>
              <a:off x="1710" y="3203"/>
              <a:ext cx="7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400"/>
                <a:t>Quantidade</a:t>
              </a:r>
            </a:p>
          </p:txBody>
        </p:sp>
        <p:sp>
          <p:nvSpPr>
            <p:cNvPr id="9228" name="Line 6"/>
            <p:cNvSpPr>
              <a:spLocks noChangeShapeType="1"/>
            </p:cNvSpPr>
            <p:nvPr/>
          </p:nvSpPr>
          <p:spPr bwMode="auto">
            <a:xfrm>
              <a:off x="716" y="2341"/>
              <a:ext cx="190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791" y="3641"/>
              <a:ext cx="13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/>
                <a:t>| </a:t>
              </a:r>
              <a:r>
                <a:rPr lang="pt-BR" sz="1800" b="0"/>
                <a:t>elasticidade</a:t>
              </a:r>
              <a:r>
                <a:rPr lang="pt-BR" sz="1800"/>
                <a:t> | = </a:t>
              </a:r>
              <a:r>
                <a:rPr lang="pt-BR">
                  <a:cs typeface="Arial" charset="0"/>
                </a:rPr>
                <a:t>∞</a:t>
              </a:r>
            </a:p>
            <a:p>
              <a:r>
                <a:rPr lang="pt-BR" sz="1600" b="0"/>
                <a:t>∆ p </a:t>
              </a:r>
              <a:r>
                <a:rPr lang="pt-BR" sz="1600" b="0">
                  <a:cs typeface="Arial" charset="0"/>
                </a:rPr>
                <a:t>→</a:t>
              </a:r>
              <a:r>
                <a:rPr lang="pt-BR" sz="1600" b="0"/>
                <a:t> 0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568" y="799"/>
              <a:ext cx="19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/>
                <a:t>Demanda perfeitamente</a:t>
              </a:r>
              <a:br>
                <a:rPr lang="pt-BR"/>
              </a:br>
              <a:r>
                <a:rPr lang="pt-BR"/>
                <a:t>elástica a preço</a:t>
              </a:r>
            </a:p>
          </p:txBody>
        </p:sp>
        <p:sp>
          <p:nvSpPr>
            <p:cNvPr id="9231" name="Line 16"/>
            <p:cNvSpPr>
              <a:spLocks noChangeShapeType="1"/>
            </p:cNvSpPr>
            <p:nvPr/>
          </p:nvSpPr>
          <p:spPr bwMode="auto">
            <a:xfrm flipV="1">
              <a:off x="716" y="3158"/>
              <a:ext cx="17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2" name="Text Box 28"/>
            <p:cNvSpPr txBox="1">
              <a:spLocks noChangeArrowheads="1"/>
            </p:cNvSpPr>
            <p:nvPr/>
          </p:nvSpPr>
          <p:spPr bwMode="auto">
            <a:xfrm>
              <a:off x="1607" y="2040"/>
              <a:ext cx="1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 b="0" dirty="0"/>
                <a:t>∆ p = 0</a:t>
              </a:r>
              <a:r>
                <a:rPr lang="pt-BR" sz="1600" b="0" baseline="-25000" dirty="0"/>
                <a:t>+</a:t>
              </a:r>
              <a:r>
                <a:rPr lang="pt-BR" sz="1600" b="0" dirty="0"/>
                <a:t> então Q = </a:t>
              </a:r>
              <a:r>
                <a:rPr lang="pt-BR" sz="1800" b="0" dirty="0">
                  <a:cs typeface="Arial" charset="0"/>
                </a:rPr>
                <a:t>∞</a:t>
              </a:r>
            </a:p>
          </p:txBody>
        </p:sp>
        <p:sp>
          <p:nvSpPr>
            <p:cNvPr id="9233" name="Text Box 29"/>
            <p:cNvSpPr txBox="1">
              <a:spLocks noChangeArrowheads="1"/>
            </p:cNvSpPr>
            <p:nvPr/>
          </p:nvSpPr>
          <p:spPr bwMode="auto">
            <a:xfrm>
              <a:off x="758" y="2432"/>
              <a:ext cx="1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 b="0"/>
                <a:t>∆ p = 0</a:t>
              </a:r>
              <a:r>
                <a:rPr lang="pt-BR" sz="1600" b="0" baseline="-25000"/>
                <a:t>-</a:t>
              </a:r>
              <a:r>
                <a:rPr lang="pt-BR" sz="1600" b="0"/>
                <a:t> então Q = </a:t>
              </a:r>
              <a:r>
                <a:rPr lang="pt-BR" sz="1800" b="0">
                  <a:cs typeface="Arial" charset="0"/>
                </a:rPr>
                <a:t>0</a:t>
              </a:r>
            </a:p>
          </p:txBody>
        </p:sp>
      </p:grpSp>
      <p:sp>
        <p:nvSpPr>
          <p:cNvPr id="3974174" name="Text Box 30"/>
          <p:cNvSpPr txBox="1">
            <a:spLocks noChangeArrowheads="1"/>
          </p:cNvSpPr>
          <p:nvPr/>
        </p:nvSpPr>
        <p:spPr bwMode="auto">
          <a:xfrm>
            <a:off x="2216150" y="1916906"/>
            <a:ext cx="27352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b="0"/>
              <a:t>Ao preço dado, os consumidores compram qualquer quantidade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031760" y="6165304"/>
            <a:ext cx="3100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dirty="0"/>
              <a:t>Ex.: Demanda para usos específicos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4578" y="6186790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dirty="0"/>
              <a:t>Ex.: Demanda por bens com diferenciação irrelevante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7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7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4171" grpId="0"/>
      <p:bldP spid="397417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39710</TotalTime>
  <Words>2056</Words>
  <Application>Microsoft Office PowerPoint</Application>
  <PresentationFormat>Papel A4 (210 x 297 mm)</PresentationFormat>
  <Paragraphs>344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Times New Roman</vt:lpstr>
      <vt:lpstr>Blank Presentation</vt:lpstr>
      <vt:lpstr>3. Elasticidade</vt:lpstr>
      <vt:lpstr>Apresentação do PowerPoint</vt:lpstr>
      <vt:lpstr>Apresentação do PowerPoint</vt:lpstr>
      <vt:lpstr>Elasticidade é uma medida da resposta da quantidade (da demanda ou oferta) às variações nos seus determinantes</vt:lpstr>
      <vt:lpstr>A elasticidade-preço da demanda indica o grau de variação percentual da quantidade quando aumenta-se 1% o preço</vt:lpstr>
      <vt:lpstr>Elasticidade preço da demanda</vt:lpstr>
      <vt:lpstr>Para situações entre dois pontos, pode-se adotar o método do ponto médio para o cálculo da elasticidade</vt:lpstr>
      <vt:lpstr>Variações de preços em bens com demanda elástica resultam em efeitos “amplificadores” nas quantidades demandas</vt:lpstr>
      <vt:lpstr>Casos extremos da curva de demanda</vt:lpstr>
      <vt:lpstr>Em uma curva de demanda linear, a elasticidade varia pois também depende, além da inclinação, da relação entre P/Q</vt:lpstr>
      <vt:lpstr>Algumas estimativas de elasticidades a preço da demanda</vt:lpstr>
      <vt:lpstr>Estimated Price Elasticities of Demand for Various Goods and Services</vt:lpstr>
      <vt:lpstr>Fatores determinantes da elasticidade a preço da demanda</vt:lpstr>
      <vt:lpstr>Ao aumentar o preço, o efeito preço tende a aumentar a receita e o efeito quantidade a diminuir a receita – o resultado final depende da elasticidade</vt:lpstr>
      <vt:lpstr>Exercício – Considere as seguintes informações:</vt:lpstr>
      <vt:lpstr>Exercícios</vt:lpstr>
      <vt:lpstr>A elasticidade renda da demanda indica a variação percentual da demanda quando aumenta-se 1%  renda do consumidor</vt:lpstr>
      <vt:lpstr>Elasticidade renda da demanda</vt:lpstr>
      <vt:lpstr>Elasticidade cruzada da demanda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Gerson Ishikawa</dc:creator>
  <cp:lastModifiedBy>daniel tesser</cp:lastModifiedBy>
  <cp:revision>1946</cp:revision>
  <cp:lastPrinted>2013-06-04T12:49:17Z</cp:lastPrinted>
  <dcterms:created xsi:type="dcterms:W3CDTF">2003-07-14T18:01:25Z</dcterms:created>
  <dcterms:modified xsi:type="dcterms:W3CDTF">2019-09-30T12:54:47Z</dcterms:modified>
</cp:coreProperties>
</file>