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842" r:id="rId2"/>
    <p:sldId id="1915" r:id="rId3"/>
    <p:sldId id="1916" r:id="rId4"/>
    <p:sldId id="1843" r:id="rId5"/>
    <p:sldId id="1847" r:id="rId6"/>
    <p:sldId id="1918" r:id="rId7"/>
    <p:sldId id="1917" r:id="rId8"/>
    <p:sldId id="1914" r:id="rId9"/>
    <p:sldId id="1846" r:id="rId10"/>
    <p:sldId id="1919" r:id="rId11"/>
    <p:sldId id="1849" r:id="rId12"/>
    <p:sldId id="1920" r:id="rId13"/>
    <p:sldId id="1880" r:id="rId14"/>
    <p:sldId id="1845" r:id="rId15"/>
    <p:sldId id="1879" r:id="rId16"/>
    <p:sldId id="1921" r:id="rId17"/>
    <p:sldId id="1924" r:id="rId18"/>
    <p:sldId id="1922" r:id="rId19"/>
    <p:sldId id="1925" r:id="rId20"/>
    <p:sldId id="1923" r:id="rId21"/>
    <p:sldId id="1850" r:id="rId22"/>
    <p:sldId id="1852" r:id="rId23"/>
    <p:sldId id="1853" r:id="rId24"/>
    <p:sldId id="1848" r:id="rId25"/>
    <p:sldId id="1893" r:id="rId26"/>
    <p:sldId id="1871" r:id="rId27"/>
    <p:sldId id="1873" r:id="rId28"/>
    <p:sldId id="1904" r:id="rId29"/>
    <p:sldId id="1899" r:id="rId30"/>
  </p:sldIdLst>
  <p:sldSz cx="9906000" cy="6858000" type="A4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CCECFF"/>
    <a:srgbClr val="FFFF66"/>
    <a:srgbClr val="FFFFFF"/>
    <a:srgbClr val="0033CC"/>
    <a:srgbClr val="99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4" autoAdjust="0"/>
    <p:restoredTop sz="87597" autoAdjust="0"/>
  </p:normalViewPr>
  <p:slideViewPr>
    <p:cSldViewPr>
      <p:cViewPr varScale="1">
        <p:scale>
          <a:sx n="56" d="100"/>
          <a:sy n="56" d="100"/>
        </p:scale>
        <p:origin x="1008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25519512913795E-2"/>
          <c:y val="3.7392215690067017E-2"/>
          <c:w val="0.89575888415948834"/>
          <c:h val="0.86953510007261359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CMg (Custo Marginal)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Plan1!$A$2:$A$11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Plan1!$B$2:$B$11</c:f>
              <c:numCache>
                <c:formatCode>General</c:formatCode>
                <c:ptCount val="10"/>
                <c:pt idx="0">
                  <c:v>20</c:v>
                </c:pt>
                <c:pt idx="1">
                  <c:v>13</c:v>
                </c:pt>
                <c:pt idx="2">
                  <c:v>10</c:v>
                </c:pt>
                <c:pt idx="3">
                  <c:v>14</c:v>
                </c:pt>
                <c:pt idx="4">
                  <c:v>17</c:v>
                </c:pt>
                <c:pt idx="5">
                  <c:v>20</c:v>
                </c:pt>
                <c:pt idx="6">
                  <c:v>22</c:v>
                </c:pt>
                <c:pt idx="7">
                  <c:v>25</c:v>
                </c:pt>
                <c:pt idx="8">
                  <c:v>30</c:v>
                </c:pt>
                <c:pt idx="9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12-4115-B281-48F7177F6EE2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CTM (Custo total médio)</c:v>
                </c:pt>
              </c:strCache>
            </c:strRef>
          </c:tx>
          <c:spPr>
            <a:ln w="50800">
              <a:solidFill>
                <a:schemeClr val="accent6"/>
              </a:solidFill>
              <a:prstDash val="sysDash"/>
            </a:ln>
          </c:spPr>
          <c:marker>
            <c:symbol val="none"/>
          </c:marker>
          <c:cat>
            <c:numRef>
              <c:f>Plan1!$A$2:$A$11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Plan1!$C$2:$C$11</c:f>
              <c:numCache>
                <c:formatCode>General</c:formatCode>
                <c:ptCount val="10"/>
                <c:pt idx="1">
                  <c:v>30</c:v>
                </c:pt>
                <c:pt idx="2">
                  <c:v>23</c:v>
                </c:pt>
                <c:pt idx="3">
                  <c:v>20</c:v>
                </c:pt>
                <c:pt idx="4">
                  <c:v>19.5</c:v>
                </c:pt>
                <c:pt idx="5">
                  <c:v>19.329999999999988</c:v>
                </c:pt>
                <c:pt idx="6">
                  <c:v>19.5</c:v>
                </c:pt>
                <c:pt idx="7">
                  <c:v>20</c:v>
                </c:pt>
                <c:pt idx="8">
                  <c:v>23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12-4115-B281-48F7177F6EE2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CVM (Custo variável médio)</c:v>
                </c:pt>
              </c:strCache>
            </c:strRef>
          </c:tx>
          <c:spPr>
            <a:ln w="50800">
              <a:solidFill>
                <a:schemeClr val="tx2"/>
              </a:solidFill>
              <a:prstDash val="sysDot"/>
            </a:ln>
          </c:spPr>
          <c:marker>
            <c:symbol val="none"/>
          </c:marker>
          <c:cat>
            <c:numRef>
              <c:f>Plan1!$A$2:$A$11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Plan1!$D$2:$D$11</c:f>
              <c:numCache>
                <c:formatCode>General</c:formatCode>
                <c:ptCount val="10"/>
                <c:pt idx="1">
                  <c:v>20</c:v>
                </c:pt>
                <c:pt idx="2">
                  <c:v>17.5</c:v>
                </c:pt>
                <c:pt idx="3">
                  <c:v>15</c:v>
                </c:pt>
                <c:pt idx="4">
                  <c:v>15.5</c:v>
                </c:pt>
                <c:pt idx="5">
                  <c:v>16</c:v>
                </c:pt>
                <c:pt idx="6">
                  <c:v>16.75</c:v>
                </c:pt>
                <c:pt idx="7">
                  <c:v>17.5</c:v>
                </c:pt>
                <c:pt idx="8">
                  <c:v>18.625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12-4115-B281-48F7177F6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26560"/>
        <c:axId val="144240640"/>
      </c:lineChart>
      <c:catAx>
        <c:axId val="144226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240640"/>
        <c:crosses val="autoZero"/>
        <c:auto val="1"/>
        <c:lblAlgn val="ctr"/>
        <c:lblOffset val="100"/>
        <c:noMultiLvlLbl val="0"/>
      </c:catAx>
      <c:valAx>
        <c:axId val="144240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2265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213040700405227"/>
          <c:y val="0.61955705246886805"/>
          <c:w val="0.4357170488924158"/>
          <c:h val="0.26756089027576357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2000"/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697D8881-257F-4F2F-8909-6BE898BFE6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6763"/>
            <a:ext cx="554672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0925"/>
            <a:ext cx="52101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3" tIns="48308" rIns="96613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EF8ECEDB-C984-479B-85E5-5212F374E0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5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A519-A3DF-4CC0-8B26-E8B174D3EAFB}" type="slidenum">
              <a:rPr lang="en-US" sz="1300" b="0" smtClean="0">
                <a:latin typeface="Times New Roman" pitchFamily="18" charset="0"/>
              </a:rPr>
              <a:pPr/>
              <a:t>5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Fazenda de trigo: Função de produção em função da quantidade de trabalhadores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FDE300-7352-4660-811C-5A357F3A0C5B}" type="slidenum">
              <a:rPr lang="en-US" sz="1300" b="0" smtClean="0">
                <a:latin typeface="Times New Roman" pitchFamily="18" charset="0"/>
              </a:rPr>
              <a:pPr/>
              <a:t>22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/>
              <a:t>Custo de energia hidrelétrica é mais baixo que os dos demais tipos de energia</a:t>
            </a:r>
          </a:p>
          <a:p>
            <a:r>
              <a:rPr lang="pt-BR" dirty="0"/>
              <a:t>No entanto, uma vez esgotadas as oportunidades de energia hidrelétrica, a expansão da rede é bem mais cara – refletindo o custo marginal crescente. Deste modo, ao se estimular o consumo de energia elétrica, o custo médio (unitário) irá aumentar para todos os usuários (tarifas são fixadas para refletir o custo total médio). Ou os novos usuários, deveriam pagar mais pelos custos crescentes de novas fontes de energia, pois pela lógica das tarifas pagam menos que o custo extra (custo marginal) e, assim, ao atrair mais empresas aumentam os custos para todos (não há ganho de escala após atingir o ponto mínimo).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1C37AF-874D-447F-A096-F3B35C3C6B04}" type="slidenum">
              <a:rPr lang="en-US" sz="1300" b="0" smtClean="0">
                <a:latin typeface="Times New Roman" pitchFamily="18" charset="0"/>
              </a:rPr>
              <a:pPr/>
              <a:t>23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/>
              <a:t>Parecido com curva de custo de estoque pelo tamanho do lote:</a:t>
            </a:r>
            <a:br>
              <a:rPr lang="pt-BR" dirty="0"/>
            </a:br>
            <a:r>
              <a:rPr lang="pt-BR" dirty="0"/>
              <a:t>Custo total = Custo de manutenção + Custo do pedido = L/2 * preço * taxa </a:t>
            </a:r>
            <a:r>
              <a:rPr lang="pt-BR" dirty="0" err="1"/>
              <a:t>manut</a:t>
            </a:r>
            <a:r>
              <a:rPr lang="pt-BR" dirty="0"/>
              <a:t> + D/L * custo pedido unitário</a:t>
            </a:r>
          </a:p>
          <a:p>
            <a:endParaRPr lang="pt-BR" dirty="0"/>
          </a:p>
          <a:p>
            <a:r>
              <a:rPr lang="pt-BR" dirty="0"/>
              <a:t>Mas aqui, o CVM é crescente por unidade (de fato, somente em pequenas trechos pode ser linear) – para grandes faixas, o CVM é crescente!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071F97-1D5F-4998-9BCB-76083D4AA8AE}" type="slidenum">
              <a:rPr lang="en-US" sz="1300" b="0" smtClean="0">
                <a:latin typeface="Times New Roman" pitchFamily="18" charset="0"/>
              </a:rPr>
              <a:pPr/>
              <a:t>24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No lado esquerdo, há economias de escala</a:t>
            </a:r>
          </a:p>
          <a:p>
            <a:r>
              <a:rPr lang="pt-BR"/>
              <a:t>No lado direito, há deseconomias de escala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D2D5354-8CBD-4A45-9727-5173C6920834}" type="slidenum">
              <a:rPr lang="en-US" sz="1300" b="0" smtClean="0">
                <a:latin typeface="Times New Roman" pitchFamily="18" charset="0"/>
              </a:rPr>
              <a:pPr/>
              <a:t>25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No lado esquerdo, há economias de escala</a:t>
            </a:r>
          </a:p>
          <a:p>
            <a:r>
              <a:rPr lang="pt-BR"/>
              <a:t>No lado direito, há deseconomias de escala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C1ED3B-4C33-4425-A1FB-FA91A011A741}" type="slidenum">
              <a:rPr lang="en-US" sz="1300" b="0" smtClean="0">
                <a:latin typeface="Times New Roman" pitchFamily="18" charset="0"/>
              </a:rPr>
              <a:pPr/>
              <a:t>29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CMg é o custo incremental de se fazer uma unidade a mais. Enquanto o CMg for menor que o CTM, o CTM diminuirá. </a:t>
            </a:r>
          </a:p>
          <a:p>
            <a:r>
              <a:rPr lang="pt-BR"/>
              <a:t>RMg é o benefício incremental de se fazer uma unidade a mais. Enquanto  RMg&gt;CMg compensa aumentar a produção.</a:t>
            </a:r>
          </a:p>
          <a:p>
            <a:r>
              <a:rPr lang="pt-BR"/>
              <a:t>CF = 12; CVu = 2 + Q; CT = 12 + 2Q + Q^2; CTM = 12 / Q + 2 + Q;</a:t>
            </a:r>
          </a:p>
          <a:p>
            <a:r>
              <a:rPr lang="pt-BR"/>
              <a:t>Q = 1; CT = 15; CTM = 15; CMg = 3; / Q =2; CT = 20; CTM = 10; CMg = 5; / Q = 3; CT = 27; CTM = 9; CMg = 7; / </a:t>
            </a:r>
          </a:p>
          <a:p>
            <a:r>
              <a:rPr lang="pt-BR"/>
              <a:t>Q = 4; CT = 36; CTM = 9; CMg = 9; / Q = 5; CT = 47; CTM = 9,4; CMg = 11;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2E949E-E0E0-4965-9BC0-A7040BBE1019}" type="slidenum">
              <a:rPr lang="en-US" sz="1300" b="0" smtClean="0">
                <a:latin typeface="Times New Roman" pitchFamily="18" charset="0"/>
              </a:rPr>
              <a:pPr/>
              <a:t>6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/>
              <a:t>Exemplo: área de cultivo em um país (banhados, regiões com terras piores, secas, etc...)</a:t>
            </a:r>
          </a:p>
          <a:p>
            <a:r>
              <a:rPr lang="pt-BR" dirty="0"/>
              <a:t>Fatores de produção: não se esgotam no processo produtivo: trabalho, capital (máquinas e infra-estrutura), terra e capital humano (conhecimento e tecnologia)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2E949E-E0E0-4965-9BC0-A7040BBE1019}" type="slidenum">
              <a:rPr lang="en-US" sz="1300" b="0" smtClean="0">
                <a:latin typeface="Times New Roman" pitchFamily="18" charset="0"/>
              </a:rPr>
              <a:pPr/>
              <a:t>7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Exemplo: área de cultivo em um país (banhados, regiões com terras piores, secas, etc...)</a:t>
            </a:r>
          </a:p>
          <a:p>
            <a:r>
              <a:rPr lang="pt-BR"/>
              <a:t>Fatores de produção: não se esgotam no processo produtivo: trabalho, capital (máquinas e infra-estrutura), terra e capital humano (conhecimento e tecnologia)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2E949E-E0E0-4965-9BC0-A7040BBE1019}" type="slidenum">
              <a:rPr lang="en-US" sz="1300" b="0" smtClean="0">
                <a:latin typeface="Times New Roman" pitchFamily="18" charset="0"/>
              </a:rPr>
              <a:pPr/>
              <a:t>8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Exemplo: área de cultivo em um país (banhados, regiões com terras piores, secas, etc...)</a:t>
            </a:r>
          </a:p>
          <a:p>
            <a:r>
              <a:rPr lang="pt-BR"/>
              <a:t>Fatores de produção: não se esgotam no processo produtivo: trabalho, capital (máquinas e infra-estrutura), terra e capital humano (conhecimento e tecnologia)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2E949E-E0E0-4965-9BC0-A7040BBE1019}" type="slidenum">
              <a:rPr lang="en-US" sz="1300" b="0" smtClean="0">
                <a:latin typeface="Times New Roman" pitchFamily="18" charset="0"/>
              </a:rPr>
              <a:pPr/>
              <a:t>9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Exemplo: área de cultivo em um país (banhados, regiões com terras piores, secas, etc...)</a:t>
            </a:r>
          </a:p>
          <a:p>
            <a:r>
              <a:rPr lang="pt-BR"/>
              <a:t>Fatores de produção: não se esgotam no processo produtivo: trabalho, capital (máquinas e infra-estrutura), terra e capital humano (conhecimento e tecnologia)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A519-A3DF-4CC0-8B26-E8B174D3EAFB}" type="slidenum">
              <a:rPr lang="en-US" sz="1300" b="0" smtClean="0">
                <a:latin typeface="Times New Roman" pitchFamily="18" charset="0"/>
              </a:rPr>
              <a:pPr/>
              <a:t>10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/>
              <a:t>Fazenda de trigo: Função de produção em função da quantidade de trabalhadores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05BCC3-8D6B-4CB7-A419-2334D8246A48}" type="slidenum">
              <a:rPr lang="en-US" sz="1300" b="0" smtClean="0">
                <a:latin typeface="Times New Roman" pitchFamily="18" charset="0"/>
              </a:rPr>
              <a:pPr/>
              <a:t>11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 dirty="0"/>
              <a:t>Fazenda de trigo: Função de produção em função da quantidade de trabalhadores</a:t>
            </a:r>
          </a:p>
          <a:p>
            <a:r>
              <a:rPr lang="pt-BR" dirty="0"/>
              <a:t>(A segunda derivada</a:t>
            </a:r>
            <a:r>
              <a:rPr lang="pt-BR" baseline="0" dirty="0"/>
              <a:t> é negativa)</a:t>
            </a:r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2E949E-E0E0-4965-9BC0-A7040BBE1019}" type="slidenum">
              <a:rPr lang="en-US" sz="1300" b="0" smtClean="0">
                <a:latin typeface="Times New Roman" pitchFamily="18" charset="0"/>
              </a:rPr>
              <a:pPr/>
              <a:t>12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pt-BR"/>
              <a:t>Exemplo: área de cultivo em um país (banhados, regiões com terras piores, secas, etc...)</a:t>
            </a:r>
          </a:p>
          <a:p>
            <a:r>
              <a:rPr lang="pt-BR"/>
              <a:t>Fatores de produção: não se esgotam no processo produtivo: trabalho, capital (máquinas e infra-estrutura), terra e capital humano (conhecimento e tecnologia)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Fator de produção</a:t>
            </a:r>
            <a:r>
              <a:rPr lang="pt-BR" baseline="0" dirty="0"/>
              <a:t> = pessoas</a:t>
            </a:r>
          </a:p>
          <a:p>
            <a:r>
              <a:rPr lang="pt-BR" baseline="0" dirty="0"/>
              <a:t>Primeiro aquelas com melhor custo/benefício, depois tem que considerar o custo da ineficiência, o custo de treinamento, ... Depois tem que aumentar o salário para conseguir atrair mais recursos...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8ECEDB-C984-479B-85E5-5212F374E08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UTFPR Ponta Gross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6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FFFFFF">
              <a:alpha val="4509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6" name="Picture 18" descr="logo_UTFPR_c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4813"/>
            <a:ext cx="2266950" cy="84296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5"/>
          <p:cNvGrpSpPr>
            <a:grpSpLocks/>
          </p:cNvGrpSpPr>
          <p:nvPr userDrawn="1"/>
        </p:nvGrpSpPr>
        <p:grpSpPr bwMode="auto">
          <a:xfrm>
            <a:off x="488950" y="5013325"/>
            <a:ext cx="9001125" cy="142875"/>
            <a:chOff x="0" y="3974"/>
            <a:chExt cx="6240" cy="346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 rot="10800000">
              <a:off x="0" y="3974"/>
              <a:ext cx="6240" cy="3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l" eaLnBrk="1" hangingPunct="1"/>
              <a:endParaRPr lang="pt-BR" sz="1800" b="0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0" y="4109"/>
              <a:ext cx="6240" cy="211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50000">
                  <a:srgbClr val="FFE579"/>
                </a:gs>
                <a:gs pos="100000">
                  <a:srgbClr val="FFCC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1" hangingPunct="1"/>
              <a:endParaRPr lang="pt-BR" sz="1800" b="0"/>
            </a:p>
          </p:txBody>
        </p:sp>
      </p:grpSp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4713" y="2276475"/>
            <a:ext cx="5688012" cy="25923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99"/>
                  </a:srgbClr>
                </a:solidFill>
              </a14:hiddenFill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BR" noProof="0"/>
              <a:t>Clique para editar o estilo do título mestre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4713" y="5373688"/>
            <a:ext cx="5689600" cy="9350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296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500E1-3B8E-425C-82F9-50F17093CB9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12025" y="187325"/>
            <a:ext cx="2320925" cy="61944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4488" y="187325"/>
            <a:ext cx="6815137" cy="61944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688F8-E21D-4FB1-98CA-850269F2BE8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798B-D230-4952-AB74-2B11309DA9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616CE-4A80-41DC-B1DA-E37C5E5615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76288" y="1268413"/>
            <a:ext cx="4208462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7150" y="1268413"/>
            <a:ext cx="4208463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44CB5-4A23-49A7-AB3E-0F6DE37964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20CEB-0A71-4F0F-8D17-49341A5D58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3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26AB7-8826-4FE1-B2C7-CD65012EE42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A7CC4-864C-4F80-AC76-DD55059FAD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A65A5-79A4-421F-8387-9F11CF146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A15BE-161D-4E79-8EA3-EFC5192615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906000" cy="765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/>
            <a:endParaRPr lang="pt-BR" sz="1800" b="0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 rot="10800000">
            <a:off x="344488" y="187325"/>
            <a:ext cx="9288462" cy="86518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E579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l" eaLnBrk="1" hangingPunct="1"/>
            <a:endParaRPr lang="pt-BR" sz="1800" b="0"/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 rot="10800000">
            <a:off x="0" y="6524625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l" eaLnBrk="1" hangingPunct="1"/>
            <a:endParaRPr lang="pt-BR" sz="1800" b="0"/>
          </a:p>
        </p:txBody>
      </p:sp>
      <p:sp>
        <p:nvSpPr>
          <p:cNvPr id="1029" name="Rectangle 17"/>
          <p:cNvSpPr>
            <a:spLocks noChangeArrowheads="1"/>
          </p:cNvSpPr>
          <p:nvPr userDrawn="1"/>
        </p:nvSpPr>
        <p:spPr bwMode="auto">
          <a:xfrm>
            <a:off x="0" y="6611938"/>
            <a:ext cx="9906000" cy="246062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rgbClr val="FFE579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hangingPunct="1"/>
            <a:endParaRPr lang="pt-BR" sz="1800" b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7325"/>
            <a:ext cx="928846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1268413"/>
            <a:ext cx="856932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6288" y="6597650"/>
            <a:ext cx="5686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i="1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32725" y="6597650"/>
            <a:ext cx="1041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pPr>
              <a:defRPr/>
            </a:pPr>
            <a:fld id="{7E075C80-5218-4C32-8601-695BF58042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34" name="Picture 9" descr="logo_UTFPR_cor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0" y="6516688"/>
            <a:ext cx="920750" cy="34131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81000" indent="-381000" algn="l" rtl="0" eaLnBrk="0" fontAlgn="base" hangingPunct="0">
        <a:spcBef>
          <a:spcPct val="7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5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─"/>
        <a:defRPr sz="2000" b="1">
          <a:solidFill>
            <a:schemeClr val="tx1"/>
          </a:solidFill>
          <a:latin typeface="+mn-lt"/>
        </a:defRPr>
      </a:lvl2pPr>
      <a:lvl3pPr marL="1219200" indent="-3048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b="1">
          <a:solidFill>
            <a:schemeClr val="tx1"/>
          </a:solidFill>
          <a:latin typeface="+mn-lt"/>
        </a:defRPr>
      </a:lvl3pPr>
      <a:lvl4pPr marL="16383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─"/>
        <a:defRPr sz="1600" b="1">
          <a:solidFill>
            <a:schemeClr val="tx1"/>
          </a:solidFill>
          <a:latin typeface="+mn-lt"/>
        </a:defRPr>
      </a:lvl4pPr>
      <a:lvl5pPr marL="20955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5pPr>
      <a:lvl6pPr marL="25527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6pPr>
      <a:lvl7pPr marL="30099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7pPr>
      <a:lvl8pPr marL="34671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8pPr>
      <a:lvl9pPr marL="3924300" indent="-266700" algn="l" rtl="0" eaLnBrk="0" fontAlgn="base" hangingPunct="0">
        <a:spcBef>
          <a:spcPct val="40000"/>
        </a:spcBef>
        <a:spcAft>
          <a:spcPct val="0"/>
        </a:spcAft>
        <a:buClr>
          <a:srgbClr val="006666"/>
        </a:buClr>
        <a:buSzPct val="110000"/>
        <a:buFont typeface="Times New Roman" pitchFamily="18" charset="0"/>
        <a:buChar char="►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98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pt-BR" dirty="0"/>
              <a:t>5. </a:t>
            </a:r>
            <a:r>
              <a:rPr lang="pt-BR"/>
              <a:t>Teoria da </a:t>
            </a:r>
            <a:r>
              <a:rPr lang="pt-BR" dirty="0"/>
              <a:t>Produção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--</a:t>
            </a:r>
          </a:p>
        </p:txBody>
      </p:sp>
      <p:sp>
        <p:nvSpPr>
          <p:cNvPr id="717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24BB77-F785-4760-9D71-C78EC0044620}" type="slidenum">
              <a:rPr lang="en-US" sz="1000" b="0" smtClean="0"/>
              <a:pPr/>
              <a:t>10</a:t>
            </a:fld>
            <a:endParaRPr lang="en-US" sz="1000" b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produção – Exemplo</a:t>
            </a: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273050" y="1341438"/>
          <a:ext cx="502920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Gráfico" r:id="rId4" imgW="5029200" imgH="4810057" progId="MSGraph.Chart.8">
                  <p:embed followColorScheme="full"/>
                </p:oleObj>
              </mc:Choice>
              <mc:Fallback>
                <p:oleObj name="Gráfico" r:id="rId4" imgW="5029200" imgH="4810057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341438"/>
                        <a:ext cx="5029200" cy="481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617835" y="6021388"/>
            <a:ext cx="24192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/>
              <a:t>Quantidade de Fertilizante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 rot="-5400000">
            <a:off x="-1011237" y="3200400"/>
            <a:ext cx="2584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Quantidade de Trigo (Sacas)</a:t>
            </a:r>
          </a:p>
        </p:txBody>
      </p:sp>
      <p:graphicFrame>
        <p:nvGraphicFramePr>
          <p:cNvPr id="399268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09639"/>
              </p:ext>
            </p:extLst>
          </p:nvPr>
        </p:nvGraphicFramePr>
        <p:xfrm>
          <a:off x="5310190" y="1465263"/>
          <a:ext cx="4286278" cy="4781551"/>
        </p:xfrm>
        <a:graphic>
          <a:graphicData uri="http://schemas.openxmlformats.org/drawingml/2006/table">
            <a:tbl>
              <a:tblPr/>
              <a:tblGrid>
                <a:gridCol w="1192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9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Quantidade de Fertilizante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Quantidade de trigo (sacas)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Produto Físico médio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Produto Marginal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81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7AA2B0-A7F1-4A82-AFA9-DDC16762FDB3}" type="slidenum">
              <a:rPr lang="en-US" sz="1000" b="0" smtClean="0"/>
              <a:pPr/>
              <a:t>11</a:t>
            </a:fld>
            <a:endParaRPr lang="en-US" sz="1000" b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Exemplo – Função de produção, Produto marginal e Retorno Decrescente </a:t>
            </a:r>
            <a:r>
              <a:rPr lang="pt-BR" sz="2400" b="0" dirty="0"/>
              <a:t>(mantida as demais variáveis constantes)</a:t>
            </a:r>
          </a:p>
        </p:txBody>
      </p:sp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273050" y="1341438"/>
          <a:ext cx="4595813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Gráfico" r:id="rId4" imgW="4610033" imgH="4810057" progId="MSGraph.Chart.8">
                  <p:embed followColorScheme="full"/>
                </p:oleObj>
              </mc:Choice>
              <mc:Fallback>
                <p:oleObj name="Gráfico" r:id="rId4" imgW="4610033" imgH="4810057" progId="MSGraph.Chart.8">
                  <p:embed followColorScheme="full"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341438"/>
                        <a:ext cx="4595813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2205084" y="6021388"/>
            <a:ext cx="24192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/>
              <a:t>Quantidade de Fertilizante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 rot="-5400000">
            <a:off x="-1011237" y="3200400"/>
            <a:ext cx="2584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>
                <a:solidFill>
                  <a:srgbClr val="000066"/>
                </a:solidFill>
              </a:rPr>
              <a:t>Quantidade de Trigo (Sacas)</a:t>
            </a:r>
          </a:p>
        </p:txBody>
      </p:sp>
      <p:graphicFrame>
        <p:nvGraphicFramePr>
          <p:cNvPr id="820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402720"/>
              </p:ext>
            </p:extLst>
          </p:nvPr>
        </p:nvGraphicFramePr>
        <p:xfrm>
          <a:off x="5324961" y="1412776"/>
          <a:ext cx="5171578" cy="5391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Chart" r:id="rId6" imgW="14073022" imgH="14680484" progId="MSGraph.Chart.8">
                  <p:embed followColorScheme="full"/>
                </p:oleObj>
              </mc:Choice>
              <mc:Fallback>
                <p:oleObj name="Chart" r:id="rId6" imgW="14073022" imgH="14680484" progId="MSGraph.Chart.8">
                  <p:embed followColorScheme="full"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961" y="1412776"/>
                        <a:ext cx="5171578" cy="53912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61"/>
          <p:cNvSpPr txBox="1">
            <a:spLocks noChangeArrowheads="1"/>
          </p:cNvSpPr>
          <p:nvPr/>
        </p:nvSpPr>
        <p:spPr bwMode="auto">
          <a:xfrm>
            <a:off x="6958062" y="6019800"/>
            <a:ext cx="24192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/>
              <a:t>Quantidade de Fertilizante</a:t>
            </a:r>
          </a:p>
        </p:txBody>
      </p:sp>
      <p:sp>
        <p:nvSpPr>
          <p:cNvPr id="8202" name="Text Box 62"/>
          <p:cNvSpPr txBox="1">
            <a:spLocks noChangeArrowheads="1"/>
          </p:cNvSpPr>
          <p:nvPr/>
        </p:nvSpPr>
        <p:spPr bwMode="auto">
          <a:xfrm rot="-5400000">
            <a:off x="3194050" y="3676651"/>
            <a:ext cx="3679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>
                <a:solidFill>
                  <a:srgbClr val="008000"/>
                </a:solidFill>
              </a:rPr>
              <a:t>Produto Marginal (Sacas por trabalhador)</a:t>
            </a:r>
          </a:p>
        </p:txBody>
      </p:sp>
      <p:sp>
        <p:nvSpPr>
          <p:cNvPr id="8203" name="Rectangle 65"/>
          <p:cNvSpPr>
            <a:spLocks noChangeArrowheads="1"/>
          </p:cNvSpPr>
          <p:nvPr/>
        </p:nvSpPr>
        <p:spPr bwMode="auto">
          <a:xfrm>
            <a:off x="5536304" y="1724660"/>
            <a:ext cx="3700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1800" dirty="0">
                <a:cs typeface="Arial" charset="0"/>
              </a:rPr>
              <a:t>∆Q </a:t>
            </a:r>
            <a:r>
              <a:rPr lang="pt-BR" sz="1800" baseline="-25000" dirty="0">
                <a:cs typeface="Arial" charset="0"/>
              </a:rPr>
              <a:t>Produtos</a:t>
            </a:r>
            <a:r>
              <a:rPr lang="pt-BR" sz="1800" dirty="0">
                <a:cs typeface="Arial" charset="0"/>
              </a:rPr>
              <a:t> / ∆Q </a:t>
            </a:r>
            <a:r>
              <a:rPr lang="pt-BR" sz="1800" baseline="-25000" dirty="0">
                <a:cs typeface="Arial" charset="0"/>
              </a:rPr>
              <a:t>Fator de Produção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OleChart spid="8200" grpId="0"/>
      <p:bldP spid="8201" grpId="0"/>
      <p:bldP spid="8202" grpId="0"/>
      <p:bldP spid="8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--</a:t>
            </a:r>
          </a:p>
        </p:txBody>
      </p:sp>
      <p:sp>
        <p:nvSpPr>
          <p:cNvPr id="6147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7832725" y="6643710"/>
            <a:ext cx="1041400" cy="260350"/>
          </a:xfrm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5B5ABE-E39F-4DEF-81B1-0AAE12AC5327}" type="slidenum">
              <a:rPr lang="en-US" sz="1000" b="0" smtClean="0"/>
              <a:pPr/>
              <a:t>12</a:t>
            </a:fld>
            <a:endParaRPr lang="en-US" sz="1000" b="0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Custos de Produção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393635" y="2743138"/>
            <a:ext cx="29877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dirty="0"/>
              <a:t>Função de Produção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778" y="3214686"/>
            <a:ext cx="3500462" cy="3143272"/>
            <a:chOff x="323" y="1480"/>
            <a:chExt cx="2809" cy="244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535" y="1480"/>
              <a:ext cx="2358" cy="2222"/>
              <a:chOff x="535" y="1344"/>
              <a:chExt cx="2358" cy="2222"/>
            </a:xfrm>
          </p:grpSpPr>
          <p:sp>
            <p:nvSpPr>
              <p:cNvPr id="6164" name="Line 10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65" name="Line 11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162" name="Text Box 12"/>
            <p:cNvSpPr txBox="1">
              <a:spLocks noChangeArrowheads="1"/>
            </p:cNvSpPr>
            <p:nvPr/>
          </p:nvSpPr>
          <p:spPr bwMode="auto">
            <a:xfrm>
              <a:off x="961" y="3717"/>
              <a:ext cx="21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Fator de Produção</a:t>
              </a:r>
            </a:p>
          </p:txBody>
        </p:sp>
        <p:sp>
          <p:nvSpPr>
            <p:cNvPr id="6163" name="Text Box 13"/>
            <p:cNvSpPr txBox="1">
              <a:spLocks noChangeArrowheads="1"/>
            </p:cNvSpPr>
            <p:nvPr/>
          </p:nvSpPr>
          <p:spPr bwMode="auto">
            <a:xfrm rot="-5400000">
              <a:off x="-386" y="2189"/>
              <a:ext cx="1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Produção</a:t>
              </a:r>
            </a:p>
          </p:txBody>
        </p:sp>
      </p:grpSp>
      <p:sp>
        <p:nvSpPr>
          <p:cNvPr id="6151" name="Arc 14"/>
          <p:cNvSpPr>
            <a:spLocks/>
          </p:cNvSpPr>
          <p:nvPr/>
        </p:nvSpPr>
        <p:spPr bwMode="auto">
          <a:xfrm rot="16200000">
            <a:off x="605262" y="3746735"/>
            <a:ext cx="2329913" cy="2467415"/>
          </a:xfrm>
          <a:custGeom>
            <a:avLst/>
            <a:gdLst>
              <a:gd name="T0" fmla="*/ 2147483647 w 20949"/>
              <a:gd name="T1" fmla="*/ 0 h 21227"/>
              <a:gd name="T2" fmla="*/ 2147483647 w 20949"/>
              <a:gd name="T3" fmla="*/ 2147483647 h 21227"/>
              <a:gd name="T4" fmla="*/ 0 w 20949"/>
              <a:gd name="T5" fmla="*/ 2147483647 h 21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49" h="21227" fill="none" extrusionOk="0">
                <a:moveTo>
                  <a:pt x="3996" y="-1"/>
                </a:moveTo>
                <a:cubicBezTo>
                  <a:pt x="12277" y="1558"/>
                  <a:pt x="18895" y="7791"/>
                  <a:pt x="20949" y="15963"/>
                </a:cubicBezTo>
              </a:path>
              <a:path w="20949" h="21227" stroke="0" extrusionOk="0">
                <a:moveTo>
                  <a:pt x="3996" y="-1"/>
                </a:moveTo>
                <a:cubicBezTo>
                  <a:pt x="12277" y="1558"/>
                  <a:pt x="18895" y="7791"/>
                  <a:pt x="20949" y="15963"/>
                </a:cubicBezTo>
                <a:lnTo>
                  <a:pt x="0" y="21227"/>
                </a:lnTo>
                <a:lnTo>
                  <a:pt x="3996" y="-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512601" y="928670"/>
            <a:ext cx="2083868" cy="1015035"/>
            <a:chOff x="4117" y="2490"/>
            <a:chExt cx="1336" cy="613"/>
          </a:xfrm>
        </p:grpSpPr>
        <p:sp>
          <p:nvSpPr>
            <p:cNvPr id="6155" name="Text Box 18"/>
            <p:cNvSpPr txBox="1">
              <a:spLocks noChangeArrowheads="1"/>
            </p:cNvSpPr>
            <p:nvPr/>
          </p:nvSpPr>
          <p:spPr bwMode="auto">
            <a:xfrm>
              <a:off x="4272" y="2490"/>
              <a:ext cx="118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chemeClr val="accent2"/>
                  </a:solidFill>
                  <a:cs typeface="Arial" charset="0"/>
                </a:rPr>
                <a:t>CVT</a:t>
              </a:r>
              <a:endParaRPr lang="pt-BR" baseline="-25000" dirty="0">
                <a:solidFill>
                  <a:schemeClr val="accent2"/>
                </a:solidFill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chemeClr val="accent2"/>
                  </a:solidFill>
                  <a:cs typeface="Arial" charset="0"/>
                </a:rPr>
                <a:t>Y</a:t>
              </a:r>
              <a:endParaRPr lang="pt-B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6157" name="Text Box 20"/>
            <p:cNvSpPr txBox="1">
              <a:spLocks noChangeArrowheads="1"/>
            </p:cNvSpPr>
            <p:nvPr/>
          </p:nvSpPr>
          <p:spPr bwMode="auto">
            <a:xfrm>
              <a:off x="4117" y="2672"/>
              <a:ext cx="23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chemeClr val="accent2"/>
                  </a:solidFill>
                </a:rPr>
                <a:t>=</a:t>
              </a:r>
            </a:p>
          </p:txBody>
        </p:sp>
      </p:grpSp>
      <p:cxnSp>
        <p:nvCxnSpPr>
          <p:cNvPr id="38" name="Conector reto 37"/>
          <p:cNvCxnSpPr/>
          <p:nvPr/>
        </p:nvCxnSpPr>
        <p:spPr bwMode="auto">
          <a:xfrm flipV="1">
            <a:off x="7837520" y="1428735"/>
            <a:ext cx="1758950" cy="12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CaixaDeTexto 57"/>
          <p:cNvSpPr txBox="1"/>
          <p:nvPr/>
        </p:nvSpPr>
        <p:spPr>
          <a:xfrm>
            <a:off x="6667211" y="1214421"/>
            <a:ext cx="95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2"/>
                </a:solidFill>
              </a:rPr>
              <a:t>CVMe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0" y="928670"/>
            <a:ext cx="5572164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2"/>
                </a:solidFill>
              </a:rPr>
              <a:t>Custo Variável (Custo Variável Total)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2"/>
                </a:solidFill>
              </a:rPr>
              <a:t>CVT</a:t>
            </a:r>
            <a:r>
              <a:rPr lang="pt-BR" dirty="0">
                <a:solidFill>
                  <a:schemeClr val="accent2"/>
                </a:solidFill>
              </a:rPr>
              <a:t>=  (Qx1)Px1</a:t>
            </a:r>
          </a:p>
        </p:txBody>
      </p:sp>
      <p:grpSp>
        <p:nvGrpSpPr>
          <p:cNvPr id="37" name="Group 22"/>
          <p:cNvGrpSpPr>
            <a:grpSpLocks/>
          </p:cNvGrpSpPr>
          <p:nvPr/>
        </p:nvGrpSpPr>
        <p:grpSpPr bwMode="auto">
          <a:xfrm>
            <a:off x="4512205" y="3429000"/>
            <a:ext cx="2083868" cy="1015035"/>
            <a:chOff x="4117" y="2490"/>
            <a:chExt cx="1336" cy="613"/>
          </a:xfrm>
        </p:grpSpPr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4272" y="2490"/>
              <a:ext cx="118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rgbClr val="008000"/>
                  </a:solidFill>
                  <a:cs typeface="Arial" charset="0"/>
                </a:rPr>
                <a:t>CFT</a:t>
              </a:r>
              <a:endParaRPr lang="pt-BR" baseline="-25000" dirty="0">
                <a:solidFill>
                  <a:srgbClr val="008000"/>
                </a:solidFill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rgbClr val="008000"/>
                  </a:solidFill>
                  <a:cs typeface="Arial" charset="0"/>
                </a:rPr>
                <a:t>Y</a:t>
              </a:r>
              <a:endParaRPr lang="pt-BR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4117" y="2672"/>
              <a:ext cx="23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rgbClr val="008000"/>
                  </a:solidFill>
                </a:rPr>
                <a:t>=</a:t>
              </a:r>
            </a:p>
          </p:txBody>
        </p:sp>
      </p:grpSp>
      <p:cxnSp>
        <p:nvCxnSpPr>
          <p:cNvPr id="41" name="Conector reto 40"/>
          <p:cNvCxnSpPr/>
          <p:nvPr/>
        </p:nvCxnSpPr>
        <p:spPr bwMode="auto">
          <a:xfrm flipV="1">
            <a:off x="4837124" y="3929065"/>
            <a:ext cx="1758950" cy="12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CaixaDeTexto 41"/>
          <p:cNvSpPr txBox="1"/>
          <p:nvPr/>
        </p:nvSpPr>
        <p:spPr>
          <a:xfrm>
            <a:off x="3666815" y="3714751"/>
            <a:ext cx="95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8000"/>
                </a:solidFill>
              </a:rPr>
              <a:t>CFMe</a:t>
            </a:r>
            <a:endParaRPr lang="pt-BR" dirty="0">
              <a:solidFill>
                <a:srgbClr val="008000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095612" y="2428868"/>
            <a:ext cx="428628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8000"/>
                </a:solidFill>
              </a:rPr>
              <a:t>Custo Fixo (Custo </a:t>
            </a:r>
            <a:r>
              <a:rPr lang="pt-BR" dirty="0" err="1">
                <a:solidFill>
                  <a:srgbClr val="008000"/>
                </a:solidFill>
              </a:rPr>
              <a:t>FixoTotal</a:t>
            </a:r>
            <a:r>
              <a:rPr lang="pt-BR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rgbClr val="008000"/>
                </a:solidFill>
              </a:rPr>
              <a:t>CFT</a:t>
            </a:r>
            <a:r>
              <a:rPr lang="pt-BR" dirty="0">
                <a:solidFill>
                  <a:srgbClr val="008000"/>
                </a:solidFill>
              </a:rPr>
              <a:t>= (Qx2)Px2 +...+(</a:t>
            </a:r>
            <a:r>
              <a:rPr lang="pt-BR" dirty="0" err="1">
                <a:solidFill>
                  <a:srgbClr val="008000"/>
                </a:solidFill>
              </a:rPr>
              <a:t>Qxn</a:t>
            </a:r>
            <a:r>
              <a:rPr lang="pt-BR" dirty="0">
                <a:solidFill>
                  <a:srgbClr val="008000"/>
                </a:solidFill>
              </a:rPr>
              <a:t>)</a:t>
            </a:r>
            <a:r>
              <a:rPr lang="pt-BR" dirty="0" err="1">
                <a:solidFill>
                  <a:srgbClr val="008000"/>
                </a:solidFill>
              </a:rPr>
              <a:t>Pxn</a:t>
            </a:r>
            <a:endParaRPr lang="pt-BR" dirty="0">
              <a:solidFill>
                <a:srgbClr val="008000"/>
              </a:solidFill>
            </a:endParaRPr>
          </a:p>
        </p:txBody>
      </p:sp>
      <p:grpSp>
        <p:nvGrpSpPr>
          <p:cNvPr id="47" name="Group 22"/>
          <p:cNvGrpSpPr>
            <a:grpSpLocks/>
          </p:cNvGrpSpPr>
          <p:nvPr/>
        </p:nvGrpSpPr>
        <p:grpSpPr bwMode="auto">
          <a:xfrm>
            <a:off x="7512601" y="5057171"/>
            <a:ext cx="2083868" cy="1015035"/>
            <a:chOff x="4117" y="2490"/>
            <a:chExt cx="1336" cy="613"/>
          </a:xfrm>
        </p:grpSpPr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4272" y="2490"/>
              <a:ext cx="118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dirty="0">
                  <a:cs typeface="Arial" charset="0"/>
                </a:rPr>
                <a:t>CT</a:t>
              </a:r>
              <a:endParaRPr lang="pt-BR" baseline="-25000" dirty="0">
                <a:cs typeface="Arial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dirty="0">
                  <a:cs typeface="Arial" charset="0"/>
                </a:rPr>
                <a:t>Y</a:t>
              </a:r>
              <a:endParaRPr lang="pt-BR" baseline="-25000" dirty="0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4117" y="2672"/>
              <a:ext cx="23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/>
                <a:t>=</a:t>
              </a:r>
            </a:p>
          </p:txBody>
        </p:sp>
      </p:grpSp>
      <p:cxnSp>
        <p:nvCxnSpPr>
          <p:cNvPr id="57" name="Conector reto 56"/>
          <p:cNvCxnSpPr/>
          <p:nvPr/>
        </p:nvCxnSpPr>
        <p:spPr bwMode="auto">
          <a:xfrm flipV="1">
            <a:off x="7837520" y="5557236"/>
            <a:ext cx="1758950" cy="12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CaixaDeTexto 58"/>
          <p:cNvSpPr txBox="1"/>
          <p:nvPr/>
        </p:nvSpPr>
        <p:spPr>
          <a:xfrm>
            <a:off x="6667211" y="5342922"/>
            <a:ext cx="95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CTMe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3881430" y="5270857"/>
            <a:ext cx="3071834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Custo Total  </a:t>
            </a:r>
          </a:p>
          <a:p>
            <a:pPr>
              <a:lnSpc>
                <a:spcPct val="150000"/>
              </a:lnSpc>
            </a:pPr>
            <a:r>
              <a:rPr lang="pt-BR" dirty="0"/>
              <a:t>CT= </a:t>
            </a:r>
            <a:r>
              <a:rPr lang="pt-BR" dirty="0" err="1"/>
              <a:t>CFT</a:t>
            </a:r>
            <a:r>
              <a:rPr lang="pt-BR" dirty="0"/>
              <a:t> + </a:t>
            </a:r>
            <a:r>
              <a:rPr lang="pt-BR" dirty="0" err="1"/>
              <a:t>CVT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667512" y="5914426"/>
            <a:ext cx="3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CTMe</a:t>
            </a:r>
            <a:r>
              <a:rPr lang="pt-BR" dirty="0"/>
              <a:t> = </a:t>
            </a:r>
            <a:r>
              <a:rPr lang="pt-BR" dirty="0" err="1"/>
              <a:t>CFMe</a:t>
            </a:r>
            <a:r>
              <a:rPr lang="pt-BR" dirty="0"/>
              <a:t> + </a:t>
            </a:r>
            <a:r>
              <a:rPr lang="pt-BR" dirty="0" err="1"/>
              <a:t>CVMe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666720" y="1928802"/>
            <a:ext cx="923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accent2"/>
                </a:solidFill>
              </a:rPr>
              <a:t># Custos variáveis estão associados aos fatores variáveis de produção #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7453330" y="2714620"/>
            <a:ext cx="2452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rgbClr val="008000"/>
                </a:solidFill>
              </a:rPr>
              <a:t>» Custos Fixos estão associados aos fatores fixos de produção 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6" grpId="0"/>
      <p:bldP spid="42" grpId="0"/>
      <p:bldP spid="43" grpId="0"/>
      <p:bldP spid="59" grpId="0"/>
      <p:bldP spid="60" grpId="0"/>
      <p:bldP spid="65" grpId="0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2"/>
          <p:cNvSpPr>
            <a:spLocks noGrp="1"/>
          </p:cNvSpPr>
          <p:nvPr>
            <p:ph type="ftr" sz="quarter" idx="4294967295"/>
          </p:nvPr>
        </p:nvSpPr>
        <p:spPr>
          <a:xfrm>
            <a:off x="776288" y="6597650"/>
            <a:ext cx="5686425" cy="260350"/>
          </a:xfrm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35E783-92FC-4398-8692-478F18A85D3E}" type="slidenum">
              <a:rPr lang="en-US" sz="1000" b="0" smtClean="0"/>
              <a:pPr/>
              <a:t>13</a:t>
            </a:fld>
            <a:endParaRPr lang="en-US" sz="1000" b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7325"/>
            <a:ext cx="9432925" cy="865188"/>
          </a:xfrm>
        </p:spPr>
        <p:txBody>
          <a:bodyPr/>
          <a:lstStyle/>
          <a:p>
            <a:r>
              <a:rPr lang="pt-BR" sz="2400"/>
              <a:t>Modelagem do custo total de produção: decomposição em custo fixo e custo variável (em relação a quantidade produzida)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839788" y="1341438"/>
            <a:ext cx="3870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Função do Custo de Produção</a:t>
            </a:r>
          </a:p>
        </p:txBody>
      </p:sp>
      <p:grpSp>
        <p:nvGrpSpPr>
          <p:cNvPr id="15366" name="Group 5"/>
          <p:cNvGrpSpPr>
            <a:grpSpLocks/>
          </p:cNvGrpSpPr>
          <p:nvPr/>
        </p:nvGrpSpPr>
        <p:grpSpPr bwMode="auto">
          <a:xfrm>
            <a:off x="368300" y="2349500"/>
            <a:ext cx="4079875" cy="3887788"/>
            <a:chOff x="323" y="1480"/>
            <a:chExt cx="2570" cy="2449"/>
          </a:xfrm>
        </p:grpSpPr>
        <p:grpSp>
          <p:nvGrpSpPr>
            <p:cNvPr id="15382" name="Group 6"/>
            <p:cNvGrpSpPr>
              <a:grpSpLocks/>
            </p:cNvGrpSpPr>
            <p:nvPr/>
          </p:nvGrpSpPr>
          <p:grpSpPr bwMode="auto">
            <a:xfrm>
              <a:off x="535" y="1480"/>
              <a:ext cx="2358" cy="2222"/>
              <a:chOff x="535" y="1344"/>
              <a:chExt cx="2358" cy="2222"/>
            </a:xfrm>
          </p:grpSpPr>
          <p:sp>
            <p:nvSpPr>
              <p:cNvPr id="15385" name="Line 7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86" name="Line 8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5383" name="Text Box 9"/>
            <p:cNvSpPr txBox="1">
              <a:spLocks noChangeArrowheads="1"/>
            </p:cNvSpPr>
            <p:nvPr/>
          </p:nvSpPr>
          <p:spPr bwMode="auto">
            <a:xfrm>
              <a:off x="1310" y="3717"/>
              <a:ext cx="1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Produzida</a:t>
              </a:r>
            </a:p>
          </p:txBody>
        </p:sp>
        <p:sp>
          <p:nvSpPr>
            <p:cNvPr id="15384" name="Text Box 10"/>
            <p:cNvSpPr txBox="1">
              <a:spLocks noChangeArrowheads="1"/>
            </p:cNvSpPr>
            <p:nvPr/>
          </p:nvSpPr>
          <p:spPr bwMode="auto">
            <a:xfrm rot="-5400000">
              <a:off x="-312" y="2187"/>
              <a:ext cx="14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Custo de Produção ($)</a:t>
              </a:r>
            </a:p>
          </p:txBody>
        </p:sp>
      </p:grpSp>
      <p:sp>
        <p:nvSpPr>
          <p:cNvPr id="15367" name="Arc 17"/>
          <p:cNvSpPr>
            <a:spLocks/>
          </p:cNvSpPr>
          <p:nvPr/>
        </p:nvSpPr>
        <p:spPr bwMode="auto">
          <a:xfrm rot="5400000">
            <a:off x="919957" y="1556543"/>
            <a:ext cx="2952750" cy="4392613"/>
          </a:xfrm>
          <a:custGeom>
            <a:avLst/>
            <a:gdLst>
              <a:gd name="T0" fmla="*/ 2147483647 w 21453"/>
              <a:gd name="T1" fmla="*/ 0 h 21227"/>
              <a:gd name="T2" fmla="*/ 2147483647 w 21453"/>
              <a:gd name="T3" fmla="*/ 2147483647 h 21227"/>
              <a:gd name="T4" fmla="*/ 0 w 21453"/>
              <a:gd name="T5" fmla="*/ 2147483647 h 21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53" h="21227" fill="none" extrusionOk="0">
                <a:moveTo>
                  <a:pt x="3996" y="-1"/>
                </a:moveTo>
                <a:cubicBezTo>
                  <a:pt x="13280" y="1747"/>
                  <a:pt x="20352" y="9327"/>
                  <a:pt x="21452" y="18711"/>
                </a:cubicBezTo>
              </a:path>
              <a:path w="21453" h="21227" stroke="0" extrusionOk="0">
                <a:moveTo>
                  <a:pt x="3996" y="-1"/>
                </a:moveTo>
                <a:cubicBezTo>
                  <a:pt x="13280" y="1747"/>
                  <a:pt x="20352" y="9327"/>
                  <a:pt x="21452" y="18711"/>
                </a:cubicBezTo>
                <a:lnTo>
                  <a:pt x="0" y="21227"/>
                </a:lnTo>
                <a:lnTo>
                  <a:pt x="3996" y="-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5368" name="Group 23"/>
          <p:cNvGrpSpPr>
            <a:grpSpLocks/>
          </p:cNvGrpSpPr>
          <p:nvPr/>
        </p:nvGrpSpPr>
        <p:grpSpPr bwMode="auto">
          <a:xfrm>
            <a:off x="5121275" y="2349500"/>
            <a:ext cx="4079875" cy="3887788"/>
            <a:chOff x="323" y="1480"/>
            <a:chExt cx="2570" cy="2449"/>
          </a:xfrm>
        </p:grpSpPr>
        <p:grpSp>
          <p:nvGrpSpPr>
            <p:cNvPr id="15377" name="Group 24"/>
            <p:cNvGrpSpPr>
              <a:grpSpLocks/>
            </p:cNvGrpSpPr>
            <p:nvPr/>
          </p:nvGrpSpPr>
          <p:grpSpPr bwMode="auto">
            <a:xfrm>
              <a:off x="535" y="1480"/>
              <a:ext cx="2358" cy="2222"/>
              <a:chOff x="535" y="1344"/>
              <a:chExt cx="2358" cy="2222"/>
            </a:xfrm>
          </p:grpSpPr>
          <p:sp>
            <p:nvSpPr>
              <p:cNvPr id="15380" name="Line 25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81" name="Line 26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5378" name="Text Box 27"/>
            <p:cNvSpPr txBox="1">
              <a:spLocks noChangeArrowheads="1"/>
            </p:cNvSpPr>
            <p:nvPr/>
          </p:nvSpPr>
          <p:spPr bwMode="auto">
            <a:xfrm>
              <a:off x="1310" y="3717"/>
              <a:ext cx="1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Produzida</a:t>
              </a:r>
            </a:p>
          </p:txBody>
        </p:sp>
        <p:sp>
          <p:nvSpPr>
            <p:cNvPr id="15379" name="Text Box 28"/>
            <p:cNvSpPr txBox="1">
              <a:spLocks noChangeArrowheads="1"/>
            </p:cNvSpPr>
            <p:nvPr/>
          </p:nvSpPr>
          <p:spPr bwMode="auto">
            <a:xfrm rot="-5400000">
              <a:off x="-312" y="2187"/>
              <a:ext cx="14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Custo de Produção ($)</a:t>
              </a:r>
            </a:p>
          </p:txBody>
        </p:sp>
      </p:grpSp>
      <p:sp>
        <p:nvSpPr>
          <p:cNvPr id="15369" name="Arc 29"/>
          <p:cNvSpPr>
            <a:spLocks/>
          </p:cNvSpPr>
          <p:nvPr/>
        </p:nvSpPr>
        <p:spPr bwMode="auto">
          <a:xfrm rot="5400000">
            <a:off x="5672932" y="2204243"/>
            <a:ext cx="2952750" cy="4392613"/>
          </a:xfrm>
          <a:custGeom>
            <a:avLst/>
            <a:gdLst>
              <a:gd name="T0" fmla="*/ 2147483647 w 21453"/>
              <a:gd name="T1" fmla="*/ 0 h 21227"/>
              <a:gd name="T2" fmla="*/ 2147483647 w 21453"/>
              <a:gd name="T3" fmla="*/ 2147483647 h 21227"/>
              <a:gd name="T4" fmla="*/ 0 w 21453"/>
              <a:gd name="T5" fmla="*/ 2147483647 h 21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53" h="21227" fill="none" extrusionOk="0">
                <a:moveTo>
                  <a:pt x="3996" y="-1"/>
                </a:moveTo>
                <a:cubicBezTo>
                  <a:pt x="13280" y="1747"/>
                  <a:pt x="20352" y="9327"/>
                  <a:pt x="21452" y="18711"/>
                </a:cubicBezTo>
              </a:path>
              <a:path w="21453" h="21227" stroke="0" extrusionOk="0">
                <a:moveTo>
                  <a:pt x="3996" y="-1"/>
                </a:moveTo>
                <a:cubicBezTo>
                  <a:pt x="13280" y="1747"/>
                  <a:pt x="20352" y="9327"/>
                  <a:pt x="21452" y="18711"/>
                </a:cubicBezTo>
                <a:lnTo>
                  <a:pt x="0" y="21227"/>
                </a:lnTo>
                <a:lnTo>
                  <a:pt x="3996" y="-1"/>
                </a:lnTo>
                <a:close/>
              </a:path>
            </a:pathLst>
          </a:cu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70" name="Text Box 30"/>
          <p:cNvSpPr txBox="1">
            <a:spLocks noChangeArrowheads="1"/>
          </p:cNvSpPr>
          <p:nvPr/>
        </p:nvSpPr>
        <p:spPr bwMode="auto">
          <a:xfrm>
            <a:off x="5673725" y="1412875"/>
            <a:ext cx="3870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Função do Custo de Produção</a:t>
            </a:r>
          </a:p>
        </p:txBody>
      </p:sp>
      <p:sp>
        <p:nvSpPr>
          <p:cNvPr id="15371" name="Line 31"/>
          <p:cNvSpPr>
            <a:spLocks noChangeShapeType="1"/>
          </p:cNvSpPr>
          <p:nvPr/>
        </p:nvSpPr>
        <p:spPr bwMode="auto">
          <a:xfrm>
            <a:off x="5457825" y="5229225"/>
            <a:ext cx="3959225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5372" name="Text Box 32"/>
          <p:cNvSpPr txBox="1">
            <a:spLocks noChangeArrowheads="1"/>
          </p:cNvSpPr>
          <p:nvPr/>
        </p:nvSpPr>
        <p:spPr bwMode="auto">
          <a:xfrm>
            <a:off x="5522913" y="4889500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/>
              <a:t>Custo fixo</a:t>
            </a:r>
          </a:p>
        </p:txBody>
      </p:sp>
      <p:sp>
        <p:nvSpPr>
          <p:cNvPr id="15373" name="Text Box 33"/>
          <p:cNvSpPr txBox="1">
            <a:spLocks noChangeArrowheads="1"/>
          </p:cNvSpPr>
          <p:nvPr/>
        </p:nvSpPr>
        <p:spPr bwMode="auto">
          <a:xfrm rot="-3187806">
            <a:off x="7571324" y="3955534"/>
            <a:ext cx="18261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dirty="0"/>
              <a:t>Custo variável </a:t>
            </a:r>
          </a:p>
        </p:txBody>
      </p:sp>
      <p:sp>
        <p:nvSpPr>
          <p:cNvPr id="15374" name="Text Box 34"/>
          <p:cNvSpPr txBox="1">
            <a:spLocks noChangeArrowheads="1"/>
          </p:cNvSpPr>
          <p:nvPr/>
        </p:nvSpPr>
        <p:spPr bwMode="auto">
          <a:xfrm>
            <a:off x="5529263" y="1989138"/>
            <a:ext cx="422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/>
              <a:t>Custo Total = Custo Fixo + Custo Variável</a:t>
            </a:r>
          </a:p>
        </p:txBody>
      </p:sp>
      <p:sp>
        <p:nvSpPr>
          <p:cNvPr id="15375" name="Text Box 35"/>
          <p:cNvSpPr txBox="1">
            <a:spLocks noChangeArrowheads="1"/>
          </p:cNvSpPr>
          <p:nvPr/>
        </p:nvSpPr>
        <p:spPr bwMode="auto">
          <a:xfrm>
            <a:off x="3011488" y="29003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/>
              <a:t>Custo Total</a:t>
            </a:r>
          </a:p>
          <a:p>
            <a:r>
              <a:rPr lang="pt-BR" sz="1800"/>
              <a:t>(CT)</a:t>
            </a:r>
          </a:p>
        </p:txBody>
      </p:sp>
      <p:sp>
        <p:nvSpPr>
          <p:cNvPr id="15376" name="Text Box 36"/>
          <p:cNvSpPr txBox="1">
            <a:spLocks noChangeArrowheads="1"/>
          </p:cNvSpPr>
          <p:nvPr/>
        </p:nvSpPr>
        <p:spPr bwMode="auto">
          <a:xfrm>
            <a:off x="6586538" y="2630488"/>
            <a:ext cx="163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/>
              <a:t>CT = CF + CV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Rodapé 2"/>
          <p:cNvSpPr>
            <a:spLocks noGrp="1"/>
          </p:cNvSpPr>
          <p:nvPr>
            <p:ph type="ftr" sz="quarter" idx="4294967295"/>
          </p:nvPr>
        </p:nvSpPr>
        <p:spPr>
          <a:xfrm>
            <a:off x="776288" y="6597650"/>
            <a:ext cx="5686425" cy="260350"/>
          </a:xfrm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143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EF2E9D-3877-4A12-921C-3CB93DF613F2}" type="slidenum">
              <a:rPr lang="en-US" sz="1000" b="0" smtClean="0"/>
              <a:pPr/>
              <a:t>14</a:t>
            </a:fld>
            <a:endParaRPr lang="en-US" sz="1000" b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 função de produção à curva de custo total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423988" y="1341438"/>
            <a:ext cx="269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Função de Produção</a:t>
            </a:r>
          </a:p>
        </p:txBody>
      </p:sp>
      <p:sp>
        <p:nvSpPr>
          <p:cNvPr id="3988486" name="Text Box 6"/>
          <p:cNvSpPr txBox="1">
            <a:spLocks noChangeArrowheads="1"/>
          </p:cNvSpPr>
          <p:nvPr/>
        </p:nvSpPr>
        <p:spPr bwMode="auto">
          <a:xfrm>
            <a:off x="5961063" y="1341438"/>
            <a:ext cx="273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Curva de Custo Total</a:t>
            </a:r>
          </a:p>
        </p:txBody>
      </p:sp>
      <p:grpSp>
        <p:nvGrpSpPr>
          <p:cNvPr id="14343" name="Group 17"/>
          <p:cNvGrpSpPr>
            <a:grpSpLocks/>
          </p:cNvGrpSpPr>
          <p:nvPr/>
        </p:nvGrpSpPr>
        <p:grpSpPr bwMode="auto">
          <a:xfrm>
            <a:off x="512763" y="2349500"/>
            <a:ext cx="4459287" cy="3887788"/>
            <a:chOff x="323" y="1480"/>
            <a:chExt cx="2809" cy="2449"/>
          </a:xfrm>
        </p:grpSpPr>
        <p:grpSp>
          <p:nvGrpSpPr>
            <p:cNvPr id="14355" name="Group 9"/>
            <p:cNvGrpSpPr>
              <a:grpSpLocks/>
            </p:cNvGrpSpPr>
            <p:nvPr/>
          </p:nvGrpSpPr>
          <p:grpSpPr bwMode="auto">
            <a:xfrm>
              <a:off x="535" y="1480"/>
              <a:ext cx="2358" cy="2222"/>
              <a:chOff x="535" y="1344"/>
              <a:chExt cx="2358" cy="2222"/>
            </a:xfrm>
          </p:grpSpPr>
          <p:sp>
            <p:nvSpPr>
              <p:cNvPr id="14358" name="Line 7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59" name="Line 8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356" name="Text Box 13"/>
            <p:cNvSpPr txBox="1">
              <a:spLocks noChangeArrowheads="1"/>
            </p:cNvSpPr>
            <p:nvPr/>
          </p:nvSpPr>
          <p:spPr bwMode="auto">
            <a:xfrm>
              <a:off x="961" y="3717"/>
              <a:ext cx="21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Fator de Produção</a:t>
              </a:r>
            </a:p>
          </p:txBody>
        </p:sp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 rot="-5400000">
              <a:off x="-386" y="2189"/>
              <a:ext cx="1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Produção</a:t>
              </a:r>
            </a:p>
          </p:txBody>
        </p:sp>
      </p:grpSp>
      <p:grpSp>
        <p:nvGrpSpPr>
          <p:cNvPr id="3988498" name="Group 18"/>
          <p:cNvGrpSpPr>
            <a:grpSpLocks/>
          </p:cNvGrpSpPr>
          <p:nvPr/>
        </p:nvGrpSpPr>
        <p:grpSpPr bwMode="auto">
          <a:xfrm>
            <a:off x="5121275" y="2190750"/>
            <a:ext cx="4079875" cy="4046538"/>
            <a:chOff x="3226" y="1380"/>
            <a:chExt cx="2570" cy="2549"/>
          </a:xfrm>
        </p:grpSpPr>
        <p:grpSp>
          <p:nvGrpSpPr>
            <p:cNvPr id="14350" name="Group 10"/>
            <p:cNvGrpSpPr>
              <a:grpSpLocks/>
            </p:cNvGrpSpPr>
            <p:nvPr/>
          </p:nvGrpSpPr>
          <p:grpSpPr bwMode="auto">
            <a:xfrm>
              <a:off x="3438" y="1480"/>
              <a:ext cx="2358" cy="2222"/>
              <a:chOff x="535" y="1344"/>
              <a:chExt cx="2358" cy="2222"/>
            </a:xfrm>
          </p:grpSpPr>
          <p:sp>
            <p:nvSpPr>
              <p:cNvPr id="14353" name="Line 11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54" name="Line 12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 rot="-5400000">
              <a:off x="2825" y="1781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Custo Total ($)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4301" y="3717"/>
              <a:ext cx="1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Produzida</a:t>
              </a:r>
            </a:p>
          </p:txBody>
        </p:sp>
      </p:grpSp>
      <p:sp>
        <p:nvSpPr>
          <p:cNvPr id="14345" name="Arc 19"/>
          <p:cNvSpPr>
            <a:spLocks/>
          </p:cNvSpPr>
          <p:nvPr/>
        </p:nvSpPr>
        <p:spPr bwMode="auto">
          <a:xfrm rot="-5400000">
            <a:off x="656432" y="2758281"/>
            <a:ext cx="4076700" cy="3690937"/>
          </a:xfrm>
          <a:custGeom>
            <a:avLst/>
            <a:gdLst>
              <a:gd name="T0" fmla="*/ 2147483647 w 20949"/>
              <a:gd name="T1" fmla="*/ 0 h 21227"/>
              <a:gd name="T2" fmla="*/ 2147483647 w 20949"/>
              <a:gd name="T3" fmla="*/ 2147483647 h 21227"/>
              <a:gd name="T4" fmla="*/ 0 w 20949"/>
              <a:gd name="T5" fmla="*/ 2147483647 h 21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49" h="21227" fill="none" extrusionOk="0">
                <a:moveTo>
                  <a:pt x="3996" y="-1"/>
                </a:moveTo>
                <a:cubicBezTo>
                  <a:pt x="12277" y="1558"/>
                  <a:pt x="18895" y="7791"/>
                  <a:pt x="20949" y="15963"/>
                </a:cubicBezTo>
              </a:path>
              <a:path w="20949" h="21227" stroke="0" extrusionOk="0">
                <a:moveTo>
                  <a:pt x="3996" y="-1"/>
                </a:moveTo>
                <a:cubicBezTo>
                  <a:pt x="12277" y="1558"/>
                  <a:pt x="18895" y="7791"/>
                  <a:pt x="20949" y="15963"/>
                </a:cubicBezTo>
                <a:lnTo>
                  <a:pt x="0" y="21227"/>
                </a:lnTo>
                <a:lnTo>
                  <a:pt x="3996" y="-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6" name="Text Box 21"/>
          <p:cNvSpPr txBox="1">
            <a:spLocks noChangeArrowheads="1"/>
          </p:cNvSpPr>
          <p:nvPr/>
        </p:nvSpPr>
        <p:spPr bwMode="auto">
          <a:xfrm>
            <a:off x="2360613" y="3284538"/>
            <a:ext cx="2063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i="1"/>
              <a:t>Produto Marginal</a:t>
            </a:r>
            <a:br>
              <a:rPr lang="pt-BR" sz="1800" i="1"/>
            </a:br>
            <a:r>
              <a:rPr lang="pt-BR" sz="1800" i="1"/>
              <a:t>Decrescente</a:t>
            </a:r>
          </a:p>
          <a:p>
            <a:r>
              <a:rPr lang="pt-BR" sz="1800" i="1"/>
              <a:t>dos Fatores de</a:t>
            </a:r>
            <a:br>
              <a:rPr lang="pt-BR" sz="1800" i="1"/>
            </a:br>
            <a:r>
              <a:rPr lang="pt-BR" sz="1800" i="1"/>
              <a:t>Produção</a:t>
            </a:r>
          </a:p>
        </p:txBody>
      </p:sp>
      <p:sp>
        <p:nvSpPr>
          <p:cNvPr id="14347" name="Arc 20"/>
          <p:cNvSpPr>
            <a:spLocks/>
          </p:cNvSpPr>
          <p:nvPr/>
        </p:nvSpPr>
        <p:spPr bwMode="auto">
          <a:xfrm rot="5400000">
            <a:off x="5580062" y="1854201"/>
            <a:ext cx="3268663" cy="3541712"/>
          </a:xfrm>
          <a:custGeom>
            <a:avLst/>
            <a:gdLst>
              <a:gd name="T0" fmla="*/ 2147483647 w 21600"/>
              <a:gd name="T1" fmla="*/ 0 h 21472"/>
              <a:gd name="T2" fmla="*/ 2147483647 w 21600"/>
              <a:gd name="T3" fmla="*/ 2147483647 h 21472"/>
              <a:gd name="T4" fmla="*/ 0 w 21600"/>
              <a:gd name="T5" fmla="*/ 2147483647 h 214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472" fill="none" extrusionOk="0">
                <a:moveTo>
                  <a:pt x="3186" y="0"/>
                </a:moveTo>
                <a:cubicBezTo>
                  <a:pt x="13768" y="1578"/>
                  <a:pt x="21600" y="10665"/>
                  <a:pt x="21600" y="21364"/>
                </a:cubicBezTo>
                <a:cubicBezTo>
                  <a:pt x="21600" y="21399"/>
                  <a:pt x="21599" y="21435"/>
                  <a:pt x="21599" y="21471"/>
                </a:cubicBezTo>
              </a:path>
              <a:path w="21600" h="21472" stroke="0" extrusionOk="0">
                <a:moveTo>
                  <a:pt x="3186" y="0"/>
                </a:moveTo>
                <a:cubicBezTo>
                  <a:pt x="13768" y="1578"/>
                  <a:pt x="21600" y="10665"/>
                  <a:pt x="21600" y="21364"/>
                </a:cubicBezTo>
                <a:cubicBezTo>
                  <a:pt x="21600" y="21399"/>
                  <a:pt x="21599" y="21435"/>
                  <a:pt x="21599" y="21471"/>
                </a:cubicBezTo>
                <a:lnTo>
                  <a:pt x="0" y="21364"/>
                </a:lnTo>
                <a:lnTo>
                  <a:pt x="3186" y="0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8" name="Text Box 22"/>
          <p:cNvSpPr txBox="1">
            <a:spLocks noChangeArrowheads="1"/>
          </p:cNvSpPr>
          <p:nvPr/>
        </p:nvSpPr>
        <p:spPr bwMode="auto">
          <a:xfrm>
            <a:off x="6481763" y="5172075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i="1"/>
              <a:t>Curva em U</a:t>
            </a:r>
          </a:p>
        </p:txBody>
      </p:sp>
      <p:sp>
        <p:nvSpPr>
          <p:cNvPr id="14349" name="Text Box 23"/>
          <p:cNvSpPr txBox="1">
            <a:spLocks noChangeArrowheads="1"/>
          </p:cNvSpPr>
          <p:nvPr/>
        </p:nvSpPr>
        <p:spPr bwMode="auto">
          <a:xfrm>
            <a:off x="5961063" y="2662238"/>
            <a:ext cx="2376487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t-BR" sz="1600" i="1"/>
              <a:t>A curva de custo total fica mais inclinada à medida que aumenta a quantidade produzida, devido aos retornos decrescentes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88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88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84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18435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BFF1A9-7A4C-4FB8-AA31-07319201324E}" type="slidenum">
              <a:rPr lang="en-US" sz="1000" b="0" smtClean="0"/>
              <a:pPr/>
              <a:t>15</a:t>
            </a:fld>
            <a:endParaRPr lang="en-US" sz="1000" b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Custo marginal é o aumento no custo total gerado para produzir uma unidade adicional de produto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600700" y="1268413"/>
            <a:ext cx="4032250" cy="5113337"/>
          </a:xfrm>
        </p:spPr>
        <p:txBody>
          <a:bodyPr/>
          <a:lstStyle/>
          <a:p>
            <a:r>
              <a:rPr lang="pt-BR" sz="1800" dirty="0"/>
              <a:t>Quando o Produto  marginal dos fatores de produção são decrescentes, a curva de custo marginal é crescente </a:t>
            </a:r>
          </a:p>
          <a:p>
            <a:r>
              <a:rPr lang="pt-BR" sz="1800" dirty="0"/>
              <a:t>Custo marginal crescente acontece quando o custo marginal de uma atividade aumenta à medida que a quantidade de produtos aumenta</a:t>
            </a:r>
          </a:p>
          <a:p>
            <a:r>
              <a:rPr lang="pt-BR" sz="1800" dirty="0"/>
              <a:t>Em geral, os retornos decrescentes acontecem quando os demais fatores de produção (inclusive tecnologia) permanecem constantes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9530" y="472598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chemeClr val="accent2"/>
                </a:solidFill>
              </a:rPr>
              <a:t>CMg =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317593" y="4292600"/>
            <a:ext cx="749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∆CT</a:t>
            </a:r>
          </a:p>
          <a:p>
            <a:r>
              <a:rPr lang="pt-BR" dirty="0">
                <a:solidFill>
                  <a:schemeClr val="accent2"/>
                </a:solidFill>
              </a:rPr>
              <a:t>____</a:t>
            </a:r>
          </a:p>
          <a:p>
            <a:endParaRPr lang="pt-BR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accent2"/>
                </a:solidFill>
              </a:rPr>
              <a:t>∆Q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79400" y="275748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chemeClr val="accent2"/>
                </a:solidFill>
              </a:rPr>
              <a:t>CMg =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208088" y="2349500"/>
            <a:ext cx="4273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dirty="0">
                <a:solidFill>
                  <a:schemeClr val="accent2"/>
                </a:solidFill>
              </a:rPr>
              <a:t>Variação no Custo Total</a:t>
            </a:r>
          </a:p>
          <a:p>
            <a:r>
              <a:rPr lang="pt-BR" sz="1800" dirty="0">
                <a:solidFill>
                  <a:schemeClr val="accent2"/>
                </a:solidFill>
              </a:rPr>
              <a:t>________________________________</a:t>
            </a:r>
          </a:p>
          <a:p>
            <a:endParaRPr lang="pt-BR" sz="1800" dirty="0">
              <a:solidFill>
                <a:schemeClr val="accent2"/>
              </a:solidFill>
            </a:endParaRPr>
          </a:p>
          <a:p>
            <a:r>
              <a:rPr lang="pt-BR" sz="1800" dirty="0">
                <a:solidFill>
                  <a:schemeClr val="accent2"/>
                </a:solidFill>
              </a:rPr>
              <a:t>Variação na Quantidade de Produção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95571" y="4719644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chemeClr val="accent2"/>
                </a:solidFill>
              </a:rPr>
              <a:t>CMg =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703634" y="4286256"/>
            <a:ext cx="749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∆CV</a:t>
            </a:r>
          </a:p>
          <a:p>
            <a:r>
              <a:rPr lang="pt-BR" dirty="0">
                <a:solidFill>
                  <a:schemeClr val="accent2"/>
                </a:solidFill>
              </a:rPr>
              <a:t>____</a:t>
            </a:r>
          </a:p>
          <a:p>
            <a:endParaRPr lang="pt-BR" dirty="0">
              <a:solidFill>
                <a:schemeClr val="accent2"/>
              </a:solidFill>
            </a:endParaRPr>
          </a:p>
          <a:p>
            <a:r>
              <a:rPr lang="pt-BR" dirty="0">
                <a:solidFill>
                  <a:schemeClr val="accent2"/>
                </a:solidFill>
              </a:rPr>
              <a:t>∆Q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238356" y="471488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Economia</a:t>
            </a:r>
            <a:r>
              <a:rPr lang="en-US" dirty="0"/>
              <a:t> --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044CB5-4A23-49A7-AB3E-0F6DE37964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-2" y="1500178"/>
          <a:ext cx="9906003" cy="4534118"/>
        </p:xfrm>
        <a:graphic>
          <a:graphicData uri="http://schemas.openxmlformats.org/drawingml/2006/table">
            <a:tbl>
              <a:tblPr/>
              <a:tblGrid>
                <a:gridCol w="8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0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3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3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67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latin typeface="Arial"/>
                        </a:rPr>
                        <a:t>X1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latin typeface="Arial"/>
                        </a:rPr>
                        <a:t>PFMe</a:t>
                      </a:r>
                      <a:endParaRPr lang="pt-BR" sz="18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latin typeface="Arial"/>
                        </a:rPr>
                        <a:t>PFMg</a:t>
                      </a:r>
                      <a:endParaRPr lang="pt-BR" sz="18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latin typeface="Arial"/>
                        </a:rPr>
                        <a:t>CFT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latin typeface="Arial"/>
                        </a:rPr>
                        <a:t>CFMe</a:t>
                      </a:r>
                      <a:endParaRPr lang="pt-BR" sz="18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latin typeface="Arial"/>
                        </a:rPr>
                        <a:t>CVT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latin typeface="Arial"/>
                        </a:rPr>
                        <a:t>CVMe</a:t>
                      </a:r>
                      <a:endParaRPr lang="pt-BR" sz="18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latin typeface="Arial"/>
                        </a:rPr>
                        <a:t>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latin typeface="Arial"/>
                        </a:rPr>
                        <a:t>CTMe</a:t>
                      </a:r>
                      <a:endParaRPr lang="pt-BR" sz="18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latin typeface="Arial"/>
                        </a:rPr>
                        <a:t>CMg</a:t>
                      </a:r>
                      <a:endParaRPr lang="pt-BR" sz="18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1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latin typeface="Arial"/>
                        </a:rPr>
                        <a:t>         1.000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latin typeface="Arial"/>
                        </a:rPr>
                        <a:t>2000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latin typeface="Arial"/>
                        </a:rPr>
                        <a:t>=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1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         1.100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latin typeface="Arial"/>
                        </a:rPr>
                        <a:t>2300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1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         1.200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latin typeface="Arial"/>
                        </a:rPr>
                        <a:t>2650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1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         1.300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latin typeface="Arial"/>
                        </a:rPr>
                        <a:t>3100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91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         1.400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latin typeface="Arial"/>
                        </a:rPr>
                        <a:t>3700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1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         1.500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latin typeface="Arial"/>
                        </a:rPr>
                        <a:t>4600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727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         1.600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latin typeface="Arial"/>
                        </a:rPr>
                        <a:t>5600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11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latin typeface="Arial"/>
                        </a:rPr>
                        <a:t>Px1=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latin typeface="Arial"/>
                        </a:rPr>
                        <a:t> 5,00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latin typeface="Arial"/>
                        </a:rPr>
                        <a:t>CFT=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latin typeface="Arial"/>
                        </a:rPr>
                        <a:t>  13.880,00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Economia</a:t>
            </a:r>
            <a:r>
              <a:rPr lang="en-US" dirty="0"/>
              <a:t> --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BA7CC4-864C-4F80-AC76-DD55059FAD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" y="1285858"/>
          <a:ext cx="9905997" cy="4572031"/>
        </p:xfrm>
        <a:graphic>
          <a:graphicData uri="http://schemas.openxmlformats.org/drawingml/2006/table">
            <a:tbl>
              <a:tblPr/>
              <a:tblGrid>
                <a:gridCol w="5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8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6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96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96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56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296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X1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PFMe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PFMg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CFMe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CVMe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latin typeface="Arial"/>
                        </a:rPr>
                        <a:t>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CTMe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CMg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latin typeface="Arial"/>
                        </a:rPr>
                        <a:t>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Lucro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 1.000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2000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0,50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13,88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10.000,00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23.880,00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23,88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6.120,00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1.100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2300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0,33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 12,62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11.500,00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10,45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25.380,00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23,07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15,00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7.620,00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1.200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2650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11,57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13.250,00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11,04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27.130,00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22,61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17,50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36.000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8.870,00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1.300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3100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10,68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15.500,00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11,92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29.380,00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22,60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22,50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9.620,00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1.400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3700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9,91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18.500,00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13,21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32.380,00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23,13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  30,00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42.000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9.620,00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1.500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4600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9,25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23.000,00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15,33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36.880,00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24,59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45,00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8.120,00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1.600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5600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8,68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28.000,00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17,50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41.880,00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26,18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48.000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6.120,00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344488" y="187325"/>
            <a:ext cx="9288462" cy="8651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Evolução dos custos,</a:t>
            </a:r>
            <a:r>
              <a:rPr kumimoji="0" lang="pt-BR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receitas e lucro.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8409384" y="1285858"/>
            <a:ext cx="1496616" cy="45720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43662" y="1096964"/>
            <a:ext cx="8255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pt-BR" sz="3200" b="1" dirty="0">
                <a:solidFill>
                  <a:schemeClr val="tx2"/>
                </a:solidFill>
              </a:rPr>
              <a:t>LUCRO (L)</a:t>
            </a:r>
            <a:r>
              <a:rPr lang="pt-BR" sz="3200" dirty="0">
                <a:solidFill>
                  <a:schemeClr val="tx2"/>
                </a:solidFill>
              </a:rPr>
              <a:t> </a:t>
            </a:r>
            <a:endParaRPr lang="pt-BR" sz="3200" dirty="0"/>
          </a:p>
          <a:p>
            <a:pPr algn="just" eaLnBrk="0" hangingPunct="0"/>
            <a:r>
              <a:rPr lang="pt-BR" sz="2000" dirty="0"/>
              <a:t>É o lucro líquido ou o valor da receita menos os custos.</a:t>
            </a:r>
            <a:endParaRPr lang="pt-BR" dirty="0"/>
          </a:p>
          <a:p>
            <a:pPr algn="just" eaLnBrk="0" hangingPunct="0"/>
            <a:r>
              <a:rPr lang="pt-BR" b="1" dirty="0"/>
              <a:t>		</a:t>
            </a:r>
            <a:r>
              <a:rPr lang="pt-BR" sz="2000" b="1" dirty="0"/>
              <a:t>L = RT – CT</a:t>
            </a:r>
            <a:endParaRPr lang="pt-BR" b="1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52468" y="2428868"/>
            <a:ext cx="670546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000" dirty="0"/>
              <a:t>E o valor da receita total ,ou faturamento, é obtido da seguinte forma</a:t>
            </a:r>
          </a:p>
          <a:p>
            <a:pPr eaLnBrk="0" hangingPunct="0">
              <a:spcBef>
                <a:spcPct val="50000"/>
              </a:spcBef>
            </a:pPr>
            <a:r>
              <a:rPr lang="pt-BR" sz="2000" dirty="0"/>
              <a:t>RT = Quantidade produzida*Preço de cada unidade</a:t>
            </a:r>
          </a:p>
          <a:p>
            <a:pPr eaLnBrk="0" hangingPunct="0">
              <a:spcBef>
                <a:spcPct val="50000"/>
              </a:spcBef>
            </a:pPr>
            <a:r>
              <a:rPr lang="pt-BR" sz="2000" b="1" dirty="0"/>
              <a:t>RT = Y*</a:t>
            </a:r>
            <a:r>
              <a:rPr lang="pt-BR" sz="2000" b="1" dirty="0" err="1"/>
              <a:t>Py</a:t>
            </a:r>
            <a:endParaRPr lang="pt-BR" sz="2400" dirty="0">
              <a:latin typeface="Times New Roman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44488" y="187325"/>
            <a:ext cx="9288462" cy="8651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Lucro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Economia</a:t>
            </a:r>
            <a:r>
              <a:rPr lang="en-US" dirty="0"/>
              <a:t> --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BA7CC4-864C-4F80-AC76-DD55059FAD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" y="1285858"/>
          <a:ext cx="9905997" cy="4572031"/>
        </p:xfrm>
        <a:graphic>
          <a:graphicData uri="http://schemas.openxmlformats.org/drawingml/2006/table">
            <a:tbl>
              <a:tblPr/>
              <a:tblGrid>
                <a:gridCol w="59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8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6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96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96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56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296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X1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PFMe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PFMg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CFMe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CVMe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CTMe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CMg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latin typeface="Arial"/>
                        </a:rPr>
                        <a:t>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latin typeface="Arial"/>
                        </a:rPr>
                        <a:t>Lucro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 1.000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2000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0,50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13,88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10.000,00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23.880,00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23,88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6.120,00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1.100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2300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0,33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 12,62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11.500,00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10,45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25.380,00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23,07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15,00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7.620,00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1.200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2650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11,57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13.250,00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11,04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27.130,00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22,61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17,50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36.000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8.870,00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1.300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3100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10,68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15.500,00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11,92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29.380,00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22,60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22,50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9.620,00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1.400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3700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9,91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18.500,00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13,21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32.380,00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23,13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  30,00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42.000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9.620,00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1.500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4600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9,25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23.000,00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15,33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36.880,00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24,59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45,00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    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8.120,00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4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1.600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5600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0,10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    13.880,00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8,68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28.000,00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17,50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41.880,00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26,18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  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latin typeface="Arial"/>
                        </a:rPr>
                        <a:t>    48.000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latin typeface="Arial"/>
                        </a:rPr>
                        <a:t>6.120,00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344488" y="187325"/>
            <a:ext cx="9288462" cy="8651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Evolução dos custos,</a:t>
            </a:r>
            <a:r>
              <a:rPr kumimoji="0" lang="pt-BR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receitas e lucro.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566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</a:t>
            </a:r>
          </a:p>
        </p:txBody>
      </p:sp>
      <p:sp>
        <p:nvSpPr>
          <p:cNvPr id="512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4DF42-77EB-4B44-A72C-8B440112FE47}" type="slidenum">
              <a:rPr lang="en-US" sz="1000" b="0" smtClean="0"/>
              <a:pPr/>
              <a:t>2</a:t>
            </a:fld>
            <a:endParaRPr lang="en-US" sz="1000" b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Teoria da Produção – Teoria da Firma – Teoria da Oferta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428736"/>
            <a:ext cx="8569325" cy="4756147"/>
          </a:xfrm>
        </p:spPr>
        <p:txBody>
          <a:bodyPr/>
          <a:lstStyle/>
          <a:p>
            <a:r>
              <a:rPr lang="pt-BR" b="0" dirty="0"/>
              <a:t>Fatores de produção: recursos utilizados na produção de bens e serviços. </a:t>
            </a:r>
          </a:p>
          <a:p>
            <a:r>
              <a:rPr lang="pt-BR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Fatores de produção variáveis: recursos produtivos que variam diretamente com a quantidade produzida.</a:t>
            </a:r>
          </a:p>
          <a:p>
            <a:pPr lvl="1"/>
            <a:r>
              <a:rPr lang="pt-BR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Insumos e Matérias-Primas (recursos produtivos consumidos durante o processo de produção normalmente são considerados fatores de produção variáveis).</a:t>
            </a:r>
          </a:p>
          <a:p>
            <a:r>
              <a:rPr lang="pt-BR" b="0" dirty="0">
                <a:solidFill>
                  <a:srgbClr val="008000"/>
                </a:solidFill>
              </a:rPr>
              <a:t>Fatores de produção fixos: recursos produtivos que não variam mesmo com a variação da quantidade produzida. </a:t>
            </a:r>
          </a:p>
          <a:p>
            <a:pPr lvl="1"/>
            <a:r>
              <a:rPr lang="pt-BR" b="0" dirty="0">
                <a:solidFill>
                  <a:srgbClr val="008000"/>
                </a:solidFill>
              </a:rPr>
              <a:t>Bens de produção (máquinas, equipamentos, instalações, </a:t>
            </a:r>
            <a:r>
              <a:rPr lang="pt-BR" b="0" dirty="0" err="1">
                <a:solidFill>
                  <a:srgbClr val="008000"/>
                </a:solidFill>
              </a:rPr>
              <a:t>etc</a:t>
            </a:r>
            <a:r>
              <a:rPr lang="pt-BR" b="0" dirty="0">
                <a:solidFill>
                  <a:srgbClr val="008000"/>
                </a:solidFill>
              </a:rPr>
              <a:t>) normalmente são fatores de produção fixos. </a:t>
            </a:r>
          </a:p>
          <a:p>
            <a:pPr>
              <a:buNone/>
            </a:pPr>
            <a:endParaRPr lang="pt-BR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ótimo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000" dirty="0"/>
              <a:t>Observe  que  </a:t>
            </a:r>
            <a:r>
              <a:rPr lang="pt-BR" sz="2000" u="sng" dirty="0"/>
              <a:t>no  curto   prazo   nem   sempre</a:t>
            </a:r>
            <a:r>
              <a:rPr lang="pt-BR" sz="2000" dirty="0"/>
              <a:t>  a quantidade  a ser produzida que resulta no </a:t>
            </a:r>
            <a:r>
              <a:rPr lang="pt-BR" sz="2000" u="sng" dirty="0"/>
              <a:t>máximo lucro </a:t>
            </a:r>
            <a:r>
              <a:rPr lang="pt-BR" sz="2000" dirty="0"/>
              <a:t>é a quantidade que apresenta  </a:t>
            </a:r>
            <a:r>
              <a:rPr lang="pt-BR" sz="2000" u="sng" dirty="0"/>
              <a:t>menor custo de produção</a:t>
            </a:r>
            <a:r>
              <a:rPr lang="pt-BR" sz="2000" dirty="0"/>
              <a:t> </a:t>
            </a:r>
            <a:r>
              <a:rPr lang="pt-BR" sz="2000" u="sng" dirty="0"/>
              <a:t>ou ainda</a:t>
            </a:r>
            <a:r>
              <a:rPr lang="pt-BR" sz="2000" dirty="0"/>
              <a:t> a quantidade que apresenta </a:t>
            </a:r>
            <a:r>
              <a:rPr lang="pt-BR" sz="2000" u="sng" dirty="0"/>
              <a:t>melhor produtividade</a:t>
            </a:r>
            <a:r>
              <a:rPr lang="pt-BR" sz="2000" dirty="0"/>
              <a:t>. </a:t>
            </a:r>
          </a:p>
          <a:p>
            <a:endParaRPr lang="pt-BR" sz="2000" dirty="0"/>
          </a:p>
          <a:p>
            <a:r>
              <a:rPr lang="pt-BR" sz="2000" dirty="0"/>
              <a:t>Nem mesmo estes dois últimos, menor custo e maior produtividade,  estarão obrigatoriamente juntos.</a:t>
            </a:r>
          </a:p>
          <a:p>
            <a:endParaRPr lang="pt-BR" sz="20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000" dirty="0">
                <a:solidFill>
                  <a:srgbClr val="FF0000"/>
                </a:solidFill>
              </a:rPr>
              <a:t>Ponto ótimo de produção = ponto de máximo lucro </a:t>
            </a:r>
          </a:p>
          <a:p>
            <a:r>
              <a:rPr lang="pt-BR" sz="2000" dirty="0"/>
              <a:t>Ponto ótimo de produção é quando a receita marginal é o mais próximo possível do custo marginal (no curto prazo).</a:t>
            </a:r>
          </a:p>
          <a:p>
            <a:r>
              <a:rPr lang="pt-BR" sz="2000" dirty="0"/>
              <a:t>Em um mercado de concorrência perfeita onde o preço é dado pelo mercado a receita adicional é igual ao preço do produto.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Economia</a:t>
            </a:r>
            <a:r>
              <a:rPr lang="en-US" dirty="0"/>
              <a:t> --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044CB5-4A23-49A7-AB3E-0F6DE37964D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253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A7441E-7A4E-4817-ACCA-022C95F52ED5}" type="slidenum">
              <a:rPr lang="en-US" sz="1000" b="0" smtClean="0"/>
              <a:pPr/>
              <a:t>21</a:t>
            </a:fld>
            <a:endParaRPr lang="en-US" sz="1000" b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200"/>
              <a:t>Premissa: o custo marginal aumenta com o volume de produção</a:t>
            </a:r>
            <a:br>
              <a:rPr lang="pt-BR" sz="2200"/>
            </a:br>
            <a:r>
              <a:rPr lang="pt-BR" sz="2200"/>
              <a:t>(CMg informa quanto custa produzir uma unidade adicional)</a:t>
            </a:r>
          </a:p>
        </p:txBody>
      </p:sp>
      <p:graphicFrame>
        <p:nvGraphicFramePr>
          <p:cNvPr id="3997983" name="Group 287"/>
          <p:cNvGraphicFramePr>
            <a:graphicFrameLocks noGrp="1"/>
          </p:cNvGraphicFramePr>
          <p:nvPr/>
        </p:nvGraphicFramePr>
        <p:xfrm>
          <a:off x="128588" y="1736725"/>
          <a:ext cx="3228975" cy="4429127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Quantidade</a:t>
                      </a:r>
                      <a:b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Produzida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 Fixo</a:t>
                      </a:r>
                      <a:b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(CF)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 Variável</a:t>
                      </a:r>
                      <a:b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(CV)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997816" name="Object 120"/>
          <p:cNvGraphicFramePr>
            <a:graphicFrameLocks noChangeAspect="1"/>
          </p:cNvGraphicFramePr>
          <p:nvPr/>
        </p:nvGraphicFramePr>
        <p:xfrm>
          <a:off x="5819775" y="1412875"/>
          <a:ext cx="4086225" cy="47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Gráfico" r:id="rId3" imgW="4095649" imgH="4743585" progId="MSGraph.Chart.8">
                  <p:embed followColorScheme="full"/>
                </p:oleObj>
              </mc:Choice>
              <mc:Fallback>
                <p:oleObj name="Gráfico" r:id="rId3" imgW="4095649" imgH="4743585" progId="MSGraph.Chart.8">
                  <p:embed followColorScheme="full"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1412875"/>
                        <a:ext cx="4086225" cy="4722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817" name="Text Box 121"/>
          <p:cNvSpPr txBox="1">
            <a:spLocks noChangeArrowheads="1"/>
          </p:cNvSpPr>
          <p:nvPr/>
        </p:nvSpPr>
        <p:spPr bwMode="auto">
          <a:xfrm>
            <a:off x="9017000" y="2324100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/>
              <a:t>CT</a:t>
            </a:r>
          </a:p>
        </p:txBody>
      </p:sp>
      <p:sp>
        <p:nvSpPr>
          <p:cNvPr id="3997818" name="Text Box 122"/>
          <p:cNvSpPr txBox="1">
            <a:spLocks noChangeArrowheads="1"/>
          </p:cNvSpPr>
          <p:nvPr/>
        </p:nvSpPr>
        <p:spPr bwMode="auto">
          <a:xfrm>
            <a:off x="9026525" y="3475038"/>
            <a:ext cx="46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/>
              <a:t>CV</a:t>
            </a:r>
          </a:p>
        </p:txBody>
      </p:sp>
      <p:sp>
        <p:nvSpPr>
          <p:cNvPr id="3997819" name="Text Box 123"/>
          <p:cNvSpPr txBox="1">
            <a:spLocks noChangeArrowheads="1"/>
          </p:cNvSpPr>
          <p:nvPr/>
        </p:nvSpPr>
        <p:spPr bwMode="auto">
          <a:xfrm>
            <a:off x="9139238" y="460533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/>
              <a:t>CMg</a:t>
            </a:r>
          </a:p>
        </p:txBody>
      </p:sp>
      <p:sp>
        <p:nvSpPr>
          <p:cNvPr id="3997820" name="Text Box 124"/>
          <p:cNvSpPr txBox="1">
            <a:spLocks noChangeArrowheads="1"/>
          </p:cNvSpPr>
          <p:nvPr/>
        </p:nvSpPr>
        <p:spPr bwMode="auto">
          <a:xfrm>
            <a:off x="9161463" y="5354638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/>
              <a:t>CF</a:t>
            </a:r>
          </a:p>
        </p:txBody>
      </p:sp>
      <p:sp>
        <p:nvSpPr>
          <p:cNvPr id="3997881" name="Line 185"/>
          <p:cNvSpPr>
            <a:spLocks noChangeShapeType="1"/>
          </p:cNvSpPr>
          <p:nvPr/>
        </p:nvSpPr>
        <p:spPr bwMode="auto">
          <a:xfrm flipV="1">
            <a:off x="6608763" y="5013325"/>
            <a:ext cx="2808287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97882" name="Text Box 186"/>
          <p:cNvSpPr txBox="1">
            <a:spLocks noChangeArrowheads="1"/>
          </p:cNvSpPr>
          <p:nvPr/>
        </p:nvSpPr>
        <p:spPr bwMode="auto">
          <a:xfrm>
            <a:off x="6332538" y="6164263"/>
            <a:ext cx="3427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CMg = custo marginal de uma unidade</a:t>
            </a:r>
          </a:p>
        </p:txBody>
      </p:sp>
      <p:sp>
        <p:nvSpPr>
          <p:cNvPr id="22590" name="Text Box 187"/>
          <p:cNvSpPr txBox="1">
            <a:spLocks noChangeArrowheads="1"/>
          </p:cNvSpPr>
          <p:nvPr/>
        </p:nvSpPr>
        <p:spPr bwMode="auto">
          <a:xfrm>
            <a:off x="200025" y="6249988"/>
            <a:ext cx="4405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pt-BR" sz="1200"/>
              <a:t>Premissa: retornos decrescentes dos fatores de produção</a:t>
            </a:r>
          </a:p>
        </p:txBody>
      </p:sp>
      <p:sp>
        <p:nvSpPr>
          <p:cNvPr id="22591" name="AutoShape 188"/>
          <p:cNvSpPr>
            <a:spLocks/>
          </p:cNvSpPr>
          <p:nvPr/>
        </p:nvSpPr>
        <p:spPr bwMode="auto">
          <a:xfrm rot="-5400000">
            <a:off x="1641475" y="-28575"/>
            <a:ext cx="214313" cy="3097213"/>
          </a:xfrm>
          <a:prstGeom prst="rightBrace">
            <a:avLst>
              <a:gd name="adj1" fmla="val 12043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92" name="Text Box 189"/>
          <p:cNvSpPr txBox="1">
            <a:spLocks noChangeArrowheads="1"/>
          </p:cNvSpPr>
          <p:nvPr/>
        </p:nvSpPr>
        <p:spPr bwMode="auto">
          <a:xfrm>
            <a:off x="1011238" y="1076325"/>
            <a:ext cx="1550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/>
              <a:t>Dados Iniciais</a:t>
            </a:r>
          </a:p>
        </p:txBody>
      </p:sp>
      <p:graphicFrame>
        <p:nvGraphicFramePr>
          <p:cNvPr id="3997982" name="Group 286"/>
          <p:cNvGraphicFramePr>
            <a:graphicFrameLocks noGrp="1"/>
          </p:cNvGraphicFramePr>
          <p:nvPr/>
        </p:nvGraphicFramePr>
        <p:xfrm>
          <a:off x="3368675" y="1736725"/>
          <a:ext cx="2360613" cy="4430713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9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 Total</a:t>
                      </a:r>
                      <a:b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(CT=CF+CV)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 Marginal</a:t>
                      </a:r>
                      <a:b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(CMg=</a:t>
                      </a: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∆CT/∆Q)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6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6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216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5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408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132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540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6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696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6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876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95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204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816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1.080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74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7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7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7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7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7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7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997816" grpId="0"/>
      <p:bldP spid="3997817" grpId="0"/>
      <p:bldP spid="3997818" grpId="0"/>
      <p:bldP spid="3997819" grpId="0"/>
      <p:bldP spid="3997820" grpId="0"/>
      <p:bldP spid="3997881" grpId="0" animBg="1"/>
      <p:bldP spid="39978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2"/>
          <p:cNvSpPr>
            <a:spLocks noGrp="1"/>
          </p:cNvSpPr>
          <p:nvPr>
            <p:ph type="ftr" sz="quarter" idx="4294967295"/>
          </p:nvPr>
        </p:nvSpPr>
        <p:spPr>
          <a:xfrm>
            <a:off x="776288" y="6597650"/>
            <a:ext cx="5686425" cy="260350"/>
          </a:xfrm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AF1ACB3-8394-40B1-B49B-5DA5A6723A7A}" type="slidenum">
              <a:rPr lang="en-US" sz="1000" b="0" smtClean="0"/>
              <a:pPr/>
              <a:t>22</a:t>
            </a:fld>
            <a:endParaRPr lang="en-US" sz="1000" b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O custo total médio (ou custo médio) informa o custo por unidade produzida ( CT / Quantidade Produzida )</a:t>
            </a:r>
          </a:p>
        </p:txBody>
      </p:sp>
      <p:graphicFrame>
        <p:nvGraphicFramePr>
          <p:cNvPr id="4000015" name="Group 271"/>
          <p:cNvGraphicFramePr>
            <a:graphicFrameLocks noGrp="1"/>
          </p:cNvGraphicFramePr>
          <p:nvPr/>
        </p:nvGraphicFramePr>
        <p:xfrm>
          <a:off x="776288" y="1557338"/>
          <a:ext cx="3228975" cy="4460872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Quantidade</a:t>
                      </a:r>
                      <a:b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Produzida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 Fixo</a:t>
                      </a:r>
                      <a:b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(CF)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 Variável</a:t>
                      </a:r>
                      <a:b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(CV)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5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192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432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972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00140" name="Group 396"/>
          <p:cNvGraphicFramePr>
            <a:graphicFrameLocks noGrp="1"/>
          </p:cNvGraphicFramePr>
          <p:nvPr/>
        </p:nvGraphicFramePr>
        <p:xfrm>
          <a:off x="4016375" y="1557338"/>
          <a:ext cx="1077913" cy="4460872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 Total</a:t>
                      </a:r>
                      <a:b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(CT=CF+CV)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156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216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5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408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696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876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1.080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000227" name="Group 4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22069"/>
              </p:ext>
            </p:extLst>
          </p:nvPr>
        </p:nvGraphicFramePr>
        <p:xfrm>
          <a:off x="5097463" y="1557338"/>
          <a:ext cx="3848100" cy="4460872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 Fixo Médio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 Variável Médio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 Total Médio</a:t>
                      </a:r>
                      <a:endParaRPr kumimoji="0" lang="pt-B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108,0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120,0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54,0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78,0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36,0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72,0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5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27,0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75,0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21,6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81,6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18,0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90,0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15,4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99,4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13,5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109,5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12,0</a:t>
                      </a:r>
                    </a:p>
                  </a:txBody>
                  <a:tcPr marL="90000" marR="90000" marT="46793" marB="46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120,0</a:t>
                      </a: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0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0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2"/>
          <p:cNvSpPr>
            <a:spLocks noGrp="1"/>
          </p:cNvSpPr>
          <p:nvPr>
            <p:ph type="ftr" sz="quarter" idx="4294967295"/>
          </p:nvPr>
        </p:nvSpPr>
        <p:spPr>
          <a:xfrm>
            <a:off x="776288" y="6597650"/>
            <a:ext cx="5686425" cy="260350"/>
          </a:xfrm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5689B0-B538-45C8-96BD-90896410349B}" type="slidenum">
              <a:rPr lang="en-US" sz="1000" b="0" smtClean="0"/>
              <a:pPr/>
              <a:t>23</a:t>
            </a:fld>
            <a:endParaRPr lang="en-US" sz="1000" b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As curvas de custos médios permitem identificar situações de custo ótimo em conjunto com a curva de custo marginal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992188" y="1268413"/>
          <a:ext cx="8004175" cy="516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Gráfico" r:id="rId4" imgW="8010576" imgH="5152957" progId="MSGraph.Chart.8">
                  <p:embed followColorScheme="full"/>
                </p:oleObj>
              </mc:Choice>
              <mc:Fallback>
                <p:oleObj name="Gráfico" r:id="rId4" imgW="8010576" imgH="5152957" progId="MSGraph.Chart.8">
                  <p:embed followColorScheme="full"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268413"/>
                        <a:ext cx="8004175" cy="5160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2289175" y="2708275"/>
            <a:ext cx="2159000" cy="28082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506788" y="2311400"/>
            <a:ext cx="187801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>
                <a:solidFill>
                  <a:srgbClr val="CC0000"/>
                </a:solidFill>
              </a:rPr>
              <a:t>CMg </a:t>
            </a:r>
            <a:r>
              <a:rPr lang="pt-BR">
                <a:solidFill>
                  <a:srgbClr val="CC0000"/>
                </a:solidFill>
              </a:rPr>
              <a:t>= ∆CT/∆Q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113588" y="2133600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>
                <a:solidFill>
                  <a:srgbClr val="0033CC"/>
                </a:solidFill>
              </a:rPr>
              <a:t>CTM = CT / Q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321425" y="3709988"/>
            <a:ext cx="1638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>
                <a:solidFill>
                  <a:srgbClr val="008000"/>
                </a:solidFill>
              </a:rPr>
              <a:t>CVM = CV / Q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719763" y="4941888"/>
            <a:ext cx="1612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/>
              <a:t>CFM = CF / Q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5603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1F1286A-6804-4E7A-B704-8ECCACB3A684}" type="slidenum">
              <a:rPr lang="en-US" sz="1000" b="0" smtClean="0"/>
              <a:pPr/>
              <a:t>24</a:t>
            </a:fld>
            <a:endParaRPr lang="en-US" sz="1000" b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O ponto de menor custo está na interseção entre a curva de custo marginal e a curva de custo total médio</a:t>
            </a:r>
          </a:p>
        </p:txBody>
      </p:sp>
      <p:sp>
        <p:nvSpPr>
          <p:cNvPr id="25605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5137150" y="1268413"/>
            <a:ext cx="4495800" cy="5113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/>
              <a:t>Custo marginal é o aumento de custo para mais uma unidade produzida</a:t>
            </a:r>
          </a:p>
          <a:p>
            <a:pPr lvl="1">
              <a:lnSpc>
                <a:spcPct val="90000"/>
              </a:lnSpc>
            </a:pPr>
            <a:r>
              <a:rPr lang="pt-BR" sz="2000" b="0"/>
              <a:t>Se o custo marginal é menor que o custo médio, então um incremento na produção irá diminuir o custo total médio</a:t>
            </a:r>
          </a:p>
          <a:p>
            <a:pPr lvl="1">
              <a:lnSpc>
                <a:spcPct val="90000"/>
              </a:lnSpc>
            </a:pPr>
            <a:r>
              <a:rPr lang="pt-BR" sz="2000" b="0"/>
              <a:t>Se o custo marginal é maior que o custo médio, então um aumento na produção irá aumentar o custo total</a:t>
            </a:r>
            <a:r>
              <a:rPr lang="pt-BR" sz="2000"/>
              <a:t> </a:t>
            </a:r>
            <a:r>
              <a:rPr lang="pt-BR" sz="2000" b="0"/>
              <a:t>médio</a:t>
            </a:r>
          </a:p>
          <a:p>
            <a:pPr>
              <a:lnSpc>
                <a:spcPct val="90000"/>
              </a:lnSpc>
            </a:pPr>
            <a:r>
              <a:rPr lang="pt-BR" sz="2000"/>
              <a:t>O ponto de menor custo médio (M) está na intersecção entre o custo marginal e o custo médio total</a:t>
            </a:r>
          </a:p>
        </p:txBody>
      </p:sp>
      <p:grpSp>
        <p:nvGrpSpPr>
          <p:cNvPr id="25606" name="Group 5"/>
          <p:cNvGrpSpPr>
            <a:grpSpLocks/>
          </p:cNvGrpSpPr>
          <p:nvPr/>
        </p:nvGrpSpPr>
        <p:grpSpPr bwMode="auto">
          <a:xfrm>
            <a:off x="528638" y="1668463"/>
            <a:ext cx="4079875" cy="4511675"/>
            <a:chOff x="3226" y="1087"/>
            <a:chExt cx="2570" cy="2842"/>
          </a:xfrm>
        </p:grpSpPr>
        <p:grpSp>
          <p:nvGrpSpPr>
            <p:cNvPr id="25612" name="Group 6"/>
            <p:cNvGrpSpPr>
              <a:grpSpLocks/>
            </p:cNvGrpSpPr>
            <p:nvPr/>
          </p:nvGrpSpPr>
          <p:grpSpPr bwMode="auto">
            <a:xfrm>
              <a:off x="3438" y="1480"/>
              <a:ext cx="2358" cy="2222"/>
              <a:chOff x="535" y="1344"/>
              <a:chExt cx="2358" cy="2222"/>
            </a:xfrm>
          </p:grpSpPr>
          <p:sp>
            <p:nvSpPr>
              <p:cNvPr id="25615" name="Line 7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616" name="Line 8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5613" name="Text Box 9"/>
            <p:cNvSpPr txBox="1">
              <a:spLocks noChangeArrowheads="1"/>
            </p:cNvSpPr>
            <p:nvPr/>
          </p:nvSpPr>
          <p:spPr bwMode="auto">
            <a:xfrm rot="-5400000">
              <a:off x="2531" y="1782"/>
              <a:ext cx="16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Custo Total por Unidade</a:t>
              </a:r>
            </a:p>
          </p:txBody>
        </p:sp>
        <p:sp>
          <p:nvSpPr>
            <p:cNvPr id="25614" name="Text Box 10"/>
            <p:cNvSpPr txBox="1">
              <a:spLocks noChangeArrowheads="1"/>
            </p:cNvSpPr>
            <p:nvPr/>
          </p:nvSpPr>
          <p:spPr bwMode="auto">
            <a:xfrm>
              <a:off x="4301" y="3717"/>
              <a:ext cx="1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Produzida</a:t>
              </a:r>
            </a:p>
          </p:txBody>
        </p:sp>
      </p:grpSp>
      <p:sp>
        <p:nvSpPr>
          <p:cNvPr id="25607" name="Arc 11"/>
          <p:cNvSpPr>
            <a:spLocks/>
          </p:cNvSpPr>
          <p:nvPr/>
        </p:nvSpPr>
        <p:spPr bwMode="auto">
          <a:xfrm rot="7185341">
            <a:off x="1358905" y="815182"/>
            <a:ext cx="4203700" cy="2951162"/>
          </a:xfrm>
          <a:custGeom>
            <a:avLst/>
            <a:gdLst>
              <a:gd name="T0" fmla="*/ 2147483647 w 21600"/>
              <a:gd name="T1" fmla="*/ 0 h 27841"/>
              <a:gd name="T2" fmla="*/ 2147483647 w 21600"/>
              <a:gd name="T3" fmla="*/ 2147483647 h 27841"/>
              <a:gd name="T4" fmla="*/ 0 w 21600"/>
              <a:gd name="T5" fmla="*/ 2147483647 h 278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7841" fill="none" extrusionOk="0">
                <a:moveTo>
                  <a:pt x="13048" y="0"/>
                </a:moveTo>
                <a:cubicBezTo>
                  <a:pt x="18435" y="4083"/>
                  <a:pt x="21600" y="10453"/>
                  <a:pt x="21600" y="17213"/>
                </a:cubicBezTo>
                <a:cubicBezTo>
                  <a:pt x="21600" y="20937"/>
                  <a:pt x="20636" y="24598"/>
                  <a:pt x="18804" y="27841"/>
                </a:cubicBezTo>
              </a:path>
              <a:path w="21600" h="27841" stroke="0" extrusionOk="0">
                <a:moveTo>
                  <a:pt x="13048" y="0"/>
                </a:moveTo>
                <a:cubicBezTo>
                  <a:pt x="18435" y="4083"/>
                  <a:pt x="21600" y="10453"/>
                  <a:pt x="21600" y="17213"/>
                </a:cubicBezTo>
                <a:cubicBezTo>
                  <a:pt x="21600" y="20937"/>
                  <a:pt x="20636" y="24598"/>
                  <a:pt x="18804" y="27841"/>
                </a:cubicBezTo>
                <a:lnTo>
                  <a:pt x="0" y="17213"/>
                </a:lnTo>
                <a:lnTo>
                  <a:pt x="13048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08" name="Arc 16"/>
          <p:cNvSpPr>
            <a:spLocks/>
          </p:cNvSpPr>
          <p:nvPr/>
        </p:nvSpPr>
        <p:spPr bwMode="auto">
          <a:xfrm rot="5594502">
            <a:off x="234950" y="1546226"/>
            <a:ext cx="4300537" cy="2449512"/>
          </a:xfrm>
          <a:custGeom>
            <a:avLst/>
            <a:gdLst>
              <a:gd name="T0" fmla="*/ 2147483647 w 21506"/>
              <a:gd name="T1" fmla="*/ 0 h 18767"/>
              <a:gd name="T2" fmla="*/ 2147483647 w 21506"/>
              <a:gd name="T3" fmla="*/ 2147483647 h 18767"/>
              <a:gd name="T4" fmla="*/ 0 w 21506"/>
              <a:gd name="T5" fmla="*/ 2147483647 h 187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06" h="18767" fill="none" extrusionOk="0">
                <a:moveTo>
                  <a:pt x="10693" y="0"/>
                </a:moveTo>
                <a:cubicBezTo>
                  <a:pt x="16814" y="3487"/>
                  <a:pt x="20849" y="9741"/>
                  <a:pt x="21506" y="16754"/>
                </a:cubicBezTo>
              </a:path>
              <a:path w="21506" h="18767" stroke="0" extrusionOk="0">
                <a:moveTo>
                  <a:pt x="10693" y="0"/>
                </a:moveTo>
                <a:cubicBezTo>
                  <a:pt x="16814" y="3487"/>
                  <a:pt x="20849" y="9741"/>
                  <a:pt x="21506" y="16754"/>
                </a:cubicBezTo>
                <a:lnTo>
                  <a:pt x="0" y="18767"/>
                </a:lnTo>
                <a:lnTo>
                  <a:pt x="10693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609" name="Text Box 17"/>
          <p:cNvSpPr txBox="1">
            <a:spLocks noChangeArrowheads="1"/>
          </p:cNvSpPr>
          <p:nvPr/>
        </p:nvSpPr>
        <p:spPr bwMode="auto">
          <a:xfrm>
            <a:off x="2432050" y="2420938"/>
            <a:ext cx="193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chemeClr val="accent2"/>
                </a:solidFill>
              </a:rPr>
              <a:t>CMg = ∆CT/∆Q</a:t>
            </a:r>
          </a:p>
        </p:txBody>
      </p:sp>
      <p:sp>
        <p:nvSpPr>
          <p:cNvPr id="25610" name="Text Box 18"/>
          <p:cNvSpPr txBox="1">
            <a:spLocks noChangeArrowheads="1"/>
          </p:cNvSpPr>
          <p:nvPr/>
        </p:nvSpPr>
        <p:spPr bwMode="auto">
          <a:xfrm>
            <a:off x="3297238" y="396875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rgbClr val="CC0000"/>
                </a:solidFill>
              </a:rPr>
              <a:t>CTM = CT/Q</a:t>
            </a:r>
          </a:p>
        </p:txBody>
      </p:sp>
      <p:sp>
        <p:nvSpPr>
          <p:cNvPr id="25611" name="Text Box 19"/>
          <p:cNvSpPr txBox="1">
            <a:spLocks noChangeArrowheads="1"/>
          </p:cNvSpPr>
          <p:nvPr/>
        </p:nvSpPr>
        <p:spPr bwMode="auto">
          <a:xfrm>
            <a:off x="2432050" y="3716338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6627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D96DB-7858-42B0-ADE6-EBDCC479C1F3}" type="slidenum">
              <a:rPr lang="en-US" sz="1000" b="0" smtClean="0"/>
              <a:pPr/>
              <a:t>25</a:t>
            </a:fld>
            <a:endParaRPr lang="en-US" sz="1000" b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Nesta análise, o preço de unidades adicionais deve ser feito com base no custo marginal e não no custo total médio</a:t>
            </a:r>
          </a:p>
        </p:txBody>
      </p:sp>
      <p:sp>
        <p:nvSpPr>
          <p:cNvPr id="24581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1268413"/>
            <a:ext cx="5329238" cy="5113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/>
              <a:t>As principais hidrelétricas já foram construídas e são responsáveis pelo baixo custo total médio</a:t>
            </a:r>
          </a:p>
          <a:p>
            <a:pPr lvl="1">
              <a:lnSpc>
                <a:spcPct val="90000"/>
              </a:lnSpc>
            </a:pPr>
            <a:r>
              <a:rPr lang="pt-BR" sz="1600" dirty="0"/>
              <a:t>O custo variável de energia produzido pelas grandes hidrelétricas é inferior ao de usinas termoelétricas.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No entanto, a expansão do sistema será feito com usinas mais caras (hidrelétricas com menor área de inundação e termoelétricas)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O preço da energia elétrica para as novas fábricas deveria seguir o custo marginal e não o custo total médio</a:t>
            </a:r>
          </a:p>
          <a:p>
            <a:pPr lvl="1">
              <a:lnSpc>
                <a:spcPct val="90000"/>
              </a:lnSpc>
            </a:pPr>
            <a:r>
              <a:rPr lang="pt-BR" sz="1600" dirty="0"/>
              <a:t>No modelo vigente de tarifa baseada no custo médio, as novas fábricas pagam valor inferior ao </a:t>
            </a:r>
            <a:r>
              <a:rPr lang="pt-BR" sz="1600" dirty="0" err="1"/>
              <a:t>CMg</a:t>
            </a:r>
            <a:r>
              <a:rPr lang="pt-BR" sz="1600" dirty="0"/>
              <a:t>, aumentando o CTM e, assim, faz com que todos os usuários paguem mais</a:t>
            </a: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273050" y="1628775"/>
            <a:ext cx="4084638" cy="4752975"/>
            <a:chOff x="3223" y="1202"/>
            <a:chExt cx="2573" cy="2994"/>
          </a:xfrm>
        </p:grpSpPr>
        <p:grpSp>
          <p:nvGrpSpPr>
            <p:cNvPr id="26643" name="Group 6"/>
            <p:cNvGrpSpPr>
              <a:grpSpLocks/>
            </p:cNvGrpSpPr>
            <p:nvPr/>
          </p:nvGrpSpPr>
          <p:grpSpPr bwMode="auto">
            <a:xfrm>
              <a:off x="3438" y="1480"/>
              <a:ext cx="2358" cy="2222"/>
              <a:chOff x="535" y="1344"/>
              <a:chExt cx="2358" cy="2222"/>
            </a:xfrm>
          </p:grpSpPr>
          <p:sp>
            <p:nvSpPr>
              <p:cNvPr id="26646" name="Line 7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647" name="Line 8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6644" name="Text Box 9"/>
            <p:cNvSpPr txBox="1">
              <a:spLocks noChangeArrowheads="1"/>
            </p:cNvSpPr>
            <p:nvPr/>
          </p:nvSpPr>
          <p:spPr bwMode="auto">
            <a:xfrm rot="-5400000">
              <a:off x="2644" y="1781"/>
              <a:ext cx="13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Custo Total por kWh</a:t>
              </a:r>
            </a:p>
          </p:txBody>
        </p:sp>
        <p:sp>
          <p:nvSpPr>
            <p:cNvPr id="26645" name="Text Box 10"/>
            <p:cNvSpPr txBox="1">
              <a:spLocks noChangeArrowheads="1"/>
            </p:cNvSpPr>
            <p:nvPr/>
          </p:nvSpPr>
          <p:spPr bwMode="auto">
            <a:xfrm>
              <a:off x="3744" y="3828"/>
              <a:ext cx="8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Capacidade</a:t>
              </a:r>
              <a:br>
                <a:rPr lang="pt-BR" sz="1600"/>
              </a:br>
              <a:r>
                <a:rPr lang="pt-BR" sz="1600"/>
                <a:t>Atual</a:t>
              </a:r>
            </a:p>
          </p:txBody>
        </p:sp>
      </p:grpSp>
      <p:sp>
        <p:nvSpPr>
          <p:cNvPr id="26631" name="Arc 11"/>
          <p:cNvSpPr>
            <a:spLocks/>
          </p:cNvSpPr>
          <p:nvPr/>
        </p:nvSpPr>
        <p:spPr bwMode="auto">
          <a:xfrm rot="7185341">
            <a:off x="742994" y="913606"/>
            <a:ext cx="4203700" cy="2951163"/>
          </a:xfrm>
          <a:custGeom>
            <a:avLst/>
            <a:gdLst>
              <a:gd name="T0" fmla="*/ 2147483647 w 21600"/>
              <a:gd name="T1" fmla="*/ 0 h 27841"/>
              <a:gd name="T2" fmla="*/ 2147483647 w 21600"/>
              <a:gd name="T3" fmla="*/ 2147483647 h 27841"/>
              <a:gd name="T4" fmla="*/ 0 w 21600"/>
              <a:gd name="T5" fmla="*/ 2147483647 h 278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7841" fill="none" extrusionOk="0">
                <a:moveTo>
                  <a:pt x="13048" y="0"/>
                </a:moveTo>
                <a:cubicBezTo>
                  <a:pt x="18435" y="4083"/>
                  <a:pt x="21600" y="10453"/>
                  <a:pt x="21600" y="17213"/>
                </a:cubicBezTo>
                <a:cubicBezTo>
                  <a:pt x="21600" y="20937"/>
                  <a:pt x="20636" y="24598"/>
                  <a:pt x="18804" y="27841"/>
                </a:cubicBezTo>
              </a:path>
              <a:path w="21600" h="27841" stroke="0" extrusionOk="0">
                <a:moveTo>
                  <a:pt x="13048" y="0"/>
                </a:moveTo>
                <a:cubicBezTo>
                  <a:pt x="18435" y="4083"/>
                  <a:pt x="21600" y="10453"/>
                  <a:pt x="21600" y="17213"/>
                </a:cubicBezTo>
                <a:cubicBezTo>
                  <a:pt x="21600" y="20937"/>
                  <a:pt x="20636" y="24598"/>
                  <a:pt x="18804" y="27841"/>
                </a:cubicBezTo>
                <a:lnTo>
                  <a:pt x="0" y="17213"/>
                </a:lnTo>
                <a:lnTo>
                  <a:pt x="13048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2" name="Arc 16"/>
          <p:cNvSpPr>
            <a:spLocks/>
          </p:cNvSpPr>
          <p:nvPr/>
        </p:nvSpPr>
        <p:spPr bwMode="auto">
          <a:xfrm rot="5594502">
            <a:off x="-388937" y="1644650"/>
            <a:ext cx="4300537" cy="2449513"/>
          </a:xfrm>
          <a:custGeom>
            <a:avLst/>
            <a:gdLst>
              <a:gd name="T0" fmla="*/ 2147483647 w 21506"/>
              <a:gd name="T1" fmla="*/ 0 h 18767"/>
              <a:gd name="T2" fmla="*/ 2147483647 w 21506"/>
              <a:gd name="T3" fmla="*/ 2147483647 h 18767"/>
              <a:gd name="T4" fmla="*/ 0 w 21506"/>
              <a:gd name="T5" fmla="*/ 2147483647 h 187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06" h="18767" fill="none" extrusionOk="0">
                <a:moveTo>
                  <a:pt x="10693" y="0"/>
                </a:moveTo>
                <a:cubicBezTo>
                  <a:pt x="16814" y="3487"/>
                  <a:pt x="20849" y="9741"/>
                  <a:pt x="21506" y="16754"/>
                </a:cubicBezTo>
              </a:path>
              <a:path w="21506" h="18767" stroke="0" extrusionOk="0">
                <a:moveTo>
                  <a:pt x="10693" y="0"/>
                </a:moveTo>
                <a:cubicBezTo>
                  <a:pt x="16814" y="3487"/>
                  <a:pt x="20849" y="9741"/>
                  <a:pt x="21506" y="16754"/>
                </a:cubicBezTo>
                <a:lnTo>
                  <a:pt x="0" y="18767"/>
                </a:lnTo>
                <a:lnTo>
                  <a:pt x="10693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3" name="Text Box 17"/>
          <p:cNvSpPr txBox="1">
            <a:spLocks noChangeArrowheads="1"/>
          </p:cNvSpPr>
          <p:nvPr/>
        </p:nvSpPr>
        <p:spPr bwMode="auto">
          <a:xfrm>
            <a:off x="728663" y="4946650"/>
            <a:ext cx="7413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chemeClr val="accent2"/>
                </a:solidFill>
              </a:rPr>
              <a:t>CMg</a:t>
            </a:r>
          </a:p>
        </p:txBody>
      </p:sp>
      <p:sp>
        <p:nvSpPr>
          <p:cNvPr id="26634" name="Text Box 18"/>
          <p:cNvSpPr txBox="1">
            <a:spLocks noChangeArrowheads="1"/>
          </p:cNvSpPr>
          <p:nvPr/>
        </p:nvSpPr>
        <p:spPr bwMode="auto">
          <a:xfrm>
            <a:off x="733425" y="2687638"/>
            <a:ext cx="7413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rgbClr val="CC0000"/>
                </a:solidFill>
              </a:rPr>
              <a:t>CTM</a:t>
            </a:r>
          </a:p>
        </p:txBody>
      </p:sp>
      <p:sp>
        <p:nvSpPr>
          <p:cNvPr id="26635" name="Text Box 19"/>
          <p:cNvSpPr txBox="1">
            <a:spLocks noChangeArrowheads="1"/>
          </p:cNvSpPr>
          <p:nvPr/>
        </p:nvSpPr>
        <p:spPr bwMode="auto">
          <a:xfrm>
            <a:off x="1712913" y="3789363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M</a:t>
            </a:r>
          </a:p>
        </p:txBody>
      </p:sp>
      <p:cxnSp>
        <p:nvCxnSpPr>
          <p:cNvPr id="4" name="Conector reto 3"/>
          <p:cNvCxnSpPr>
            <a:cxnSpLocks noChangeShapeType="1"/>
          </p:cNvCxnSpPr>
          <p:nvPr/>
        </p:nvCxnSpPr>
        <p:spPr bwMode="auto">
          <a:xfrm>
            <a:off x="2792413" y="2924175"/>
            <a:ext cx="0" cy="291782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Conector reto 21"/>
          <p:cNvCxnSpPr>
            <a:cxnSpLocks noChangeShapeType="1"/>
          </p:cNvCxnSpPr>
          <p:nvPr/>
        </p:nvCxnSpPr>
        <p:spPr bwMode="auto">
          <a:xfrm>
            <a:off x="2360613" y="2924175"/>
            <a:ext cx="0" cy="291782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649538" y="5842000"/>
            <a:ext cx="1812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/>
              <a:t>Capacidade com</a:t>
            </a:r>
          </a:p>
          <a:p>
            <a:r>
              <a:rPr lang="pt-BR" sz="1600"/>
              <a:t>novos usuários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922338" y="1668463"/>
            <a:ext cx="1484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/>
              <a:t>Custo efetivo</a:t>
            </a:r>
            <a:br>
              <a:rPr lang="pt-BR" sz="1600"/>
            </a:br>
            <a:r>
              <a:rPr lang="pt-BR" sz="1600"/>
              <a:t>da expansão</a:t>
            </a:r>
          </a:p>
        </p:txBody>
      </p:sp>
      <p:cxnSp>
        <p:nvCxnSpPr>
          <p:cNvPr id="9" name="Conector de seta reta 8"/>
          <p:cNvCxnSpPr>
            <a:cxnSpLocks noChangeShapeType="1"/>
            <a:stCxn id="25" idx="2"/>
          </p:cNvCxnSpPr>
          <p:nvPr/>
        </p:nvCxnSpPr>
        <p:spPr bwMode="auto">
          <a:xfrm>
            <a:off x="1663700" y="2252663"/>
            <a:ext cx="1117600" cy="9604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900363" y="4470400"/>
            <a:ext cx="16541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600"/>
              <a:t>Aumento de</a:t>
            </a:r>
          </a:p>
          <a:p>
            <a:r>
              <a:rPr lang="pt-BR" sz="1600"/>
              <a:t>custo para </a:t>
            </a:r>
          </a:p>
          <a:p>
            <a:r>
              <a:rPr lang="pt-BR" sz="1600"/>
              <a:t>todos usuários</a:t>
            </a:r>
          </a:p>
        </p:txBody>
      </p:sp>
      <p:cxnSp>
        <p:nvCxnSpPr>
          <p:cNvPr id="32" name="Conector de seta reta 31"/>
          <p:cNvCxnSpPr>
            <a:cxnSpLocks noChangeShapeType="1"/>
            <a:stCxn id="28" idx="0"/>
          </p:cNvCxnSpPr>
          <p:nvPr/>
        </p:nvCxnSpPr>
        <p:spPr bwMode="auto">
          <a:xfrm flipH="1" flipV="1">
            <a:off x="2900363" y="4186238"/>
            <a:ext cx="827087" cy="2841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  <p:bldP spid="23" grpId="0"/>
      <p:bldP spid="25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7651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A480E8-64C4-4995-9BBF-B06564B422BB}" type="slidenum">
              <a:rPr lang="en-US" sz="1000" b="0" smtClean="0"/>
              <a:pPr/>
              <a:t>26</a:t>
            </a:fld>
            <a:endParaRPr lang="en-US" sz="1000" b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– Serviço de Bufê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sz="2000"/>
              <a:t>Custo fixo por dia: $ 100</a:t>
            </a:r>
          </a:p>
          <a:p>
            <a:r>
              <a:rPr lang="pt-BR" sz="2000"/>
              <a:t>Custo variável:</a:t>
            </a:r>
          </a:p>
          <a:p>
            <a:pPr lvl="1"/>
            <a:r>
              <a:rPr lang="pt-BR" sz="1800" b="0"/>
              <a:t>0 Refeição	CV=$ 0</a:t>
            </a:r>
          </a:p>
          <a:p>
            <a:pPr lvl="1"/>
            <a:r>
              <a:rPr lang="pt-BR" sz="1800" b="0"/>
              <a:t>10 Refeições	CV=$ 200</a:t>
            </a:r>
          </a:p>
          <a:p>
            <a:pPr lvl="1"/>
            <a:r>
              <a:rPr lang="pt-BR" sz="1800" b="0"/>
              <a:t>20 Refeições	CV=$ 300</a:t>
            </a:r>
          </a:p>
          <a:p>
            <a:pPr lvl="1"/>
            <a:r>
              <a:rPr lang="pt-BR" sz="1800" b="0"/>
              <a:t>30 Refeições	CV=$ 480</a:t>
            </a:r>
          </a:p>
          <a:p>
            <a:pPr lvl="1"/>
            <a:r>
              <a:rPr lang="pt-BR" sz="1800" b="0"/>
              <a:t>40 Refeições	CV=$ 700</a:t>
            </a:r>
          </a:p>
          <a:p>
            <a:pPr lvl="1"/>
            <a:r>
              <a:rPr lang="pt-BR" sz="1800" b="0"/>
              <a:t>50 Refeições	CV=$ 1.000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000" dirty="0"/>
              <a:t>Calcule:</a:t>
            </a:r>
          </a:p>
          <a:p>
            <a:pPr lvl="1"/>
            <a:r>
              <a:rPr lang="pt-BR" sz="1800" dirty="0"/>
              <a:t>Custo total</a:t>
            </a:r>
          </a:p>
          <a:p>
            <a:pPr lvl="1"/>
            <a:r>
              <a:rPr lang="pt-BR" sz="1800" dirty="0"/>
              <a:t>Custo variável médio</a:t>
            </a:r>
          </a:p>
          <a:p>
            <a:pPr lvl="1"/>
            <a:r>
              <a:rPr lang="pt-BR" sz="1800" dirty="0"/>
              <a:t>Custo total médio</a:t>
            </a:r>
          </a:p>
          <a:p>
            <a:pPr lvl="1"/>
            <a:r>
              <a:rPr lang="pt-BR" sz="1800" dirty="0"/>
              <a:t>Custo marginal</a:t>
            </a:r>
          </a:p>
          <a:p>
            <a:r>
              <a:rPr lang="pt-BR" sz="2000" dirty="0"/>
              <a:t>Quando se alcança o custo mínimo (menor custo total médio)? </a:t>
            </a:r>
          </a:p>
          <a:p>
            <a:r>
              <a:rPr lang="pt-BR" sz="2000" dirty="0"/>
              <a:t>Construa os gráficos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2867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2D5953F-0F77-4CB7-93DA-A19A8F3DC769}" type="slidenum">
              <a:rPr lang="en-US" sz="1000" b="0" smtClean="0"/>
              <a:pPr/>
              <a:t>27</a:t>
            </a:fld>
            <a:endParaRPr lang="en-US" sz="1000" b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Resolução</a:t>
            </a:r>
          </a:p>
        </p:txBody>
      </p:sp>
      <p:graphicFrame>
        <p:nvGraphicFramePr>
          <p:cNvPr id="4055325" name="Group 285"/>
          <p:cNvGraphicFramePr>
            <a:graphicFrameLocks noGrp="1"/>
          </p:cNvGraphicFramePr>
          <p:nvPr/>
        </p:nvGraphicFramePr>
        <p:xfrm>
          <a:off x="273050" y="1773238"/>
          <a:ext cx="9361488" cy="3344863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5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Quantidade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Refeições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 Fixo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Variável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 Total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 Variável Médio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 Fixo Médio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 Total Médio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 Marginal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100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  -  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  100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R$ 20,00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01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100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200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  300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R$ 20,00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R$ 10,00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R$ 30,00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R$ 10,00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01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100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300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  400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R$ 15,00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5,00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R$ 20,00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83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R$ 18,00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7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100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480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  580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R$ 16,00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3,33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R$ 19,33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1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R$ 22,00 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70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100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700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  800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R$ 17,50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2,50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R$ 20,00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6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R$ 30,00</a:t>
                      </a: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70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100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R$ 1.000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 1.100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R$ 20,00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  2,00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R$ 22,00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Economia -- Gerson Ishikawa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12798B-D230-4952-AB74-2B11309DA92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561805"/>
              </p:ext>
            </p:extLst>
          </p:nvPr>
        </p:nvGraphicFramePr>
        <p:xfrm>
          <a:off x="776536" y="1268760"/>
          <a:ext cx="8569325" cy="511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0415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>
                <a:latin typeface="Century Gothic" pitchFamily="34" charset="0"/>
              </a:rPr>
              <a:t>Economia -- Gerson Ishikawa</a:t>
            </a:r>
          </a:p>
        </p:txBody>
      </p:sp>
      <p:sp>
        <p:nvSpPr>
          <p:cNvPr id="30723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A308224-3D7E-48D5-BD25-726B5E8C617F}" type="slidenum">
              <a:rPr lang="en-US" sz="1000" b="0" smtClean="0"/>
              <a:pPr/>
              <a:t>29</a:t>
            </a:fld>
            <a:endParaRPr lang="en-US" sz="1000" b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/>
              <a:t>O lucro é maximizado ao produzir a quantidade em que a receita marginal é igual ao seu custo marginal</a:t>
            </a:r>
          </a:p>
        </p:txBody>
      </p:sp>
      <p:sp>
        <p:nvSpPr>
          <p:cNvPr id="25605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5137150" y="1268413"/>
            <a:ext cx="4495800" cy="51133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000" dirty="0"/>
              <a:t>Princípio da análise marginal: a quantidade ótima de uma atividade é o nível em que o benefício marginal é igual ao custo marginal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pt-BR" sz="2000" dirty="0"/>
              <a:t>	</a:t>
            </a:r>
            <a:r>
              <a:rPr lang="pt-BR" sz="2000" dirty="0" err="1"/>
              <a:t>RMg</a:t>
            </a:r>
            <a:r>
              <a:rPr lang="pt-BR" sz="2000" dirty="0"/>
              <a:t> = ∆RT / ∆Q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/>
              <a:t>O objetivo é maximizar o ganho líquido total de uma atividade</a:t>
            </a:r>
          </a:p>
          <a:p>
            <a:pPr lvl="1">
              <a:lnSpc>
                <a:spcPct val="90000"/>
              </a:lnSpc>
              <a:defRPr/>
            </a:pPr>
            <a:r>
              <a:rPr lang="pt-BR" sz="1600" dirty="0"/>
              <a:t>Se o benefício marginal, preço recebido, for maior que o custo marginal, então fazer um pouco a mais aumentará o ganho total</a:t>
            </a:r>
          </a:p>
          <a:p>
            <a:pPr lvl="1">
              <a:lnSpc>
                <a:spcPct val="90000"/>
              </a:lnSpc>
              <a:defRPr/>
            </a:pPr>
            <a:r>
              <a:rPr lang="pt-BR" sz="1600" dirty="0"/>
              <a:t>Quando o benefício marginal (preço recebido) for menor que o custo marginal da atividade, então é melhor fazer um pouco a menos para aumentar o ganho total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528638" y="1668463"/>
            <a:ext cx="4079875" cy="4511675"/>
            <a:chOff x="3226" y="1087"/>
            <a:chExt cx="2570" cy="2842"/>
          </a:xfrm>
        </p:grpSpPr>
        <p:grpSp>
          <p:nvGrpSpPr>
            <p:cNvPr id="30735" name="Group 6"/>
            <p:cNvGrpSpPr>
              <a:grpSpLocks/>
            </p:cNvGrpSpPr>
            <p:nvPr/>
          </p:nvGrpSpPr>
          <p:grpSpPr bwMode="auto">
            <a:xfrm>
              <a:off x="3438" y="1480"/>
              <a:ext cx="2358" cy="2222"/>
              <a:chOff x="535" y="1344"/>
              <a:chExt cx="2358" cy="2222"/>
            </a:xfrm>
          </p:grpSpPr>
          <p:sp>
            <p:nvSpPr>
              <p:cNvPr id="30738" name="Line 7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39" name="Line 8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0736" name="Text Box 9"/>
            <p:cNvSpPr txBox="1">
              <a:spLocks noChangeArrowheads="1"/>
            </p:cNvSpPr>
            <p:nvPr/>
          </p:nvSpPr>
          <p:spPr bwMode="auto">
            <a:xfrm rot="-5400000">
              <a:off x="2531" y="1782"/>
              <a:ext cx="16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Custo Total por Unidade</a:t>
              </a:r>
            </a:p>
          </p:txBody>
        </p:sp>
        <p:sp>
          <p:nvSpPr>
            <p:cNvPr id="30737" name="Text Box 10"/>
            <p:cNvSpPr txBox="1">
              <a:spLocks noChangeArrowheads="1"/>
            </p:cNvSpPr>
            <p:nvPr/>
          </p:nvSpPr>
          <p:spPr bwMode="auto">
            <a:xfrm>
              <a:off x="4301" y="3717"/>
              <a:ext cx="14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Produzida</a:t>
              </a:r>
            </a:p>
          </p:txBody>
        </p:sp>
      </p:grpSp>
      <p:sp>
        <p:nvSpPr>
          <p:cNvPr id="30727" name="Arc 11"/>
          <p:cNvSpPr>
            <a:spLocks/>
          </p:cNvSpPr>
          <p:nvPr/>
        </p:nvSpPr>
        <p:spPr bwMode="auto">
          <a:xfrm rot="7185341">
            <a:off x="1302544" y="815182"/>
            <a:ext cx="4203700" cy="2951162"/>
          </a:xfrm>
          <a:custGeom>
            <a:avLst/>
            <a:gdLst>
              <a:gd name="T0" fmla="*/ 2147483647 w 21600"/>
              <a:gd name="T1" fmla="*/ 0 h 27841"/>
              <a:gd name="T2" fmla="*/ 2147483647 w 21600"/>
              <a:gd name="T3" fmla="*/ 2147483647 h 27841"/>
              <a:gd name="T4" fmla="*/ 0 w 21600"/>
              <a:gd name="T5" fmla="*/ 2147483647 h 278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7841" fill="none" extrusionOk="0">
                <a:moveTo>
                  <a:pt x="13048" y="0"/>
                </a:moveTo>
                <a:cubicBezTo>
                  <a:pt x="18435" y="4083"/>
                  <a:pt x="21600" y="10453"/>
                  <a:pt x="21600" y="17213"/>
                </a:cubicBezTo>
                <a:cubicBezTo>
                  <a:pt x="21600" y="20937"/>
                  <a:pt x="20636" y="24598"/>
                  <a:pt x="18804" y="27841"/>
                </a:cubicBezTo>
              </a:path>
              <a:path w="21600" h="27841" stroke="0" extrusionOk="0">
                <a:moveTo>
                  <a:pt x="13048" y="0"/>
                </a:moveTo>
                <a:cubicBezTo>
                  <a:pt x="18435" y="4083"/>
                  <a:pt x="21600" y="10453"/>
                  <a:pt x="21600" y="17213"/>
                </a:cubicBezTo>
                <a:cubicBezTo>
                  <a:pt x="21600" y="20937"/>
                  <a:pt x="20636" y="24598"/>
                  <a:pt x="18804" y="27841"/>
                </a:cubicBezTo>
                <a:lnTo>
                  <a:pt x="0" y="17213"/>
                </a:lnTo>
                <a:lnTo>
                  <a:pt x="13048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28" name="Arc 16"/>
          <p:cNvSpPr>
            <a:spLocks/>
          </p:cNvSpPr>
          <p:nvPr/>
        </p:nvSpPr>
        <p:spPr bwMode="auto">
          <a:xfrm rot="5594502">
            <a:off x="144462" y="1069976"/>
            <a:ext cx="5053013" cy="2411412"/>
          </a:xfrm>
          <a:custGeom>
            <a:avLst/>
            <a:gdLst>
              <a:gd name="T0" fmla="*/ 2147483647 w 21506"/>
              <a:gd name="T1" fmla="*/ 0 h 18767"/>
              <a:gd name="T2" fmla="*/ 2147483647 w 21506"/>
              <a:gd name="T3" fmla="*/ 2147483647 h 18767"/>
              <a:gd name="T4" fmla="*/ 0 w 21506"/>
              <a:gd name="T5" fmla="*/ 2147483647 h 187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06" h="18767" fill="none" extrusionOk="0">
                <a:moveTo>
                  <a:pt x="10693" y="0"/>
                </a:moveTo>
                <a:cubicBezTo>
                  <a:pt x="16814" y="3487"/>
                  <a:pt x="20849" y="9741"/>
                  <a:pt x="21506" y="16754"/>
                </a:cubicBezTo>
              </a:path>
              <a:path w="21506" h="18767" stroke="0" extrusionOk="0">
                <a:moveTo>
                  <a:pt x="10693" y="0"/>
                </a:moveTo>
                <a:cubicBezTo>
                  <a:pt x="16814" y="3487"/>
                  <a:pt x="20849" y="9741"/>
                  <a:pt x="21506" y="16754"/>
                </a:cubicBezTo>
                <a:lnTo>
                  <a:pt x="0" y="18767"/>
                </a:lnTo>
                <a:lnTo>
                  <a:pt x="10693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29" name="Text Box 17"/>
          <p:cNvSpPr txBox="1">
            <a:spLocks noChangeArrowheads="1"/>
          </p:cNvSpPr>
          <p:nvPr/>
        </p:nvSpPr>
        <p:spPr bwMode="auto">
          <a:xfrm>
            <a:off x="2936875" y="1844675"/>
            <a:ext cx="193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chemeClr val="accent2"/>
                </a:solidFill>
              </a:rPr>
              <a:t>CMg = ∆CT/∆Q</a:t>
            </a:r>
          </a:p>
        </p:txBody>
      </p:sp>
      <p:sp>
        <p:nvSpPr>
          <p:cNvPr id="30730" name="Text Box 18"/>
          <p:cNvSpPr txBox="1">
            <a:spLocks noChangeArrowheads="1"/>
          </p:cNvSpPr>
          <p:nvPr/>
        </p:nvSpPr>
        <p:spPr bwMode="auto">
          <a:xfrm>
            <a:off x="3054350" y="4113213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rgbClr val="CC0000"/>
                </a:solidFill>
              </a:rPr>
              <a:t>CTM = CT/Q</a:t>
            </a:r>
          </a:p>
        </p:txBody>
      </p:sp>
      <p:sp>
        <p:nvSpPr>
          <p:cNvPr id="30731" name="Text Box 19"/>
          <p:cNvSpPr txBox="1">
            <a:spLocks noChangeArrowheads="1"/>
          </p:cNvSpPr>
          <p:nvPr/>
        </p:nvSpPr>
        <p:spPr bwMode="auto">
          <a:xfrm>
            <a:off x="2354263" y="4310063"/>
            <a:ext cx="685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C</a:t>
            </a:r>
            <a:r>
              <a:rPr lang="pt-BR" baseline="-25000"/>
              <a:t>MIN</a:t>
            </a:r>
          </a:p>
        </p:txBody>
      </p:sp>
      <p:cxnSp>
        <p:nvCxnSpPr>
          <p:cNvPr id="30732" name="Conector reto 2"/>
          <p:cNvCxnSpPr>
            <a:cxnSpLocks noChangeShapeType="1"/>
          </p:cNvCxnSpPr>
          <p:nvPr/>
        </p:nvCxnSpPr>
        <p:spPr bwMode="auto">
          <a:xfrm>
            <a:off x="865188" y="3213100"/>
            <a:ext cx="4060825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3" name="Text Box 18"/>
          <p:cNvSpPr txBox="1">
            <a:spLocks noChangeArrowheads="1"/>
          </p:cNvSpPr>
          <p:nvPr/>
        </p:nvSpPr>
        <p:spPr bwMode="auto">
          <a:xfrm>
            <a:off x="3930650" y="2741613"/>
            <a:ext cx="13890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>
                <a:solidFill>
                  <a:srgbClr val="008000"/>
                </a:solidFill>
              </a:rPr>
              <a:t>RMg = PU</a:t>
            </a:r>
          </a:p>
        </p:txBody>
      </p:sp>
      <p:sp>
        <p:nvSpPr>
          <p:cNvPr id="30734" name="Text Box 19"/>
          <p:cNvSpPr txBox="1">
            <a:spLocks noChangeArrowheads="1"/>
          </p:cNvSpPr>
          <p:nvPr/>
        </p:nvSpPr>
        <p:spPr bwMode="auto">
          <a:xfrm>
            <a:off x="2701925" y="2738438"/>
            <a:ext cx="6746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L</a:t>
            </a:r>
            <a:r>
              <a:rPr lang="pt-BR" baseline="-25000"/>
              <a:t>Max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</a:t>
            </a:r>
          </a:p>
        </p:txBody>
      </p:sp>
      <p:sp>
        <p:nvSpPr>
          <p:cNvPr id="512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4DF42-77EB-4B44-A72C-8B440112FE47}" type="slidenum">
              <a:rPr lang="en-US" sz="1000" b="0" smtClean="0"/>
              <a:pPr/>
              <a:t>3</a:t>
            </a:fld>
            <a:endParaRPr lang="en-US" sz="1000" b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Teoria da Produção – Teoria da Firma – Teoria da Oferta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428736"/>
            <a:ext cx="8569325" cy="4756147"/>
          </a:xfrm>
        </p:spPr>
        <p:txBody>
          <a:bodyPr/>
          <a:lstStyle/>
          <a:p>
            <a:r>
              <a:rPr lang="pt-BR" b="0" dirty="0">
                <a:solidFill>
                  <a:srgbClr val="FF0000"/>
                </a:solidFill>
              </a:rPr>
              <a:t>Curto prazo e Longo Prazo</a:t>
            </a:r>
          </a:p>
          <a:p>
            <a:endParaRPr lang="pt-BR" b="0" dirty="0">
              <a:solidFill>
                <a:srgbClr val="008000"/>
              </a:solidFill>
            </a:endParaRPr>
          </a:p>
          <a:p>
            <a:r>
              <a:rPr lang="pt-BR" b="0" dirty="0">
                <a:solidFill>
                  <a:srgbClr val="008000"/>
                </a:solidFill>
              </a:rPr>
              <a:t>Curto Prazo: Período de tempo curto o suficiente para que apenas um fator de produção seja variável.</a:t>
            </a:r>
          </a:p>
          <a:p>
            <a:r>
              <a:rPr lang="pt-BR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Longo Prazo: Período de tempo longo o suficiente para que a quantidade de todos os fatores de produção seja variável.</a:t>
            </a:r>
          </a:p>
          <a:p>
            <a:r>
              <a:rPr lang="pt-BR" b="0" dirty="0"/>
              <a:t>O período de tempo de curto prazo e longo prazo vai depender das características do empreendimento. </a:t>
            </a:r>
          </a:p>
          <a:p>
            <a:pPr>
              <a:buNone/>
            </a:pP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</a:t>
            </a:r>
          </a:p>
        </p:txBody>
      </p:sp>
      <p:sp>
        <p:nvSpPr>
          <p:cNvPr id="512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4DF42-77EB-4B44-A72C-8B440112FE47}" type="slidenum">
              <a:rPr lang="en-US" sz="1000" b="0" smtClean="0"/>
              <a:pPr/>
              <a:t>4</a:t>
            </a:fld>
            <a:endParaRPr lang="en-US" sz="1000" b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Teoria da Produção – Teoria da Firma – Teoria da Oferta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071546"/>
            <a:ext cx="8569325" cy="5113337"/>
          </a:xfrm>
        </p:spPr>
        <p:txBody>
          <a:bodyPr/>
          <a:lstStyle/>
          <a:p>
            <a:r>
              <a:rPr lang="pt-BR" b="0" dirty="0"/>
              <a:t>Uma empresa é uma organização que produz bens e serviços para venda e, para tanto, precisa transformar insumos</a:t>
            </a:r>
          </a:p>
          <a:p>
            <a:r>
              <a:rPr lang="pt-BR" b="0" dirty="0"/>
              <a:t>A quantidade de produto que a empresa produz depende da quantidade de insumos – esta relação também é conhecida como função de produção</a:t>
            </a:r>
          </a:p>
          <a:p>
            <a:r>
              <a:rPr lang="pt-BR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Função de Produção é a relação entre a quantidade de insumos empregados e a quantidade de bens produzidos</a:t>
            </a:r>
          </a:p>
          <a:p>
            <a:pPr lvl="1"/>
            <a:r>
              <a:rPr lang="pt-BR" b="0" dirty="0"/>
              <a:t>A função de produção é a base das suas curvas de custo</a:t>
            </a:r>
          </a:p>
          <a:p>
            <a:endParaRPr lang="pt-BR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-</a:t>
            </a:r>
          </a:p>
        </p:txBody>
      </p:sp>
      <p:sp>
        <p:nvSpPr>
          <p:cNvPr id="717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24BB77-F785-4760-9D71-C78EC0044620}" type="slidenum">
              <a:rPr lang="en-US" sz="1000" b="0" smtClean="0"/>
              <a:pPr/>
              <a:t>5</a:t>
            </a:fld>
            <a:endParaRPr lang="en-US" sz="1000" b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produção – Exemplo</a:t>
            </a: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273050" y="1341438"/>
          <a:ext cx="502920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Gráfico" r:id="rId4" imgW="5029200" imgH="4810057" progId="MSGraph.Chart.8">
                  <p:embed followColorScheme="full"/>
                </p:oleObj>
              </mc:Choice>
              <mc:Fallback>
                <p:oleObj name="Gráfico" r:id="rId4" imgW="5029200" imgH="4810057" progId="MSGraph.Chart.8">
                  <p:embed followColorScheme="full"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341438"/>
                        <a:ext cx="5029200" cy="481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486025" y="6021388"/>
            <a:ext cx="2518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/>
              <a:t>Quantidade de Fertilizantes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 rot="-5400000">
            <a:off x="-1011237" y="3200400"/>
            <a:ext cx="2584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/>
              <a:t>Quantidade de Trigo (Sacas)</a:t>
            </a:r>
          </a:p>
        </p:txBody>
      </p:sp>
      <p:graphicFrame>
        <p:nvGraphicFramePr>
          <p:cNvPr id="399268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53906"/>
              </p:ext>
            </p:extLst>
          </p:nvPr>
        </p:nvGraphicFramePr>
        <p:xfrm>
          <a:off x="6002366" y="1465263"/>
          <a:ext cx="2951162" cy="4781551"/>
        </p:xfrm>
        <a:graphic>
          <a:graphicData uri="http://schemas.openxmlformats.org/drawingml/2006/table">
            <a:tbl>
              <a:tblPr/>
              <a:tblGrid>
                <a:gridCol w="158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Quantidade de Fertilizantes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Quantidade de trigo (sacas)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7" marB="468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Pct val="11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90000" marR="90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--</a:t>
            </a:r>
          </a:p>
        </p:txBody>
      </p:sp>
      <p:sp>
        <p:nvSpPr>
          <p:cNvPr id="6147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5B5ABE-E39F-4DEF-81B1-0AAE12AC5327}" type="slidenum">
              <a:rPr lang="en-US" sz="1000" b="0" smtClean="0"/>
              <a:pPr/>
              <a:t>6</a:t>
            </a:fld>
            <a:endParaRPr lang="en-US" sz="1000" b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sz="2400" dirty="0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006441" y="1462108"/>
            <a:ext cx="269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Função de Produção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5216" y="2470170"/>
            <a:ext cx="4459288" cy="3887788"/>
            <a:chOff x="323" y="1480"/>
            <a:chExt cx="2809" cy="244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535" y="1480"/>
              <a:ext cx="2358" cy="2222"/>
              <a:chOff x="535" y="1344"/>
              <a:chExt cx="2358" cy="2222"/>
            </a:xfrm>
          </p:grpSpPr>
          <p:sp>
            <p:nvSpPr>
              <p:cNvPr id="6164" name="Line 10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65" name="Line 11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162" name="Text Box 12"/>
            <p:cNvSpPr txBox="1">
              <a:spLocks noChangeArrowheads="1"/>
            </p:cNvSpPr>
            <p:nvPr/>
          </p:nvSpPr>
          <p:spPr bwMode="auto">
            <a:xfrm>
              <a:off x="961" y="3717"/>
              <a:ext cx="21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Fator de Produção</a:t>
              </a:r>
            </a:p>
          </p:txBody>
        </p:sp>
        <p:sp>
          <p:nvSpPr>
            <p:cNvPr id="6163" name="Text Box 13"/>
            <p:cNvSpPr txBox="1">
              <a:spLocks noChangeArrowheads="1"/>
            </p:cNvSpPr>
            <p:nvPr/>
          </p:nvSpPr>
          <p:spPr bwMode="auto">
            <a:xfrm rot="-5400000">
              <a:off x="-386" y="2189"/>
              <a:ext cx="1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Produção</a:t>
              </a:r>
            </a:p>
          </p:txBody>
        </p:sp>
      </p:grpSp>
      <p:sp>
        <p:nvSpPr>
          <p:cNvPr id="23" name="Forma livre 22"/>
          <p:cNvSpPr/>
          <p:nvPr/>
        </p:nvSpPr>
        <p:spPr bwMode="auto">
          <a:xfrm>
            <a:off x="427730" y="2765439"/>
            <a:ext cx="3786753" cy="3224622"/>
          </a:xfrm>
          <a:custGeom>
            <a:avLst/>
            <a:gdLst>
              <a:gd name="connsiteX0" fmla="*/ 0 w 3786753"/>
              <a:gd name="connsiteY0" fmla="*/ 2769030 h 2769030"/>
              <a:gd name="connsiteX1" fmla="*/ 542441 w 3786753"/>
              <a:gd name="connsiteY1" fmla="*/ 2536556 h 2769030"/>
              <a:gd name="connsiteX2" fmla="*/ 1115878 w 3786753"/>
              <a:gd name="connsiteY2" fmla="*/ 2087105 h 2769030"/>
              <a:gd name="connsiteX3" fmla="*/ 1456841 w 3786753"/>
              <a:gd name="connsiteY3" fmla="*/ 1544664 h 2769030"/>
              <a:gd name="connsiteX4" fmla="*/ 1844298 w 3786753"/>
              <a:gd name="connsiteY4" fmla="*/ 599267 h 2769030"/>
              <a:gd name="connsiteX5" fmla="*/ 2107769 w 3786753"/>
              <a:gd name="connsiteY5" fmla="*/ 289301 h 2769030"/>
              <a:gd name="connsiteX6" fmla="*/ 2371241 w 3786753"/>
              <a:gd name="connsiteY6" fmla="*/ 118820 h 2769030"/>
              <a:gd name="connsiteX7" fmla="*/ 2758698 w 3786753"/>
              <a:gd name="connsiteY7" fmla="*/ 10332 h 2769030"/>
              <a:gd name="connsiteX8" fmla="*/ 3347634 w 3786753"/>
              <a:gd name="connsiteY8" fmla="*/ 56827 h 2769030"/>
              <a:gd name="connsiteX9" fmla="*/ 3735092 w 3786753"/>
              <a:gd name="connsiteY9" fmla="*/ 289301 h 2769030"/>
              <a:gd name="connsiteX10" fmla="*/ 3657600 w 3786753"/>
              <a:gd name="connsiteY10" fmla="*/ 227308 h 2769030"/>
              <a:gd name="connsiteX11" fmla="*/ 3657600 w 3786753"/>
              <a:gd name="connsiteY11" fmla="*/ 227308 h 27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86753" h="2769030">
                <a:moveTo>
                  <a:pt x="0" y="2769030"/>
                </a:moveTo>
                <a:cubicBezTo>
                  <a:pt x="178230" y="2709620"/>
                  <a:pt x="356461" y="2650210"/>
                  <a:pt x="542441" y="2536556"/>
                </a:cubicBezTo>
                <a:cubicBezTo>
                  <a:pt x="728421" y="2422902"/>
                  <a:pt x="963478" y="2252420"/>
                  <a:pt x="1115878" y="2087105"/>
                </a:cubicBezTo>
                <a:cubicBezTo>
                  <a:pt x="1268278" y="1921790"/>
                  <a:pt x="1335438" y="1792637"/>
                  <a:pt x="1456841" y="1544664"/>
                </a:cubicBezTo>
                <a:cubicBezTo>
                  <a:pt x="1578244" y="1296691"/>
                  <a:pt x="1735810" y="808494"/>
                  <a:pt x="1844298" y="599267"/>
                </a:cubicBezTo>
                <a:cubicBezTo>
                  <a:pt x="1952786" y="390040"/>
                  <a:pt x="2019945" y="369376"/>
                  <a:pt x="2107769" y="289301"/>
                </a:cubicBezTo>
                <a:cubicBezTo>
                  <a:pt x="2195593" y="209226"/>
                  <a:pt x="2262753" y="165315"/>
                  <a:pt x="2371241" y="118820"/>
                </a:cubicBezTo>
                <a:cubicBezTo>
                  <a:pt x="2479729" y="72325"/>
                  <a:pt x="2595966" y="20664"/>
                  <a:pt x="2758698" y="10332"/>
                </a:cubicBezTo>
                <a:cubicBezTo>
                  <a:pt x="2921430" y="0"/>
                  <a:pt x="3184902" y="10332"/>
                  <a:pt x="3347634" y="56827"/>
                </a:cubicBezTo>
                <a:cubicBezTo>
                  <a:pt x="3510366" y="103322"/>
                  <a:pt x="3683431" y="260888"/>
                  <a:pt x="3735092" y="289301"/>
                </a:cubicBezTo>
                <a:cubicBezTo>
                  <a:pt x="3786753" y="317714"/>
                  <a:pt x="3657600" y="227308"/>
                  <a:pt x="3657600" y="227308"/>
                </a:cubicBezTo>
                <a:lnTo>
                  <a:pt x="3657600" y="227308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Conector reto 28"/>
          <p:cNvCxnSpPr/>
          <p:nvPr/>
        </p:nvCxnSpPr>
        <p:spPr bwMode="auto">
          <a:xfrm>
            <a:off x="1595414" y="4643446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ector reto 29"/>
          <p:cNvCxnSpPr/>
          <p:nvPr/>
        </p:nvCxnSpPr>
        <p:spPr bwMode="auto">
          <a:xfrm>
            <a:off x="2095480" y="3429000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ector reto 30"/>
          <p:cNvCxnSpPr/>
          <p:nvPr/>
        </p:nvCxnSpPr>
        <p:spPr bwMode="auto">
          <a:xfrm rot="5400000">
            <a:off x="3096406" y="2786058"/>
            <a:ext cx="57150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CaixaDeTexto 33"/>
          <p:cNvSpPr txBox="1"/>
          <p:nvPr/>
        </p:nvSpPr>
        <p:spPr>
          <a:xfrm>
            <a:off x="1666852" y="5243468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1ᵒ estágio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952604" y="407194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2ᵒ estágio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819252" y="2500306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3ᵒ estágio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81364" y="235743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4ᵒ estágio</a:t>
            </a:r>
          </a:p>
        </p:txBody>
      </p:sp>
      <p:sp>
        <p:nvSpPr>
          <p:cNvPr id="38" name="Arco 37"/>
          <p:cNvSpPr/>
          <p:nvPr/>
        </p:nvSpPr>
        <p:spPr bwMode="auto">
          <a:xfrm rot="16703083">
            <a:off x="2368837" y="2660282"/>
            <a:ext cx="2048640" cy="2273754"/>
          </a:xfrm>
          <a:prstGeom prst="arc">
            <a:avLst>
              <a:gd name="adj1" fmla="val 16588381"/>
              <a:gd name="adj2" fmla="val 20987098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238752" y="1785926"/>
            <a:ext cx="4429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Lei dos rendimentos marginais decrescentes: </a:t>
            </a:r>
            <a:r>
              <a:rPr lang="pt-BR" b="0" dirty="0"/>
              <a:t>variando-se as quantidades de apenas um dos fatores de produção e mantendo-se os demais constantes a produção aumentará mas, a partir de determinado ponto, com rendimentos decrescentes.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--</a:t>
            </a:r>
          </a:p>
        </p:txBody>
      </p:sp>
      <p:sp>
        <p:nvSpPr>
          <p:cNvPr id="6147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5B5ABE-E39F-4DEF-81B1-0AAE12AC5327}" type="slidenum">
              <a:rPr lang="en-US" sz="1000" b="0" smtClean="0"/>
              <a:pPr/>
              <a:t>7</a:t>
            </a:fld>
            <a:endParaRPr lang="en-US" sz="1000" b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sz="2400" dirty="0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006441" y="1462108"/>
            <a:ext cx="269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Função de Produção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5216" y="2470170"/>
            <a:ext cx="4459288" cy="3887788"/>
            <a:chOff x="323" y="1480"/>
            <a:chExt cx="2809" cy="244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535" y="1480"/>
              <a:ext cx="2358" cy="2222"/>
              <a:chOff x="535" y="1344"/>
              <a:chExt cx="2358" cy="2222"/>
            </a:xfrm>
          </p:grpSpPr>
          <p:sp>
            <p:nvSpPr>
              <p:cNvPr id="6164" name="Line 10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65" name="Line 11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162" name="Text Box 12"/>
            <p:cNvSpPr txBox="1">
              <a:spLocks noChangeArrowheads="1"/>
            </p:cNvSpPr>
            <p:nvPr/>
          </p:nvSpPr>
          <p:spPr bwMode="auto">
            <a:xfrm>
              <a:off x="961" y="3717"/>
              <a:ext cx="21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Fator de Produção</a:t>
              </a:r>
            </a:p>
          </p:txBody>
        </p:sp>
        <p:sp>
          <p:nvSpPr>
            <p:cNvPr id="6163" name="Text Box 13"/>
            <p:cNvSpPr txBox="1">
              <a:spLocks noChangeArrowheads="1"/>
            </p:cNvSpPr>
            <p:nvPr/>
          </p:nvSpPr>
          <p:spPr bwMode="auto">
            <a:xfrm rot="-5400000">
              <a:off x="-386" y="2189"/>
              <a:ext cx="1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Produção</a:t>
              </a:r>
            </a:p>
          </p:txBody>
        </p:sp>
      </p:grpSp>
      <p:sp>
        <p:nvSpPr>
          <p:cNvPr id="23" name="Forma livre 22"/>
          <p:cNvSpPr/>
          <p:nvPr/>
        </p:nvSpPr>
        <p:spPr bwMode="auto">
          <a:xfrm>
            <a:off x="427730" y="2765439"/>
            <a:ext cx="3786753" cy="3224622"/>
          </a:xfrm>
          <a:custGeom>
            <a:avLst/>
            <a:gdLst>
              <a:gd name="connsiteX0" fmla="*/ 0 w 3786753"/>
              <a:gd name="connsiteY0" fmla="*/ 2769030 h 2769030"/>
              <a:gd name="connsiteX1" fmla="*/ 542441 w 3786753"/>
              <a:gd name="connsiteY1" fmla="*/ 2536556 h 2769030"/>
              <a:gd name="connsiteX2" fmla="*/ 1115878 w 3786753"/>
              <a:gd name="connsiteY2" fmla="*/ 2087105 h 2769030"/>
              <a:gd name="connsiteX3" fmla="*/ 1456841 w 3786753"/>
              <a:gd name="connsiteY3" fmla="*/ 1544664 h 2769030"/>
              <a:gd name="connsiteX4" fmla="*/ 1844298 w 3786753"/>
              <a:gd name="connsiteY4" fmla="*/ 599267 h 2769030"/>
              <a:gd name="connsiteX5" fmla="*/ 2107769 w 3786753"/>
              <a:gd name="connsiteY5" fmla="*/ 289301 h 2769030"/>
              <a:gd name="connsiteX6" fmla="*/ 2371241 w 3786753"/>
              <a:gd name="connsiteY6" fmla="*/ 118820 h 2769030"/>
              <a:gd name="connsiteX7" fmla="*/ 2758698 w 3786753"/>
              <a:gd name="connsiteY7" fmla="*/ 10332 h 2769030"/>
              <a:gd name="connsiteX8" fmla="*/ 3347634 w 3786753"/>
              <a:gd name="connsiteY8" fmla="*/ 56827 h 2769030"/>
              <a:gd name="connsiteX9" fmla="*/ 3735092 w 3786753"/>
              <a:gd name="connsiteY9" fmla="*/ 289301 h 2769030"/>
              <a:gd name="connsiteX10" fmla="*/ 3657600 w 3786753"/>
              <a:gd name="connsiteY10" fmla="*/ 227308 h 2769030"/>
              <a:gd name="connsiteX11" fmla="*/ 3657600 w 3786753"/>
              <a:gd name="connsiteY11" fmla="*/ 227308 h 27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86753" h="2769030">
                <a:moveTo>
                  <a:pt x="0" y="2769030"/>
                </a:moveTo>
                <a:cubicBezTo>
                  <a:pt x="178230" y="2709620"/>
                  <a:pt x="356461" y="2650210"/>
                  <a:pt x="542441" y="2536556"/>
                </a:cubicBezTo>
                <a:cubicBezTo>
                  <a:pt x="728421" y="2422902"/>
                  <a:pt x="963478" y="2252420"/>
                  <a:pt x="1115878" y="2087105"/>
                </a:cubicBezTo>
                <a:cubicBezTo>
                  <a:pt x="1268278" y="1921790"/>
                  <a:pt x="1335438" y="1792637"/>
                  <a:pt x="1456841" y="1544664"/>
                </a:cubicBezTo>
                <a:cubicBezTo>
                  <a:pt x="1578244" y="1296691"/>
                  <a:pt x="1735810" y="808494"/>
                  <a:pt x="1844298" y="599267"/>
                </a:cubicBezTo>
                <a:cubicBezTo>
                  <a:pt x="1952786" y="390040"/>
                  <a:pt x="2019945" y="369376"/>
                  <a:pt x="2107769" y="289301"/>
                </a:cubicBezTo>
                <a:cubicBezTo>
                  <a:pt x="2195593" y="209226"/>
                  <a:pt x="2262753" y="165315"/>
                  <a:pt x="2371241" y="118820"/>
                </a:cubicBezTo>
                <a:cubicBezTo>
                  <a:pt x="2479729" y="72325"/>
                  <a:pt x="2595966" y="20664"/>
                  <a:pt x="2758698" y="10332"/>
                </a:cubicBezTo>
                <a:cubicBezTo>
                  <a:pt x="2921430" y="0"/>
                  <a:pt x="3184902" y="10332"/>
                  <a:pt x="3347634" y="56827"/>
                </a:cubicBezTo>
                <a:cubicBezTo>
                  <a:pt x="3510366" y="103322"/>
                  <a:pt x="3683431" y="260888"/>
                  <a:pt x="3735092" y="289301"/>
                </a:cubicBezTo>
                <a:cubicBezTo>
                  <a:pt x="3786753" y="317714"/>
                  <a:pt x="3657600" y="227308"/>
                  <a:pt x="3657600" y="227308"/>
                </a:cubicBezTo>
                <a:lnTo>
                  <a:pt x="3657600" y="227308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7314" y="1071546"/>
            <a:ext cx="4500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accent2"/>
                </a:solidFill>
              </a:rPr>
              <a:t>Produto Físico Médio  </a:t>
            </a:r>
            <a:r>
              <a:rPr lang="pt-BR" dirty="0"/>
              <a:t>é a quantidade de média de produto gerada para cada unidade do fator de produção empregada, em cada nível de produção.</a:t>
            </a:r>
          </a:p>
          <a:p>
            <a:pPr algn="just"/>
            <a:r>
              <a:rPr lang="pt-BR" dirty="0"/>
              <a:t>- Produtividade Média.</a:t>
            </a:r>
          </a:p>
        </p:txBody>
      </p:sp>
      <p:cxnSp>
        <p:nvCxnSpPr>
          <p:cNvPr id="29" name="Conector reto 28"/>
          <p:cNvCxnSpPr/>
          <p:nvPr/>
        </p:nvCxnSpPr>
        <p:spPr bwMode="auto">
          <a:xfrm>
            <a:off x="1595414" y="4643446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ector reto 29"/>
          <p:cNvCxnSpPr/>
          <p:nvPr/>
        </p:nvCxnSpPr>
        <p:spPr bwMode="auto">
          <a:xfrm>
            <a:off x="2095480" y="3429000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ector reto 30"/>
          <p:cNvCxnSpPr/>
          <p:nvPr/>
        </p:nvCxnSpPr>
        <p:spPr bwMode="auto">
          <a:xfrm rot="5400000">
            <a:off x="3096406" y="2786058"/>
            <a:ext cx="57150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CaixaDeTexto 33"/>
          <p:cNvSpPr txBox="1"/>
          <p:nvPr/>
        </p:nvSpPr>
        <p:spPr>
          <a:xfrm>
            <a:off x="1666852" y="5243468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1ᵒ estágio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952604" y="407194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2ᵒ estágio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819252" y="2500306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3ᵒ estágio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81364" y="235743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4ᵒ estágio</a:t>
            </a:r>
          </a:p>
        </p:txBody>
      </p:sp>
      <p:sp>
        <p:nvSpPr>
          <p:cNvPr id="38" name="Arco 37"/>
          <p:cNvSpPr/>
          <p:nvPr/>
        </p:nvSpPr>
        <p:spPr bwMode="auto">
          <a:xfrm rot="16703083">
            <a:off x="2368837" y="2660282"/>
            <a:ext cx="2048640" cy="2273754"/>
          </a:xfrm>
          <a:prstGeom prst="arc">
            <a:avLst>
              <a:gd name="adj1" fmla="val 16588381"/>
              <a:gd name="adj2" fmla="val 20987098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382196" y="3699847"/>
            <a:ext cx="4384410" cy="942975"/>
            <a:chOff x="2727" y="1495"/>
            <a:chExt cx="2801" cy="594"/>
          </a:xfrm>
        </p:grpSpPr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2727" y="1507"/>
              <a:ext cx="80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i="1" dirty="0">
                  <a:solidFill>
                    <a:schemeClr val="accent2"/>
                  </a:solidFill>
                </a:rPr>
                <a:t>Produto</a:t>
              </a:r>
            </a:p>
            <a:p>
              <a:r>
                <a:rPr lang="pt-BR" sz="1800" i="1" dirty="0">
                  <a:solidFill>
                    <a:schemeClr val="accent2"/>
                  </a:solidFill>
                </a:rPr>
                <a:t>Físico</a:t>
              </a:r>
            </a:p>
            <a:p>
              <a:r>
                <a:rPr lang="pt-BR" sz="1800" i="1" dirty="0">
                  <a:solidFill>
                    <a:schemeClr val="accent2"/>
                  </a:solidFill>
                </a:rPr>
                <a:t>Médio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3531" y="1495"/>
              <a:ext cx="199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accent2"/>
                  </a:solidFill>
                </a:rPr>
                <a:t>Quantidade produzida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accent2"/>
                  </a:solidFill>
                </a:rPr>
                <a:t>Quantidade do fator produção</a:t>
              </a: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391" y="1630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chemeClr val="accent2"/>
                  </a:solidFill>
                </a:rPr>
                <a:t>=</a:t>
              </a:r>
            </a:p>
          </p:txBody>
        </p:sp>
      </p:grp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7631699" y="4628543"/>
            <a:ext cx="2083868" cy="1015035"/>
            <a:chOff x="4117" y="2490"/>
            <a:chExt cx="1336" cy="613"/>
          </a:xfrm>
        </p:grpSpPr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4272" y="2490"/>
              <a:ext cx="118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chemeClr val="accent2"/>
                  </a:solidFill>
                  <a:cs typeface="Arial" charset="0"/>
                </a:rPr>
                <a:t>Q </a:t>
              </a:r>
              <a:r>
                <a:rPr lang="pt-BR" baseline="-25000" dirty="0">
                  <a:solidFill>
                    <a:schemeClr val="accent2"/>
                  </a:solidFill>
                  <a:cs typeface="Arial" charset="0"/>
                </a:rPr>
                <a:t>Produtos</a:t>
              </a:r>
            </a:p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chemeClr val="accent2"/>
                  </a:solidFill>
                  <a:cs typeface="Arial" charset="0"/>
                </a:rPr>
                <a:t>Q </a:t>
              </a:r>
              <a:r>
                <a:rPr lang="pt-BR" baseline="-25000" dirty="0">
                  <a:solidFill>
                    <a:schemeClr val="accent2"/>
                  </a:solidFill>
                  <a:cs typeface="Arial" charset="0"/>
                </a:rPr>
                <a:t>Fator Produção</a:t>
              </a:r>
              <a:endParaRPr lang="pt-B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4117" y="2672"/>
              <a:ext cx="23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chemeClr val="accent2"/>
                  </a:solidFill>
                </a:rPr>
                <a:t>=</a:t>
              </a:r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8929750" y="3914162"/>
            <a:ext cx="95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2"/>
                </a:solidFill>
              </a:rPr>
              <a:t>PFMe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786309" y="4914294"/>
            <a:ext cx="95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2"/>
                </a:solidFill>
              </a:rPr>
              <a:t>PFMe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44" name="Conector reto 43"/>
          <p:cNvCxnSpPr/>
          <p:nvPr/>
        </p:nvCxnSpPr>
        <p:spPr bwMode="auto">
          <a:xfrm>
            <a:off x="5810256" y="4143380"/>
            <a:ext cx="290895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Conector reto 44"/>
          <p:cNvCxnSpPr/>
          <p:nvPr/>
        </p:nvCxnSpPr>
        <p:spPr bwMode="auto">
          <a:xfrm>
            <a:off x="8024834" y="5143512"/>
            <a:ext cx="1643074" cy="13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8732201" y="3929066"/>
            <a:ext cx="3642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400" dirty="0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2" grpId="0"/>
      <p:bldP spid="4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–</a:t>
            </a:r>
          </a:p>
          <a:p>
            <a:endParaRPr lang="en-US" sz="1000" b="0" dirty="0">
              <a:latin typeface="Century Gothic" pitchFamily="34" charset="0"/>
            </a:endParaRPr>
          </a:p>
        </p:txBody>
      </p:sp>
      <p:sp>
        <p:nvSpPr>
          <p:cNvPr id="6147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5B5ABE-E39F-4DEF-81B1-0AAE12AC5327}" type="slidenum">
              <a:rPr lang="en-US" sz="1000" b="0" smtClean="0"/>
              <a:pPr/>
              <a:t>8</a:t>
            </a:fld>
            <a:endParaRPr lang="en-US" sz="1000" b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sz="2400" dirty="0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006441" y="1462108"/>
            <a:ext cx="269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/>
              <a:t>Função de Produção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5216" y="2470170"/>
            <a:ext cx="4459288" cy="3887788"/>
            <a:chOff x="323" y="1480"/>
            <a:chExt cx="2809" cy="244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535" y="1480"/>
              <a:ext cx="2358" cy="2222"/>
              <a:chOff x="535" y="1344"/>
              <a:chExt cx="2358" cy="2222"/>
            </a:xfrm>
          </p:grpSpPr>
          <p:sp>
            <p:nvSpPr>
              <p:cNvPr id="6164" name="Line 10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65" name="Line 11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162" name="Text Box 12"/>
            <p:cNvSpPr txBox="1">
              <a:spLocks noChangeArrowheads="1"/>
            </p:cNvSpPr>
            <p:nvPr/>
          </p:nvSpPr>
          <p:spPr bwMode="auto">
            <a:xfrm>
              <a:off x="961" y="3717"/>
              <a:ext cx="21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Fator de Produção</a:t>
              </a:r>
            </a:p>
          </p:txBody>
        </p:sp>
        <p:sp>
          <p:nvSpPr>
            <p:cNvPr id="6163" name="Text Box 13"/>
            <p:cNvSpPr txBox="1">
              <a:spLocks noChangeArrowheads="1"/>
            </p:cNvSpPr>
            <p:nvPr/>
          </p:nvSpPr>
          <p:spPr bwMode="auto">
            <a:xfrm rot="-5400000">
              <a:off x="-386" y="2189"/>
              <a:ext cx="1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Produção</a:t>
              </a:r>
            </a:p>
          </p:txBody>
        </p:sp>
      </p:grpSp>
      <p:sp>
        <p:nvSpPr>
          <p:cNvPr id="23" name="Forma livre 22"/>
          <p:cNvSpPr/>
          <p:nvPr/>
        </p:nvSpPr>
        <p:spPr bwMode="auto">
          <a:xfrm>
            <a:off x="427730" y="2765439"/>
            <a:ext cx="3786753" cy="3224622"/>
          </a:xfrm>
          <a:custGeom>
            <a:avLst/>
            <a:gdLst>
              <a:gd name="connsiteX0" fmla="*/ 0 w 3786753"/>
              <a:gd name="connsiteY0" fmla="*/ 2769030 h 2769030"/>
              <a:gd name="connsiteX1" fmla="*/ 542441 w 3786753"/>
              <a:gd name="connsiteY1" fmla="*/ 2536556 h 2769030"/>
              <a:gd name="connsiteX2" fmla="*/ 1115878 w 3786753"/>
              <a:gd name="connsiteY2" fmla="*/ 2087105 h 2769030"/>
              <a:gd name="connsiteX3" fmla="*/ 1456841 w 3786753"/>
              <a:gd name="connsiteY3" fmla="*/ 1544664 h 2769030"/>
              <a:gd name="connsiteX4" fmla="*/ 1844298 w 3786753"/>
              <a:gd name="connsiteY4" fmla="*/ 599267 h 2769030"/>
              <a:gd name="connsiteX5" fmla="*/ 2107769 w 3786753"/>
              <a:gd name="connsiteY5" fmla="*/ 289301 h 2769030"/>
              <a:gd name="connsiteX6" fmla="*/ 2371241 w 3786753"/>
              <a:gd name="connsiteY6" fmla="*/ 118820 h 2769030"/>
              <a:gd name="connsiteX7" fmla="*/ 2758698 w 3786753"/>
              <a:gd name="connsiteY7" fmla="*/ 10332 h 2769030"/>
              <a:gd name="connsiteX8" fmla="*/ 3347634 w 3786753"/>
              <a:gd name="connsiteY8" fmla="*/ 56827 h 2769030"/>
              <a:gd name="connsiteX9" fmla="*/ 3735092 w 3786753"/>
              <a:gd name="connsiteY9" fmla="*/ 289301 h 2769030"/>
              <a:gd name="connsiteX10" fmla="*/ 3657600 w 3786753"/>
              <a:gd name="connsiteY10" fmla="*/ 227308 h 2769030"/>
              <a:gd name="connsiteX11" fmla="*/ 3657600 w 3786753"/>
              <a:gd name="connsiteY11" fmla="*/ 227308 h 27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86753" h="2769030">
                <a:moveTo>
                  <a:pt x="0" y="2769030"/>
                </a:moveTo>
                <a:cubicBezTo>
                  <a:pt x="178230" y="2709620"/>
                  <a:pt x="356461" y="2650210"/>
                  <a:pt x="542441" y="2536556"/>
                </a:cubicBezTo>
                <a:cubicBezTo>
                  <a:pt x="728421" y="2422902"/>
                  <a:pt x="963478" y="2252420"/>
                  <a:pt x="1115878" y="2087105"/>
                </a:cubicBezTo>
                <a:cubicBezTo>
                  <a:pt x="1268278" y="1921790"/>
                  <a:pt x="1335438" y="1792637"/>
                  <a:pt x="1456841" y="1544664"/>
                </a:cubicBezTo>
                <a:cubicBezTo>
                  <a:pt x="1578244" y="1296691"/>
                  <a:pt x="1735810" y="808494"/>
                  <a:pt x="1844298" y="599267"/>
                </a:cubicBezTo>
                <a:cubicBezTo>
                  <a:pt x="1952786" y="390040"/>
                  <a:pt x="2019945" y="369376"/>
                  <a:pt x="2107769" y="289301"/>
                </a:cubicBezTo>
                <a:cubicBezTo>
                  <a:pt x="2195593" y="209226"/>
                  <a:pt x="2262753" y="165315"/>
                  <a:pt x="2371241" y="118820"/>
                </a:cubicBezTo>
                <a:cubicBezTo>
                  <a:pt x="2479729" y="72325"/>
                  <a:pt x="2595966" y="20664"/>
                  <a:pt x="2758698" y="10332"/>
                </a:cubicBezTo>
                <a:cubicBezTo>
                  <a:pt x="2921430" y="0"/>
                  <a:pt x="3184902" y="10332"/>
                  <a:pt x="3347634" y="56827"/>
                </a:cubicBezTo>
                <a:cubicBezTo>
                  <a:pt x="3510366" y="103322"/>
                  <a:pt x="3683431" y="260888"/>
                  <a:pt x="3735092" y="289301"/>
                </a:cubicBezTo>
                <a:cubicBezTo>
                  <a:pt x="3786753" y="317714"/>
                  <a:pt x="3657600" y="227308"/>
                  <a:pt x="3657600" y="227308"/>
                </a:cubicBezTo>
                <a:lnTo>
                  <a:pt x="3657600" y="227308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67314" y="1428736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8000"/>
                </a:solidFill>
              </a:rPr>
              <a:t>Produto Físico Marginal  </a:t>
            </a:r>
            <a:r>
              <a:rPr lang="pt-BR" dirty="0"/>
              <a:t>é a quantidade adicional de produto gerada pelo uso de uma unidade adicional do fator de produção</a:t>
            </a:r>
          </a:p>
        </p:txBody>
      </p:sp>
      <p:cxnSp>
        <p:nvCxnSpPr>
          <p:cNvPr id="29" name="Conector reto 28"/>
          <p:cNvCxnSpPr/>
          <p:nvPr/>
        </p:nvCxnSpPr>
        <p:spPr bwMode="auto">
          <a:xfrm>
            <a:off x="1595414" y="4643446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ector reto 29"/>
          <p:cNvCxnSpPr/>
          <p:nvPr/>
        </p:nvCxnSpPr>
        <p:spPr bwMode="auto">
          <a:xfrm>
            <a:off x="2095480" y="3429000"/>
            <a:ext cx="428628" cy="214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ector reto 30"/>
          <p:cNvCxnSpPr/>
          <p:nvPr/>
        </p:nvCxnSpPr>
        <p:spPr bwMode="auto">
          <a:xfrm rot="5400000">
            <a:off x="3096406" y="2786058"/>
            <a:ext cx="571504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CaixaDeTexto 33"/>
          <p:cNvSpPr txBox="1"/>
          <p:nvPr/>
        </p:nvSpPr>
        <p:spPr>
          <a:xfrm>
            <a:off x="1666852" y="5243468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1ᵒ estágio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952604" y="407194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2ᵒ estágio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819252" y="2500306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3ᵒ estágio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81364" y="235743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4ᵒ estágio</a:t>
            </a:r>
          </a:p>
        </p:txBody>
      </p:sp>
      <p:sp>
        <p:nvSpPr>
          <p:cNvPr id="38" name="Arco 37"/>
          <p:cNvSpPr/>
          <p:nvPr/>
        </p:nvSpPr>
        <p:spPr bwMode="auto">
          <a:xfrm rot="16703083">
            <a:off x="2368837" y="2660282"/>
            <a:ext cx="2048640" cy="2273754"/>
          </a:xfrm>
          <a:prstGeom prst="arc">
            <a:avLst>
              <a:gd name="adj1" fmla="val 16588381"/>
              <a:gd name="adj2" fmla="val 20987098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3652833" y="3485769"/>
            <a:ext cx="6148388" cy="785813"/>
            <a:chOff x="2388" y="1495"/>
            <a:chExt cx="3873" cy="495"/>
          </a:xfrm>
        </p:grpSpPr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2388" y="1540"/>
              <a:ext cx="131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i="1" dirty="0">
                  <a:solidFill>
                    <a:srgbClr val="008000"/>
                  </a:solidFill>
                </a:rPr>
                <a:t>Produto Físico </a:t>
              </a:r>
            </a:p>
            <a:p>
              <a:r>
                <a:rPr lang="pt-BR" sz="1800" i="1" dirty="0">
                  <a:solidFill>
                    <a:srgbClr val="008000"/>
                  </a:solidFill>
                </a:rPr>
                <a:t>Marginal</a:t>
              </a: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3531" y="1495"/>
              <a:ext cx="273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8000"/>
                  </a:solidFill>
                </a:rPr>
                <a:t>Mudança na quantidade produzida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8000"/>
                  </a:solidFill>
                </a:rPr>
                <a:t>Mudança na quantidade do fator produção</a:t>
              </a: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3391" y="1630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rgbClr val="008000"/>
                  </a:solidFill>
                </a:rPr>
                <a:t>=</a:t>
              </a:r>
            </a:p>
          </p:txBody>
        </p:sp>
      </p:grpSp>
      <p:grpSp>
        <p:nvGrpSpPr>
          <p:cNvPr id="46" name="Group 22"/>
          <p:cNvGrpSpPr>
            <a:grpSpLocks/>
          </p:cNvGrpSpPr>
          <p:nvPr/>
        </p:nvGrpSpPr>
        <p:grpSpPr bwMode="auto">
          <a:xfrm>
            <a:off x="6853267" y="4628542"/>
            <a:ext cx="2749551" cy="958736"/>
            <a:chOff x="3721" y="2490"/>
            <a:chExt cx="1732" cy="579"/>
          </a:xfrm>
        </p:grpSpPr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4272" y="2490"/>
              <a:ext cx="1181" cy="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rgbClr val="008000"/>
                  </a:solidFill>
                  <a:cs typeface="Arial" charset="0"/>
                </a:rPr>
                <a:t>∆Q </a:t>
              </a:r>
              <a:r>
                <a:rPr lang="pt-BR" baseline="-25000" dirty="0">
                  <a:solidFill>
                    <a:srgbClr val="008000"/>
                  </a:solidFill>
                  <a:cs typeface="Arial" charset="0"/>
                </a:rPr>
                <a:t>Produtos</a:t>
              </a:r>
            </a:p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rgbClr val="008000"/>
                  </a:solidFill>
                  <a:cs typeface="Arial" charset="0"/>
                </a:rPr>
                <a:t>∆Q </a:t>
              </a:r>
              <a:r>
                <a:rPr lang="pt-BR" baseline="-25000" dirty="0">
                  <a:solidFill>
                    <a:srgbClr val="008000"/>
                  </a:solidFill>
                  <a:cs typeface="Arial" charset="0"/>
                </a:rPr>
                <a:t>Fator Produção</a:t>
              </a:r>
              <a:endParaRPr lang="pt-BR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3721" y="2672"/>
              <a:ext cx="51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i="1" dirty="0" err="1">
                  <a:solidFill>
                    <a:srgbClr val="008000"/>
                  </a:solidFill>
                </a:rPr>
                <a:t>PFMg</a:t>
              </a:r>
              <a:endParaRPr lang="pt-BR" sz="1800" i="1" dirty="0">
                <a:solidFill>
                  <a:srgbClr val="008000"/>
                </a:solidFill>
              </a:endParaRP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4117" y="2672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rgbClr val="008000"/>
                  </a:solidFill>
                </a:rPr>
                <a:t>=</a:t>
              </a:r>
            </a:p>
          </p:txBody>
        </p:sp>
      </p:grpSp>
      <p:cxnSp>
        <p:nvCxnSpPr>
          <p:cNvPr id="50" name="Conector reto 49"/>
          <p:cNvCxnSpPr/>
          <p:nvPr/>
        </p:nvCxnSpPr>
        <p:spPr bwMode="auto">
          <a:xfrm flipV="1">
            <a:off x="5595942" y="3893110"/>
            <a:ext cx="4198296" cy="35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ector reto 50"/>
          <p:cNvCxnSpPr/>
          <p:nvPr/>
        </p:nvCxnSpPr>
        <p:spPr bwMode="auto">
          <a:xfrm flipV="1">
            <a:off x="7881958" y="5143512"/>
            <a:ext cx="1758950" cy="12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err="1">
                <a:latin typeface="Century Gothic" pitchFamily="34" charset="0"/>
              </a:rPr>
              <a:t>Economia</a:t>
            </a:r>
            <a:r>
              <a:rPr lang="en-US" sz="1000" b="0" dirty="0">
                <a:latin typeface="Century Gothic" pitchFamily="34" charset="0"/>
              </a:rPr>
              <a:t> --</a:t>
            </a:r>
          </a:p>
        </p:txBody>
      </p:sp>
      <p:sp>
        <p:nvSpPr>
          <p:cNvPr id="6147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5B5ABE-E39F-4DEF-81B1-0AAE12AC5327}" type="slidenum">
              <a:rPr lang="en-US" sz="1000" b="0" smtClean="0"/>
              <a:pPr/>
              <a:t>9</a:t>
            </a:fld>
            <a:endParaRPr lang="en-US" sz="1000" b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Medidas de Produtividade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393635" y="2011374"/>
            <a:ext cx="269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dirty="0"/>
              <a:t>Função de Produção</a:t>
            </a:r>
          </a:p>
        </p:txBody>
      </p: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23778" y="2470170"/>
            <a:ext cx="4459288" cy="3887788"/>
            <a:chOff x="323" y="1480"/>
            <a:chExt cx="2809" cy="2449"/>
          </a:xfrm>
        </p:grpSpPr>
        <p:grpSp>
          <p:nvGrpSpPr>
            <p:cNvPr id="6161" name="Group 9"/>
            <p:cNvGrpSpPr>
              <a:grpSpLocks/>
            </p:cNvGrpSpPr>
            <p:nvPr/>
          </p:nvGrpSpPr>
          <p:grpSpPr bwMode="auto">
            <a:xfrm>
              <a:off x="535" y="1480"/>
              <a:ext cx="2358" cy="2222"/>
              <a:chOff x="535" y="1344"/>
              <a:chExt cx="2358" cy="2222"/>
            </a:xfrm>
          </p:grpSpPr>
          <p:sp>
            <p:nvSpPr>
              <p:cNvPr id="6164" name="Line 10"/>
              <p:cNvSpPr>
                <a:spLocks noChangeShapeType="1"/>
              </p:cNvSpPr>
              <p:nvPr/>
            </p:nvSpPr>
            <p:spPr bwMode="auto">
              <a:xfrm flipV="1">
                <a:off x="535" y="1344"/>
                <a:ext cx="0" cy="2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65" name="Line 11"/>
              <p:cNvSpPr>
                <a:spLocks noChangeShapeType="1"/>
              </p:cNvSpPr>
              <p:nvPr/>
            </p:nvSpPr>
            <p:spPr bwMode="auto">
              <a:xfrm>
                <a:off x="535" y="3566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162" name="Text Box 12"/>
            <p:cNvSpPr txBox="1">
              <a:spLocks noChangeArrowheads="1"/>
            </p:cNvSpPr>
            <p:nvPr/>
          </p:nvSpPr>
          <p:spPr bwMode="auto">
            <a:xfrm>
              <a:off x="961" y="3717"/>
              <a:ext cx="21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Fator de Produção</a:t>
              </a:r>
            </a:p>
          </p:txBody>
        </p:sp>
        <p:sp>
          <p:nvSpPr>
            <p:cNvPr id="6163" name="Text Box 13"/>
            <p:cNvSpPr txBox="1">
              <a:spLocks noChangeArrowheads="1"/>
            </p:cNvSpPr>
            <p:nvPr/>
          </p:nvSpPr>
          <p:spPr bwMode="auto">
            <a:xfrm rot="-5400000">
              <a:off x="-386" y="2189"/>
              <a:ext cx="1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600"/>
                <a:t>Quantidade de Produção</a:t>
              </a:r>
            </a:p>
          </p:txBody>
        </p:sp>
      </p:grpSp>
      <p:sp>
        <p:nvSpPr>
          <p:cNvPr id="6151" name="Arc 14"/>
          <p:cNvSpPr>
            <a:spLocks/>
          </p:cNvSpPr>
          <p:nvPr/>
        </p:nvSpPr>
        <p:spPr bwMode="auto">
          <a:xfrm rot="16200000">
            <a:off x="667258" y="3132875"/>
            <a:ext cx="2881777" cy="3143272"/>
          </a:xfrm>
          <a:custGeom>
            <a:avLst/>
            <a:gdLst>
              <a:gd name="T0" fmla="*/ 2147483647 w 20949"/>
              <a:gd name="T1" fmla="*/ 0 h 21227"/>
              <a:gd name="T2" fmla="*/ 2147483647 w 20949"/>
              <a:gd name="T3" fmla="*/ 2147483647 h 21227"/>
              <a:gd name="T4" fmla="*/ 0 w 20949"/>
              <a:gd name="T5" fmla="*/ 2147483647 h 21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49" h="21227" fill="none" extrusionOk="0">
                <a:moveTo>
                  <a:pt x="3996" y="-1"/>
                </a:moveTo>
                <a:cubicBezTo>
                  <a:pt x="12277" y="1558"/>
                  <a:pt x="18895" y="7791"/>
                  <a:pt x="20949" y="15963"/>
                </a:cubicBezTo>
              </a:path>
              <a:path w="20949" h="21227" stroke="0" extrusionOk="0">
                <a:moveTo>
                  <a:pt x="3996" y="-1"/>
                </a:moveTo>
                <a:cubicBezTo>
                  <a:pt x="12277" y="1558"/>
                  <a:pt x="18895" y="7791"/>
                  <a:pt x="20949" y="15963"/>
                </a:cubicBezTo>
                <a:lnTo>
                  <a:pt x="0" y="21227"/>
                </a:lnTo>
                <a:lnTo>
                  <a:pt x="3996" y="-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52" name="Group 21"/>
          <p:cNvGrpSpPr>
            <a:grpSpLocks/>
          </p:cNvGrpSpPr>
          <p:nvPr/>
        </p:nvGrpSpPr>
        <p:grpSpPr bwMode="auto">
          <a:xfrm>
            <a:off x="3666718" y="1000109"/>
            <a:ext cx="4980790" cy="973138"/>
            <a:chOff x="2346" y="1405"/>
            <a:chExt cx="3182" cy="613"/>
          </a:xfrm>
        </p:grpSpPr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2346" y="1405"/>
              <a:ext cx="118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i="1" dirty="0">
                  <a:solidFill>
                    <a:schemeClr val="accent2"/>
                  </a:solidFill>
                </a:rPr>
                <a:t>Produto</a:t>
              </a:r>
            </a:p>
            <a:p>
              <a:r>
                <a:rPr lang="pt-BR" sz="1800" i="1" dirty="0">
                  <a:solidFill>
                    <a:schemeClr val="accent2"/>
                  </a:solidFill>
                </a:rPr>
                <a:t>Físico</a:t>
              </a:r>
            </a:p>
            <a:p>
              <a:r>
                <a:rPr lang="pt-BR" sz="1800" i="1" dirty="0">
                  <a:solidFill>
                    <a:schemeClr val="accent2"/>
                  </a:solidFill>
                </a:rPr>
                <a:t>Médio</a:t>
              </a:r>
            </a:p>
          </p:txBody>
        </p:sp>
        <p:sp>
          <p:nvSpPr>
            <p:cNvPr id="6159" name="Text Box 16"/>
            <p:cNvSpPr txBox="1">
              <a:spLocks noChangeArrowheads="1"/>
            </p:cNvSpPr>
            <p:nvPr/>
          </p:nvSpPr>
          <p:spPr bwMode="auto">
            <a:xfrm>
              <a:off x="3531" y="1495"/>
              <a:ext cx="199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accent2"/>
                  </a:solidFill>
                </a:rPr>
                <a:t>Quantidade produzida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accent2"/>
                  </a:solidFill>
                </a:rPr>
                <a:t>Quantidade do fator produção</a:t>
              </a:r>
            </a:p>
          </p:txBody>
        </p:sp>
        <p:sp>
          <p:nvSpPr>
            <p:cNvPr id="6160" name="Text Box 17"/>
            <p:cNvSpPr txBox="1">
              <a:spLocks noChangeArrowheads="1"/>
            </p:cNvSpPr>
            <p:nvPr/>
          </p:nvSpPr>
          <p:spPr bwMode="auto">
            <a:xfrm>
              <a:off x="3391" y="1630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chemeClr val="accent2"/>
                  </a:solidFill>
                </a:rPr>
                <a:t>=</a:t>
              </a:r>
            </a:p>
          </p:txBody>
        </p:sp>
      </p:grpSp>
      <p:grpSp>
        <p:nvGrpSpPr>
          <p:cNvPr id="6153" name="Group 22"/>
          <p:cNvGrpSpPr>
            <a:grpSpLocks/>
          </p:cNvGrpSpPr>
          <p:nvPr/>
        </p:nvGrpSpPr>
        <p:grpSpPr bwMode="auto">
          <a:xfrm>
            <a:off x="7512601" y="2071679"/>
            <a:ext cx="2083868" cy="1015035"/>
            <a:chOff x="4117" y="2490"/>
            <a:chExt cx="1336" cy="613"/>
          </a:xfrm>
        </p:grpSpPr>
        <p:sp>
          <p:nvSpPr>
            <p:cNvPr id="6155" name="Text Box 18"/>
            <p:cNvSpPr txBox="1">
              <a:spLocks noChangeArrowheads="1"/>
            </p:cNvSpPr>
            <p:nvPr/>
          </p:nvSpPr>
          <p:spPr bwMode="auto">
            <a:xfrm>
              <a:off x="4272" y="2490"/>
              <a:ext cx="1181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chemeClr val="accent2"/>
                  </a:solidFill>
                  <a:cs typeface="Arial" charset="0"/>
                </a:rPr>
                <a:t>Q </a:t>
              </a:r>
              <a:r>
                <a:rPr lang="pt-BR" baseline="-25000" dirty="0">
                  <a:solidFill>
                    <a:schemeClr val="accent2"/>
                  </a:solidFill>
                  <a:cs typeface="Arial" charset="0"/>
                </a:rPr>
                <a:t>Produtos</a:t>
              </a:r>
            </a:p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chemeClr val="accent2"/>
                  </a:solidFill>
                  <a:cs typeface="Arial" charset="0"/>
                </a:rPr>
                <a:t>Q </a:t>
              </a:r>
              <a:r>
                <a:rPr lang="pt-BR" baseline="-25000" dirty="0">
                  <a:solidFill>
                    <a:schemeClr val="accent2"/>
                  </a:solidFill>
                  <a:cs typeface="Arial" charset="0"/>
                </a:rPr>
                <a:t>Fator Produção</a:t>
              </a:r>
              <a:endParaRPr lang="pt-BR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6157" name="Text Box 20"/>
            <p:cNvSpPr txBox="1">
              <a:spLocks noChangeArrowheads="1"/>
            </p:cNvSpPr>
            <p:nvPr/>
          </p:nvSpPr>
          <p:spPr bwMode="auto">
            <a:xfrm>
              <a:off x="4117" y="2672"/>
              <a:ext cx="23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chemeClr val="accent2"/>
                  </a:solidFill>
                </a:rPr>
                <a:t>=</a:t>
              </a:r>
            </a:p>
          </p:txBody>
        </p:sp>
      </p:grpSp>
      <p:sp>
        <p:nvSpPr>
          <p:cNvPr id="6154" name="Text Box 23"/>
          <p:cNvSpPr txBox="1">
            <a:spLocks noChangeArrowheads="1"/>
          </p:cNvSpPr>
          <p:nvPr/>
        </p:nvSpPr>
        <p:spPr bwMode="auto">
          <a:xfrm>
            <a:off x="5448946" y="5690732"/>
            <a:ext cx="393729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800" i="1" u="sng" dirty="0"/>
              <a:t>Produto Marginal Decrescente</a:t>
            </a:r>
          </a:p>
          <a:p>
            <a:r>
              <a:rPr lang="pt-BR" dirty="0">
                <a:cs typeface="Arial" charset="0"/>
              </a:rPr>
              <a:t>∆Q </a:t>
            </a:r>
            <a:r>
              <a:rPr lang="pt-BR" baseline="-25000" dirty="0">
                <a:cs typeface="Arial" charset="0"/>
              </a:rPr>
              <a:t>Produtos</a:t>
            </a:r>
            <a:r>
              <a:rPr lang="pt-BR" sz="1800" i="1" dirty="0"/>
              <a:t> </a:t>
            </a:r>
            <a:r>
              <a:rPr lang="pt-BR" sz="2400" dirty="0">
                <a:cs typeface="Arial" charset="0"/>
              </a:rPr>
              <a:t>→</a:t>
            </a:r>
            <a:r>
              <a:rPr lang="pt-BR" sz="1800" i="1" dirty="0">
                <a:cs typeface="Arial" charset="0"/>
              </a:rPr>
              <a:t> 0  @  Q </a:t>
            </a:r>
            <a:r>
              <a:rPr lang="pt-BR" sz="1800" i="1" baseline="-25000" dirty="0">
                <a:cs typeface="Arial" charset="0"/>
              </a:rPr>
              <a:t>Fat </a:t>
            </a:r>
            <a:r>
              <a:rPr lang="pt-BR" sz="1800" i="1" baseline="-25000" dirty="0" err="1">
                <a:cs typeface="Arial" charset="0"/>
              </a:rPr>
              <a:t>Prod</a:t>
            </a:r>
            <a:r>
              <a:rPr lang="pt-BR" sz="1800" i="1" dirty="0">
                <a:cs typeface="Arial" charset="0"/>
              </a:rPr>
              <a:t> </a:t>
            </a:r>
            <a:r>
              <a:rPr lang="pt-BR" sz="2400" dirty="0"/>
              <a:t>→</a:t>
            </a:r>
            <a:r>
              <a:rPr lang="pt-BR" i="1" dirty="0"/>
              <a:t> </a:t>
            </a:r>
            <a:r>
              <a:rPr lang="pt-BR" sz="2400" i="1" dirty="0">
                <a:cs typeface="Arial" charset="0"/>
              </a:rPr>
              <a:t>∞</a:t>
            </a:r>
          </a:p>
        </p:txBody>
      </p:sp>
      <p:cxnSp>
        <p:nvCxnSpPr>
          <p:cNvPr id="33" name="Conector reto 32"/>
          <p:cNvCxnSpPr>
            <a:endCxn id="6159" idx="3"/>
          </p:cNvCxnSpPr>
          <p:nvPr/>
        </p:nvCxnSpPr>
        <p:spPr bwMode="auto">
          <a:xfrm flipV="1">
            <a:off x="5595942" y="1558483"/>
            <a:ext cx="3051835" cy="131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onector reto 37"/>
          <p:cNvCxnSpPr/>
          <p:nvPr/>
        </p:nvCxnSpPr>
        <p:spPr bwMode="auto">
          <a:xfrm flipV="1">
            <a:off x="7837520" y="2571744"/>
            <a:ext cx="1758950" cy="12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875083" y="3485769"/>
            <a:ext cx="5926138" cy="785813"/>
            <a:chOff x="2528" y="1495"/>
            <a:chExt cx="3733" cy="495"/>
          </a:xfrm>
        </p:grpSpPr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2528" y="1540"/>
              <a:ext cx="11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i="1" dirty="0">
                  <a:solidFill>
                    <a:srgbClr val="008000"/>
                  </a:solidFill>
                </a:rPr>
                <a:t>Produto Físico </a:t>
              </a:r>
            </a:p>
            <a:p>
              <a:r>
                <a:rPr lang="pt-BR" sz="1800" i="1" dirty="0">
                  <a:solidFill>
                    <a:srgbClr val="008000"/>
                  </a:solidFill>
                </a:rPr>
                <a:t>Marginal</a:t>
              </a: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3531" y="1495"/>
              <a:ext cx="2730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8000"/>
                  </a:solidFill>
                </a:rPr>
                <a:t>Mudança na quantidade produzida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8000"/>
                  </a:solidFill>
                </a:rPr>
                <a:t>Mudança na quantidade do fator produção</a:t>
              </a: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391" y="1630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rgbClr val="008000"/>
                  </a:solidFill>
                </a:rPr>
                <a:t>=</a:t>
              </a:r>
            </a:p>
          </p:txBody>
        </p:sp>
      </p:grpSp>
      <p:grpSp>
        <p:nvGrpSpPr>
          <p:cNvPr id="47" name="Group 22"/>
          <p:cNvGrpSpPr>
            <a:grpSpLocks/>
          </p:cNvGrpSpPr>
          <p:nvPr/>
        </p:nvGrpSpPr>
        <p:grpSpPr bwMode="auto">
          <a:xfrm>
            <a:off x="6853267" y="4628542"/>
            <a:ext cx="2749551" cy="958736"/>
            <a:chOff x="3721" y="2490"/>
            <a:chExt cx="1732" cy="579"/>
          </a:xfrm>
        </p:grpSpPr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4272" y="2490"/>
              <a:ext cx="1181" cy="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rgbClr val="008000"/>
                  </a:solidFill>
                  <a:cs typeface="Arial" charset="0"/>
                </a:rPr>
                <a:t>∆Q </a:t>
              </a:r>
              <a:r>
                <a:rPr lang="pt-BR" baseline="-25000" dirty="0">
                  <a:solidFill>
                    <a:srgbClr val="008000"/>
                  </a:solidFill>
                  <a:cs typeface="Arial" charset="0"/>
                </a:rPr>
                <a:t>Produtos</a:t>
              </a:r>
            </a:p>
            <a:p>
              <a:pPr>
                <a:lnSpc>
                  <a:spcPct val="150000"/>
                </a:lnSpc>
              </a:pPr>
              <a:r>
                <a:rPr lang="pt-BR" dirty="0">
                  <a:solidFill>
                    <a:srgbClr val="008000"/>
                  </a:solidFill>
                  <a:cs typeface="Arial" charset="0"/>
                </a:rPr>
                <a:t>∆Q </a:t>
              </a:r>
              <a:r>
                <a:rPr lang="pt-BR" baseline="-25000" dirty="0">
                  <a:solidFill>
                    <a:srgbClr val="008000"/>
                  </a:solidFill>
                  <a:cs typeface="Arial" charset="0"/>
                </a:rPr>
                <a:t>Fator Produção</a:t>
              </a:r>
              <a:endParaRPr lang="pt-BR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3721" y="2672"/>
              <a:ext cx="51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800" i="1" dirty="0" err="1">
                  <a:solidFill>
                    <a:srgbClr val="008000"/>
                  </a:solidFill>
                </a:rPr>
                <a:t>PFMg</a:t>
              </a:r>
              <a:endParaRPr lang="pt-BR" sz="1800" i="1" dirty="0">
                <a:solidFill>
                  <a:srgbClr val="008000"/>
                </a:solidFill>
              </a:endParaRP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4117" y="2672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2400" dirty="0">
                  <a:solidFill>
                    <a:srgbClr val="008000"/>
                  </a:solidFill>
                </a:rPr>
                <a:t>=</a:t>
              </a:r>
            </a:p>
          </p:txBody>
        </p:sp>
      </p:grpSp>
      <p:cxnSp>
        <p:nvCxnSpPr>
          <p:cNvPr id="51" name="Conector reto 50"/>
          <p:cNvCxnSpPr/>
          <p:nvPr/>
        </p:nvCxnSpPr>
        <p:spPr bwMode="auto">
          <a:xfrm flipV="1">
            <a:off x="5595942" y="3893110"/>
            <a:ext cx="4198296" cy="35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onector reto 51"/>
          <p:cNvCxnSpPr/>
          <p:nvPr/>
        </p:nvCxnSpPr>
        <p:spPr bwMode="auto">
          <a:xfrm flipV="1">
            <a:off x="7881958" y="5143512"/>
            <a:ext cx="1758950" cy="12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8596639" y="1357298"/>
            <a:ext cx="3642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2400" dirty="0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810652" y="1357298"/>
            <a:ext cx="95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2"/>
                </a:solidFill>
              </a:rPr>
              <a:t>PFMe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667211" y="2357430"/>
            <a:ext cx="95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2"/>
                </a:solidFill>
              </a:rPr>
              <a:t>PFMe</a:t>
            </a:r>
            <a:endParaRPr lang="pt-BR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33383</TotalTime>
  <Words>3097</Words>
  <Application>Microsoft Office PowerPoint</Application>
  <PresentationFormat>Papel A4 (210 x 297 mm)</PresentationFormat>
  <Paragraphs>910</Paragraphs>
  <Slides>29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Times New Roman</vt:lpstr>
      <vt:lpstr>Blank Presentation</vt:lpstr>
      <vt:lpstr>Gráfico</vt:lpstr>
      <vt:lpstr>Chart</vt:lpstr>
      <vt:lpstr>5. Teoria da Produção</vt:lpstr>
      <vt:lpstr>Teoria da Produção – Teoria da Firma – Teoria da Oferta</vt:lpstr>
      <vt:lpstr>Teoria da Produção – Teoria da Firma – Teoria da Oferta</vt:lpstr>
      <vt:lpstr>Teoria da Produção – Teoria da Firma – Teoria da Oferta</vt:lpstr>
      <vt:lpstr>Função de produção – Exemplo</vt:lpstr>
      <vt:lpstr>Apresentação do PowerPoint</vt:lpstr>
      <vt:lpstr>Apresentação do PowerPoint</vt:lpstr>
      <vt:lpstr>Apresentação do PowerPoint</vt:lpstr>
      <vt:lpstr>Medidas de Produtividade</vt:lpstr>
      <vt:lpstr>Função de produção – Exemplo</vt:lpstr>
      <vt:lpstr>Exemplo – Função de produção, Produto marginal e Retorno Decrescente (mantida as demais variáveis constantes)</vt:lpstr>
      <vt:lpstr>Custos de Produção</vt:lpstr>
      <vt:lpstr>Modelagem do custo total de produção: decomposição em custo fixo e custo variável (em relação a quantidade produzida)</vt:lpstr>
      <vt:lpstr>Da função de produção à curva de custo total</vt:lpstr>
      <vt:lpstr>Custo marginal é o aumento no custo total gerado para produzir uma unidade adicional de produto</vt:lpstr>
      <vt:lpstr>Apresentação do PowerPoint</vt:lpstr>
      <vt:lpstr>Apresentação do PowerPoint</vt:lpstr>
      <vt:lpstr>Apresentação do PowerPoint</vt:lpstr>
      <vt:lpstr>Apresentação do PowerPoint</vt:lpstr>
      <vt:lpstr>Ponto ótimo de produção</vt:lpstr>
      <vt:lpstr>Premissa: o custo marginal aumenta com o volume de produção (CMg informa quanto custa produzir uma unidade adicional)</vt:lpstr>
      <vt:lpstr>O custo total médio (ou custo médio) informa o custo por unidade produzida ( CT / Quantidade Produzida )</vt:lpstr>
      <vt:lpstr>As curvas de custos médios permitem identificar situações de custo ótimo em conjunto com a curva de custo marginal</vt:lpstr>
      <vt:lpstr>O ponto de menor custo está na interseção entre a curva de custo marginal e a curva de custo total médio</vt:lpstr>
      <vt:lpstr>Nesta análise, o preço de unidades adicionais deve ser feito com base no custo marginal e não no custo total médio</vt:lpstr>
      <vt:lpstr>Exemplo – Serviço de Bufê</vt:lpstr>
      <vt:lpstr>Resolução</vt:lpstr>
      <vt:lpstr>Resolução</vt:lpstr>
      <vt:lpstr>O lucro é maximizado ao produzir a quantidade em que a receita marginal é igual ao seu custo marginal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- EP33H</dc:title>
  <dc:creator>Gerson Ishikawa</dc:creator>
  <cp:lastModifiedBy>daniel tesser</cp:lastModifiedBy>
  <cp:revision>2106</cp:revision>
  <cp:lastPrinted>2013-08-07T12:21:44Z</cp:lastPrinted>
  <dcterms:created xsi:type="dcterms:W3CDTF">2003-07-14T18:01:25Z</dcterms:created>
  <dcterms:modified xsi:type="dcterms:W3CDTF">2019-05-06T20:46:55Z</dcterms:modified>
</cp:coreProperties>
</file>