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64" r:id="rId1"/>
  </p:sldMasterIdLst>
  <p:notesMasterIdLst>
    <p:notesMasterId r:id="rId27"/>
  </p:notesMasterIdLst>
  <p:handoutMasterIdLst>
    <p:handoutMasterId r:id="rId28"/>
  </p:handoutMasterIdLst>
  <p:sldIdLst>
    <p:sldId id="1831" r:id="rId2"/>
    <p:sldId id="1979" r:id="rId3"/>
    <p:sldId id="1980" r:id="rId4"/>
    <p:sldId id="1971" r:id="rId5"/>
    <p:sldId id="1972" r:id="rId6"/>
    <p:sldId id="1973" r:id="rId7"/>
    <p:sldId id="1974" r:id="rId8"/>
    <p:sldId id="1975" r:id="rId9"/>
    <p:sldId id="1976" r:id="rId10"/>
    <p:sldId id="1977" r:id="rId11"/>
    <p:sldId id="1862" r:id="rId12"/>
    <p:sldId id="1978" r:id="rId13"/>
    <p:sldId id="1861" r:id="rId14"/>
    <p:sldId id="1957" r:id="rId15"/>
    <p:sldId id="1859" r:id="rId16"/>
    <p:sldId id="1860" r:id="rId17"/>
    <p:sldId id="1969" r:id="rId18"/>
    <p:sldId id="1970" r:id="rId19"/>
    <p:sldId id="1937" r:id="rId20"/>
    <p:sldId id="1938" r:id="rId21"/>
    <p:sldId id="1939" r:id="rId22"/>
    <p:sldId id="1981" r:id="rId23"/>
    <p:sldId id="1982" r:id="rId24"/>
    <p:sldId id="1983" r:id="rId25"/>
    <p:sldId id="1830" r:id="rId26"/>
  </p:sldIdLst>
  <p:sldSz cx="9906000" cy="6858000" type="A4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800000"/>
    <a:srgbClr val="000066"/>
    <a:srgbClr val="FF66FF"/>
    <a:srgbClr val="FF9900"/>
    <a:srgbClr val="FFFF66"/>
    <a:srgbClr val="00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6527" autoAdjust="0"/>
  </p:normalViewPr>
  <p:slideViewPr>
    <p:cSldViewPr>
      <p:cViewPr varScale="1">
        <p:scale>
          <a:sx n="74" d="100"/>
          <a:sy n="74" d="100"/>
        </p:scale>
        <p:origin x="1507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E542BBDB-F3AC-4A51-9B76-FAFD518AA8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2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6288" y="766763"/>
            <a:ext cx="554672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0925"/>
            <a:ext cx="521017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F36E588A-B408-496D-B9D7-4606327A5F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54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B559314-379F-4F42-B9C0-32ADCAD2F2F7}" type="slidenum">
              <a:rPr lang="en-US" altLang="pt-BR" sz="1300" b="0" smtClean="0">
                <a:latin typeface="Times New Roman" pitchFamily="18" charset="0"/>
              </a:rPr>
              <a:pPr/>
              <a:t>16</a:t>
            </a:fld>
            <a:endParaRPr lang="en-US" altLang="pt-BR" sz="1300" b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6725" cy="3840162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altLang="pt-BR"/>
              <a:t>Deflator é sobre uma cesta variável que reflete a quantidade produzida</a:t>
            </a:r>
          </a:p>
          <a:p>
            <a:r>
              <a:rPr lang="pt-BR" altLang="pt-BR"/>
              <a:t>A inflação é sobre uma cesta fixa que reflete um determinado padrão de consumo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36F6-3CA8-42F2-92A7-F57F15F9F3DC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EA95-A848-40CD-8307-84CC81E9FC95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9" descr="UTFPR Ponta Gross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FFFFFF">
              <a:alpha val="45097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pt-BR" altLang="pt-BR"/>
          </a:p>
        </p:txBody>
      </p:sp>
      <p:pic>
        <p:nvPicPr>
          <p:cNvPr id="9" name="Picture 18" descr="logo_UTFPR_c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404813"/>
            <a:ext cx="2266950" cy="84296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35"/>
          <p:cNvGrpSpPr>
            <a:grpSpLocks/>
          </p:cNvGrpSpPr>
          <p:nvPr userDrawn="1"/>
        </p:nvGrpSpPr>
        <p:grpSpPr bwMode="auto">
          <a:xfrm>
            <a:off x="488951" y="5013327"/>
            <a:ext cx="9001125" cy="142875"/>
            <a:chOff x="0" y="3974"/>
            <a:chExt cx="6240" cy="346"/>
          </a:xfrm>
        </p:grpSpPr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 rot="10800000">
              <a:off x="0" y="3974"/>
              <a:ext cx="6240" cy="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endParaRPr lang="pt-BR" altLang="pt-BR" sz="1800" b="0"/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0" y="4109"/>
              <a:ext cx="6240" cy="211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50000">
                  <a:srgbClr val="FFE579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endParaRPr lang="pt-BR" altLang="pt-BR" sz="1800" b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36F6-3CA8-42F2-92A7-F57F15F9F3DC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B592F-E522-4603-B580-C20A117E07E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80337" y="274643"/>
            <a:ext cx="2414588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6577" y="274643"/>
            <a:ext cx="7078663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36F6-3CA8-42F2-92A7-F57F15F9F3DC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2ED76-384C-4684-9012-35BFFE89033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36F6-3CA8-42F2-92A7-F57F15F9F3DC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477D3-388C-4CCB-82A3-73419C6F332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36F6-3CA8-42F2-92A7-F57F15F9F3DC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6C440-3345-4FD5-9AED-DF478C7400EC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6575" y="1600205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48300" y="1600205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36F6-3CA8-42F2-92A7-F57F15F9F3DC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E6D31-540E-47D5-83E2-B9C90D76785C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36F6-3CA8-42F2-92A7-F57F15F9F3DC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4454F-6137-4FAC-A4BA-905C7054CEE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36F6-3CA8-42F2-92A7-F57F15F9F3DC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4B7E8E-A1F7-463C-9C3A-7805121AB88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36F6-3CA8-42F2-92A7-F57F15F9F3DC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E0EE0-9C8B-4520-8532-EB01CB41E40A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36F6-3CA8-42F2-92A7-F57F15F9F3DC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29D2B-A10C-4DD0-88FA-5FA5A0BEEDFC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36F6-3CA8-42F2-92A7-F57F15F9F3DC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C9214-5EE1-469F-8F4E-29F382DC87B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E36F6-3CA8-42F2-92A7-F57F15F9F3DC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77D4B8-0888-42D0-A0ED-78C7124BEF9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2"/>
            <a:ext cx="9906000" cy="7651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pt-BR" altLang="pt-BR" sz="1800" b="0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 rot="10800000">
            <a:off x="344489" y="187325"/>
            <a:ext cx="9288462" cy="86518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E579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pt-BR" altLang="pt-BR" sz="1800" b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 rot="10800000">
            <a:off x="0" y="6524627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pt-BR" altLang="pt-BR" sz="1800" b="0"/>
          </a:p>
        </p:txBody>
      </p:sp>
      <p:sp>
        <p:nvSpPr>
          <p:cNvPr id="10" name="Rectangle 17"/>
          <p:cNvSpPr>
            <a:spLocks noChangeArrowheads="1"/>
          </p:cNvSpPr>
          <p:nvPr userDrawn="1"/>
        </p:nvSpPr>
        <p:spPr bwMode="auto">
          <a:xfrm>
            <a:off x="0" y="6611938"/>
            <a:ext cx="9906000" cy="24606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E579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pt-BR" altLang="pt-BR" sz="1800" b="0"/>
          </a:p>
        </p:txBody>
      </p:sp>
      <p:pic>
        <p:nvPicPr>
          <p:cNvPr id="11" name="Picture 9" descr="logo_UTFPR_cor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1" y="6516688"/>
            <a:ext cx="920750" cy="34131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95349" y="2276475"/>
            <a:ext cx="7429551" cy="25923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980"/>
                  </a:srgbClr>
                </a:solidFill>
              </a14:hiddenFill>
            </a:ext>
          </a:extLst>
        </p:spPr>
        <p:txBody>
          <a:bodyPr/>
          <a:lstStyle/>
          <a:p>
            <a:r>
              <a:rPr lang="pt-BR" altLang="pt-BR" dirty="0"/>
              <a:t>Noções de Macroeconomia: </a:t>
            </a:r>
            <a:br>
              <a:rPr lang="pt-BR" altLang="pt-BR" dirty="0"/>
            </a:br>
            <a:r>
              <a:rPr lang="pt-BR" altLang="pt-BR" dirty="0"/>
              <a:t>Inflação, Política Fiscal, Balança Comercial e Câmbio.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42852"/>
            <a:ext cx="8915400" cy="1143000"/>
          </a:xfrm>
        </p:spPr>
        <p:txBody>
          <a:bodyPr/>
          <a:lstStyle/>
          <a:p>
            <a:r>
              <a:rPr lang="pt-BR" dirty="0"/>
              <a:t>CONSEQÜÊNCIAS DA INFLAÇÃO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500174"/>
            <a:ext cx="87503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 b="1" dirty="0"/>
              <a:t>Sobre a balança comercial</a:t>
            </a:r>
            <a:r>
              <a:rPr lang="pt-BR" sz="2800" dirty="0"/>
              <a:t>: com a inflação, os preços dos bens e serviços produzidos internamente tendem a ficar mais caros que os importados, fazendo com que as pessoas aumentem suas compras de mercadorias importadas, o que causa um déficit na balança comercial. A alta taxação desses produtos é uma forma de o governo evitar esse desequilíbrio.</a:t>
            </a:r>
          </a:p>
          <a:p>
            <a:pPr>
              <a:lnSpc>
                <a:spcPct val="90000"/>
              </a:lnSpc>
            </a:pPr>
            <a:r>
              <a:rPr lang="pt-BR" sz="2800" b="1" dirty="0"/>
              <a:t>Sobre as expectativas</a:t>
            </a:r>
            <a:r>
              <a:rPr lang="pt-BR" sz="2800" dirty="0"/>
              <a:t>: num processo inflacionário, as incertezas dos empresários a respeito de suas taxas de lucros futuras fazem com que diminuam os investimentos, reduzindo a capacidade produtiva do sistema econômico.</a:t>
            </a:r>
          </a:p>
          <a:p>
            <a:pPr>
              <a:lnSpc>
                <a:spcPct val="90000"/>
              </a:lnSpc>
            </a:pPr>
            <a:endParaRPr lang="pt-BR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/>
              <a:t>IPCA – Índice nacional de Preços ao Consumidor-Amplo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214423"/>
            <a:ext cx="8915400" cy="5214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altLang="pt-BR" sz="2400" b="0" dirty="0"/>
              <a:t>reflete as variações dos preços dos bens e serviços consumidos por famílias com renda mensal urbana entre 01 e 40 salários mínimos.</a:t>
            </a:r>
          </a:p>
          <a:p>
            <a:pPr>
              <a:lnSpc>
                <a:spcPct val="90000"/>
              </a:lnSpc>
            </a:pPr>
            <a:r>
              <a:rPr lang="pt-BR" altLang="pt-BR" sz="2400" b="0" dirty="0"/>
              <a:t> pesquisas em dez regiões metropolitanas: Belém, Recife, Fortaleza, Salvador, Belo Horizonte, Rio de Janeiro, São Paulo, Curitiba, Porto Alegre e Goiânia, além do Distrito Federal.</a:t>
            </a:r>
          </a:p>
          <a:p>
            <a:pPr>
              <a:lnSpc>
                <a:spcPct val="90000"/>
              </a:lnSpc>
            </a:pPr>
            <a:r>
              <a:rPr lang="pt-BR" altLang="pt-BR" sz="2400" b="0" dirty="0"/>
              <a:t>A partir do dia 30 de junho de 1999, o CMN (Conselho Monetário Nacional) estabeleceu o IPCA como </a:t>
            </a:r>
            <a:r>
              <a:rPr lang="pt-BR" altLang="pt-BR" sz="2400" dirty="0"/>
              <a:t>índice oficial de inflação do Brasil</a:t>
            </a:r>
            <a:r>
              <a:rPr lang="pt-BR" altLang="pt-BR" sz="2400" b="0" dirty="0"/>
              <a:t>.</a:t>
            </a:r>
            <a:r>
              <a:rPr lang="pt-BR" altLang="pt-BR" sz="2400" dirty="0"/>
              <a:t> </a:t>
            </a:r>
          </a:p>
          <a:p>
            <a:pPr>
              <a:lnSpc>
                <a:spcPct val="90000"/>
              </a:lnSpc>
            </a:pPr>
            <a:r>
              <a:rPr lang="pt-BR" altLang="pt-BR" sz="2400" b="0" dirty="0"/>
              <a:t>Composição:</a:t>
            </a:r>
          </a:p>
          <a:p>
            <a:pPr lvl="1">
              <a:lnSpc>
                <a:spcPct val="90000"/>
              </a:lnSpc>
            </a:pPr>
            <a:r>
              <a:rPr lang="pt-BR" altLang="pt-BR" sz="2000" b="0" dirty="0"/>
              <a:t>Alimentação: 25,21%	   	- Transportes e comunicação: 18,77%</a:t>
            </a:r>
          </a:p>
          <a:p>
            <a:pPr lvl="1">
              <a:lnSpc>
                <a:spcPct val="90000"/>
              </a:lnSpc>
            </a:pPr>
            <a:r>
              <a:rPr lang="pt-BR" altLang="pt-BR" sz="2000" b="0" dirty="0"/>
              <a:t>Despesas pessoais: 15,68%		- Vestuário:12,49%</a:t>
            </a:r>
          </a:p>
          <a:p>
            <a:pPr lvl="1">
              <a:lnSpc>
                <a:spcPct val="90000"/>
              </a:lnSpc>
            </a:pPr>
            <a:r>
              <a:rPr lang="pt-BR" altLang="pt-BR" sz="2000" b="0" dirty="0"/>
              <a:t>Habitação: 10,91%			- Saúde e cuidados pessoais: 8,85%</a:t>
            </a:r>
          </a:p>
          <a:p>
            <a:pPr lvl="1">
              <a:lnSpc>
                <a:spcPct val="90000"/>
              </a:lnSpc>
            </a:pPr>
            <a:r>
              <a:rPr lang="pt-BR" altLang="pt-BR" sz="2000" b="0" dirty="0"/>
              <a:t>Artigos de residência: 8,09%</a:t>
            </a:r>
          </a:p>
        </p:txBody>
      </p:sp>
      <p:sp>
        <p:nvSpPr>
          <p:cNvPr id="22530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22531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8C43A3A-1C7B-4B84-8DB6-FAA1B30E125E}" type="slidenum">
              <a:rPr lang="en-US" altLang="pt-BR" sz="1000" b="0" smtClean="0"/>
              <a:pPr/>
              <a:t>11</a:t>
            </a:fld>
            <a:endParaRPr lang="en-US" altLang="pt-BR" sz="1000"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1414"/>
            <a:ext cx="8915400" cy="1143000"/>
          </a:xfrm>
        </p:spPr>
        <p:txBody>
          <a:bodyPr/>
          <a:lstStyle/>
          <a:p>
            <a:r>
              <a:rPr lang="pt-BR" dirty="0"/>
              <a:t>Causas da Inflação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23844" y="1428736"/>
            <a:ext cx="892975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BR" sz="2800" b="1" dirty="0"/>
              <a:t>Inflação de demanda</a:t>
            </a:r>
            <a:r>
              <a:rPr lang="pt-BR" sz="2800" dirty="0"/>
              <a:t>: causada pelo aumento da demanda, significando que há um excesso de procura dos bens e serviços (mudança nas expectativas futuras – juros, aumento brusco da renda, </a:t>
            </a:r>
            <a:r>
              <a:rPr lang="pt-BR" sz="2800" u="sng" dirty="0"/>
              <a:t>aumento na quantidade de meios de pagamento</a:t>
            </a:r>
            <a:r>
              <a:rPr lang="pt-BR" sz="2800" dirty="0"/>
              <a:t>).</a:t>
            </a:r>
          </a:p>
          <a:p>
            <a:pPr>
              <a:lnSpc>
                <a:spcPct val="90000"/>
              </a:lnSpc>
            </a:pPr>
            <a:r>
              <a:rPr lang="pt-BR" sz="2800" b="1" dirty="0"/>
              <a:t>Inflação de oferta</a:t>
            </a:r>
            <a:r>
              <a:rPr lang="pt-BR" sz="2800" dirty="0"/>
              <a:t>: tem origem na oferta de bens e serviços. 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Pode ser causada por: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redução repentina na oferta de produtos (secas, desastres naturais);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pela elevação dos custos de produção, repassados para o consumidor através do aumento do preço do produto (aumento no preço de algum fator de produção: </a:t>
            </a:r>
            <a:r>
              <a:rPr lang="pt-BR" sz="2400" dirty="0" err="1"/>
              <a:t>m.o.</a:t>
            </a:r>
            <a:r>
              <a:rPr lang="pt-BR" sz="2400" dirty="0"/>
              <a:t>, matérias-primas[combustíveis, energia]), ou ainda;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controle de mercado, através do monopólio ou do oligopólio, que permite aos empresários obterem lucros extraordinários através do aumento dos preços dos produtos (reduzindo a quantidade ofertada).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Falta de competitividade.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 dirty="0"/>
              <a:t>Cálculo da Inflação</a:t>
            </a:r>
          </a:p>
        </p:txBody>
      </p:sp>
      <p:sp>
        <p:nvSpPr>
          <p:cNvPr id="23554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872A51E-C2FC-4F5B-A263-2A33E9AE719B}" type="slidenum">
              <a:rPr lang="en-US" altLang="pt-BR" sz="1000" b="0" smtClean="0"/>
              <a:pPr/>
              <a:t>13</a:t>
            </a:fld>
            <a:endParaRPr lang="en-US" altLang="pt-BR" sz="1000" b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20750" y="2060576"/>
            <a:ext cx="25122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/>
              <a:t>Índice de Preços  =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408364" y="1628777"/>
            <a:ext cx="589135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/>
              <a:t>Custo da cesta de mercado em um dado ano</a:t>
            </a:r>
          </a:p>
          <a:p>
            <a:r>
              <a:rPr lang="pt-BR" altLang="pt-BR"/>
              <a:t>________________________________________</a:t>
            </a:r>
          </a:p>
          <a:p>
            <a:endParaRPr lang="pt-BR" altLang="pt-BR"/>
          </a:p>
          <a:p>
            <a:r>
              <a:rPr lang="pt-BR" altLang="pt-BR"/>
              <a:t>Custo da cesta de mercado no ano base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639888" y="3933826"/>
            <a:ext cx="14430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/>
              <a:t>Inflação  =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116264" y="3500439"/>
            <a:ext cx="609198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/>
              <a:t>Índice de Preços Ano 2 – Índice de Preços Ano 1</a:t>
            </a:r>
          </a:p>
          <a:p>
            <a:r>
              <a:rPr lang="pt-BR" altLang="pt-BR"/>
              <a:t>________________________________________</a:t>
            </a:r>
          </a:p>
          <a:p>
            <a:endParaRPr lang="pt-BR" altLang="pt-BR"/>
          </a:p>
          <a:p>
            <a:r>
              <a:rPr lang="pt-BR" altLang="pt-BR"/>
              <a:t>Índice de Preço Ano 1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313364" y="5734051"/>
            <a:ext cx="2941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800" b="0"/>
              <a:t>em relação ao ano anterior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2608264" y="5157789"/>
            <a:ext cx="41184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/>
              <a:t>Inflação  =  Índice de Preços  – 1</a:t>
            </a: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 flipV="1">
            <a:off x="5529264" y="5516565"/>
            <a:ext cx="2873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>
          <a:xfrm>
            <a:off x="495300" y="1214430"/>
            <a:ext cx="8915400" cy="1143000"/>
          </a:xfrm>
        </p:spPr>
        <p:txBody>
          <a:bodyPr>
            <a:noAutofit/>
          </a:bodyPr>
          <a:lstStyle/>
          <a:p>
            <a:r>
              <a:rPr lang="pt-BR" altLang="pt-BR" sz="2400" b="0" dirty="0"/>
              <a:t> Desde 2006, as vendas de computadores triplicaram no Brasil, para 15,5 milhões de unidades em 2012 (IDC), tornando-se o quarto maior mercado do mundo. Esse movimento tem perdido força, com o avanço dos </a:t>
            </a:r>
            <a:r>
              <a:rPr lang="pt-BR" altLang="pt-BR" sz="2400" b="0" dirty="0" err="1"/>
              <a:t>tablets</a:t>
            </a:r>
            <a:r>
              <a:rPr lang="pt-BR" altLang="pt-BR" sz="2400" b="0" dirty="0"/>
              <a:t>, estima-se que o mercado de PCs encolha 7,2% em 2013 . </a:t>
            </a:r>
          </a:p>
        </p:txBody>
      </p:sp>
      <p:sp>
        <p:nvSpPr>
          <p:cNvPr id="24579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D27EAC-8823-4169-A5B7-3691F7C2907A}" type="slidenum">
              <a:rPr lang="en-US" altLang="pt-BR" sz="1000" b="0" smtClean="0"/>
              <a:pPr/>
              <a:t>14</a:t>
            </a:fld>
            <a:endParaRPr lang="en-US" altLang="pt-BR" sz="1000" b="0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9" y="2689242"/>
            <a:ext cx="9288462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tângulo 4"/>
          <p:cNvSpPr>
            <a:spLocks noChangeArrowheads="1"/>
          </p:cNvSpPr>
          <p:nvPr/>
        </p:nvSpPr>
        <p:spPr bwMode="auto">
          <a:xfrm>
            <a:off x="344488" y="6000768"/>
            <a:ext cx="69405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600" b="0" dirty="0"/>
              <a:t>http://www1.folha.uol.com.br/mercado/2013/06/1293156-preco-de-pcs-e-tvs-despenca-nos-ultimos-dez-anos.shtml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-24"/>
            <a:ext cx="8915400" cy="1143000"/>
          </a:xfrm>
        </p:spPr>
        <p:txBody>
          <a:bodyPr/>
          <a:lstStyle/>
          <a:p>
            <a:r>
              <a:rPr lang="pt-BR" altLang="pt-BR" sz="2400" dirty="0"/>
              <a:t>Em função das variações de preços, a comparação deve ser feita pelo PIB Real (e não sobre o PIB Nominal)</a:t>
            </a:r>
          </a:p>
        </p:txBody>
      </p:sp>
      <p:sp>
        <p:nvSpPr>
          <p:cNvPr id="25602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25603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D9B4E5D-5C33-43BB-94E6-46BEB56596FB}" type="slidenum">
              <a:rPr lang="en-US" altLang="pt-BR" sz="1000" b="0" smtClean="0"/>
              <a:pPr/>
              <a:t>15</a:t>
            </a:fld>
            <a:endParaRPr lang="en-US" altLang="pt-BR" sz="1000" b="0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184276" y="1592264"/>
            <a:ext cx="44582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/>
              <a:t>Economia hipotética de 2 produtos</a:t>
            </a:r>
          </a:p>
        </p:txBody>
      </p:sp>
      <p:graphicFrame>
        <p:nvGraphicFramePr>
          <p:cNvPr id="3950746" name="Group 154"/>
          <p:cNvGraphicFramePr>
            <a:graphicFrameLocks noGrp="1"/>
          </p:cNvGraphicFramePr>
          <p:nvPr/>
        </p:nvGraphicFramePr>
        <p:xfrm>
          <a:off x="344488" y="2084388"/>
          <a:ext cx="6264275" cy="1006476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Ano 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Ano 2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Produção de maçãs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2.200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Produção de laranjas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1.200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50747" name="Group 155"/>
          <p:cNvGraphicFramePr>
            <a:graphicFrameLocks noGrp="1"/>
          </p:cNvGraphicFramePr>
          <p:nvPr/>
        </p:nvGraphicFramePr>
        <p:xfrm>
          <a:off x="344488" y="3236913"/>
          <a:ext cx="6264275" cy="669932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Preço médio de maçãs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$ 0,25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$ 0,30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Preço médio de laranjas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$ 0,50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$ 0,70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50752" name="Group 160"/>
          <p:cNvGraphicFramePr>
            <a:graphicFrameLocks noGrp="1"/>
          </p:cNvGraphicFramePr>
          <p:nvPr/>
        </p:nvGraphicFramePr>
        <p:xfrm>
          <a:off x="344488" y="5756275"/>
          <a:ext cx="6264275" cy="698500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7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PIB Nominal em R$</a:t>
                      </a:r>
                    </a:p>
                  </a:txBody>
                  <a:tcPr marT="45766" marB="457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$ 1.000</a:t>
                      </a:r>
                    </a:p>
                  </a:txBody>
                  <a:tcPr marL="90000" marR="90000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$ 1.500</a:t>
                      </a:r>
                    </a:p>
                  </a:txBody>
                  <a:tcPr marL="90000" marR="90000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PIB Real em R$ (com preços do Ano 1)</a:t>
                      </a:r>
                    </a:p>
                  </a:txBody>
                  <a:tcPr marT="45766" marB="457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$ 1.000</a:t>
                      </a:r>
                    </a:p>
                  </a:txBody>
                  <a:tcPr marL="90000" marR="90000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$ 1.150</a:t>
                      </a:r>
                    </a:p>
                  </a:txBody>
                  <a:tcPr marL="90000" marR="90000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50748" name="Group 156"/>
          <p:cNvGraphicFramePr>
            <a:graphicFrameLocks noGrp="1"/>
          </p:cNvGraphicFramePr>
          <p:nvPr/>
        </p:nvGraphicFramePr>
        <p:xfrm>
          <a:off x="344488" y="4029075"/>
          <a:ext cx="6264275" cy="669932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 nominal da produção: maçãs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$ 500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$ 660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 nominal da produção: laranjas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$ 500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$ 840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50749" name="Group 157"/>
          <p:cNvGraphicFramePr>
            <a:graphicFrameLocks noGrp="1"/>
          </p:cNvGraphicFramePr>
          <p:nvPr/>
        </p:nvGraphicFramePr>
        <p:xfrm>
          <a:off x="344488" y="4821238"/>
          <a:ext cx="6264275" cy="669932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 da produção (preços Ano 1): maçãs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$ 500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$ 550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 da produção (preços Ano 1): laranjas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$ 500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$ 600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80" name="Rectangle 162"/>
          <p:cNvSpPr>
            <a:spLocks noChangeArrowheads="1"/>
          </p:cNvSpPr>
          <p:nvPr/>
        </p:nvSpPr>
        <p:spPr bwMode="auto">
          <a:xfrm>
            <a:off x="3368676" y="1125539"/>
            <a:ext cx="37032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/>
              <a:t>PIB Real versus PIB Nominal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0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0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0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0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1414"/>
            <a:ext cx="8915400" cy="1143000"/>
          </a:xfrm>
        </p:spPr>
        <p:txBody>
          <a:bodyPr/>
          <a:lstStyle/>
          <a:p>
            <a:r>
              <a:rPr lang="pt-BR" altLang="pt-BR" sz="2400" dirty="0"/>
              <a:t>O cálculo da inflação difere do </a:t>
            </a:r>
            <a:r>
              <a:rPr lang="pt-BR" altLang="pt-BR" sz="2400" dirty="0" err="1"/>
              <a:t>deflator</a:t>
            </a:r>
            <a:r>
              <a:rPr lang="pt-BR" altLang="pt-BR" sz="2400" dirty="0"/>
              <a:t> do PIB – ou seja, </a:t>
            </a:r>
            <a:br>
              <a:rPr lang="pt-BR" altLang="pt-BR" sz="2400" dirty="0"/>
            </a:br>
            <a:r>
              <a:rPr lang="pt-BR" altLang="pt-BR" sz="2400" dirty="0"/>
              <a:t>o PIB Real é diferente do PIB nominal deflacionado</a:t>
            </a:r>
          </a:p>
        </p:txBody>
      </p:sp>
      <p:sp>
        <p:nvSpPr>
          <p:cNvPr id="26626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26627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CB82A77-A5C2-4D9A-924A-401B93593E1C}" type="slidenum">
              <a:rPr lang="en-US" altLang="pt-BR" sz="1000" b="0" smtClean="0"/>
              <a:pPr/>
              <a:t>16</a:t>
            </a:fld>
            <a:endParaRPr lang="en-US" altLang="pt-BR" sz="1000" b="0"/>
          </a:p>
        </p:txBody>
      </p:sp>
      <p:graphicFrame>
        <p:nvGraphicFramePr>
          <p:cNvPr id="3951620" name="Group 4"/>
          <p:cNvGraphicFramePr>
            <a:graphicFrameLocks noGrp="1"/>
          </p:cNvGraphicFramePr>
          <p:nvPr/>
        </p:nvGraphicFramePr>
        <p:xfrm>
          <a:off x="344488" y="1868488"/>
          <a:ext cx="6264275" cy="1006476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Economia hipotética de 2 produtos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Ano 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Ano 2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Produção de maçãs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2.200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Produção de laranjas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1.200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51638" name="Group 22"/>
          <p:cNvGraphicFramePr>
            <a:graphicFrameLocks noGrp="1"/>
          </p:cNvGraphicFramePr>
          <p:nvPr/>
        </p:nvGraphicFramePr>
        <p:xfrm>
          <a:off x="344488" y="2997200"/>
          <a:ext cx="6264275" cy="669932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Preço médio de maçãs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$ 0,25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$ 0,30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Preço médio de laranjas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$ 0,50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$ 0,70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51652" name="Group 36"/>
          <p:cNvGraphicFramePr>
            <a:graphicFrameLocks noGrp="1"/>
          </p:cNvGraphicFramePr>
          <p:nvPr/>
        </p:nvGraphicFramePr>
        <p:xfrm>
          <a:off x="344488" y="5540375"/>
          <a:ext cx="6264275" cy="698500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7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PIB Nominal em R$</a:t>
                      </a:r>
                    </a:p>
                  </a:txBody>
                  <a:tcPr marT="45766" marB="457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$ 1.000</a:t>
                      </a:r>
                    </a:p>
                  </a:txBody>
                  <a:tcPr marL="90000" marR="90000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$ 1.500</a:t>
                      </a:r>
                    </a:p>
                  </a:txBody>
                  <a:tcPr marL="90000" marR="90000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PIB Real em R$ (com preços do Ano 1)</a:t>
                      </a:r>
                    </a:p>
                  </a:txBody>
                  <a:tcPr marT="45766" marB="457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$ 1.000</a:t>
                      </a:r>
                    </a:p>
                  </a:txBody>
                  <a:tcPr marL="90000" marR="90000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$ 1.150</a:t>
                      </a:r>
                    </a:p>
                  </a:txBody>
                  <a:tcPr marL="90000" marR="90000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51666" name="Group 50"/>
          <p:cNvGraphicFramePr>
            <a:graphicFrameLocks noGrp="1"/>
          </p:cNvGraphicFramePr>
          <p:nvPr/>
        </p:nvGraphicFramePr>
        <p:xfrm>
          <a:off x="344488" y="3813175"/>
          <a:ext cx="6264275" cy="669932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 nominal da produção: maçãs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$ 500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$ 660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 nominal da produção: laranjas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$ 500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$ 840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51680" name="Group 64"/>
          <p:cNvGraphicFramePr>
            <a:graphicFrameLocks noGrp="1"/>
          </p:cNvGraphicFramePr>
          <p:nvPr/>
        </p:nvGraphicFramePr>
        <p:xfrm>
          <a:off x="344488" y="4605338"/>
          <a:ext cx="6264275" cy="669932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 da produção (preços Ano 1): maçãs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$ 500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$ 550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 da produção (preços Ano 1): laranjas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$ 500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$ 600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703" name="Text Box 78"/>
          <p:cNvSpPr txBox="1">
            <a:spLocks noChangeArrowheads="1"/>
          </p:cNvSpPr>
          <p:nvPr/>
        </p:nvSpPr>
        <p:spPr bwMode="auto">
          <a:xfrm>
            <a:off x="6889750" y="5445125"/>
            <a:ext cx="276870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800"/>
              <a:t>Deflator do PIB =</a:t>
            </a:r>
            <a:br>
              <a:rPr lang="pt-BR" altLang="pt-BR" sz="1800"/>
            </a:br>
            <a:r>
              <a:rPr lang="pt-BR" altLang="pt-BR" sz="1800" b="0"/>
              <a:t>PIB Nominal / PIB Real =</a:t>
            </a:r>
          </a:p>
          <a:p>
            <a:r>
              <a:rPr lang="pt-BR" altLang="pt-BR" sz="1800"/>
              <a:t>1,304</a:t>
            </a:r>
          </a:p>
        </p:txBody>
      </p:sp>
      <p:sp>
        <p:nvSpPr>
          <p:cNvPr id="3951695" name="Text Box 79"/>
          <p:cNvSpPr txBox="1">
            <a:spLocks noChangeArrowheads="1"/>
          </p:cNvSpPr>
          <p:nvPr/>
        </p:nvSpPr>
        <p:spPr bwMode="auto">
          <a:xfrm>
            <a:off x="6953250" y="1865314"/>
            <a:ext cx="26789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800"/>
              <a:t>Cesta =</a:t>
            </a:r>
            <a:br>
              <a:rPr lang="pt-BR" altLang="pt-BR" sz="1800"/>
            </a:br>
            <a:r>
              <a:rPr lang="pt-BR" altLang="pt-BR" sz="1800"/>
              <a:t>50 maçãs + 50 laranjas</a:t>
            </a:r>
          </a:p>
        </p:txBody>
      </p:sp>
      <p:graphicFrame>
        <p:nvGraphicFramePr>
          <p:cNvPr id="3951733" name="Group 117"/>
          <p:cNvGraphicFramePr>
            <a:graphicFrameLocks noGrp="1"/>
          </p:cNvGraphicFramePr>
          <p:nvPr/>
        </p:nvGraphicFramePr>
        <p:xfrm>
          <a:off x="6753226" y="2665413"/>
          <a:ext cx="3013075" cy="1341436"/>
        </p:xfrm>
        <a:graphic>
          <a:graphicData uri="http://schemas.openxmlformats.org/drawingml/2006/table">
            <a:tbl>
              <a:tblPr/>
              <a:tblGrid>
                <a:gridCol w="128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Ano 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Ano 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 maçãs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$ 12,50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$ 15,00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 laranjas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$ 25,00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$ 35,00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Cesta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$ 37,50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$ 50,00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51734" name="Text Box 118"/>
          <p:cNvSpPr txBox="1">
            <a:spLocks noChangeArrowheads="1"/>
          </p:cNvSpPr>
          <p:nvPr/>
        </p:nvSpPr>
        <p:spPr bwMode="auto">
          <a:xfrm>
            <a:off x="6821488" y="4149725"/>
            <a:ext cx="291400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800"/>
              <a:t>Índice de Preços Ano 2 =</a:t>
            </a:r>
            <a:br>
              <a:rPr lang="pt-BR" altLang="pt-BR" sz="1800"/>
            </a:br>
            <a:r>
              <a:rPr lang="pt-BR" altLang="pt-BR" sz="1800" b="0"/>
              <a:t>50 / 37,50 = </a:t>
            </a:r>
            <a:r>
              <a:rPr lang="pt-BR" altLang="pt-BR" sz="1800"/>
              <a:t>1,333</a:t>
            </a:r>
          </a:p>
          <a:p>
            <a:r>
              <a:rPr lang="pt-BR" altLang="pt-BR" sz="1800"/>
              <a:t>Inflação = 33,3%</a:t>
            </a:r>
          </a:p>
        </p:txBody>
      </p:sp>
      <p:sp>
        <p:nvSpPr>
          <p:cNvPr id="26728" name="Rectangle 120"/>
          <p:cNvSpPr>
            <a:spLocks noChangeArrowheads="1"/>
          </p:cNvSpPr>
          <p:nvPr/>
        </p:nvSpPr>
        <p:spPr bwMode="auto">
          <a:xfrm>
            <a:off x="3008313" y="1196976"/>
            <a:ext cx="39725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/>
              <a:t>Inflação versus Deflator do PIB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51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5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5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1695" grpId="0"/>
      <p:bldP spid="39517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3491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6349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362CB85-1FE4-455B-AB41-D31C29548A61}" type="slidenum">
              <a:rPr lang="en-US" altLang="pt-BR" sz="1000" b="0" smtClean="0"/>
              <a:pPr/>
              <a:t>17</a:t>
            </a:fld>
            <a:endParaRPr lang="en-US" altLang="pt-BR" sz="1000" b="0"/>
          </a:p>
        </p:txBody>
      </p:sp>
      <p:pic>
        <p:nvPicPr>
          <p:cNvPr id="63493" name="Picture 2" descr="http://f.i.uol.com.br/folha/mercado/images/12360267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81"/>
          <a:stretch/>
        </p:blipFill>
        <p:spPr bwMode="auto">
          <a:xfrm>
            <a:off x="1136576" y="1124744"/>
            <a:ext cx="7488832" cy="523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4"/>
          <p:cNvSpPr>
            <a:spLocks noChangeArrowheads="1"/>
          </p:cNvSpPr>
          <p:nvPr/>
        </p:nvSpPr>
        <p:spPr bwMode="auto">
          <a:xfrm>
            <a:off x="560512" y="6263734"/>
            <a:ext cx="89289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100" b="0" dirty="0"/>
              <a:t>http://www1.folha.uol.com.br/mercado/1206375-renda-per-capita-dos-brasileiros-cai-com-pibinho-de-2012.shtml</a:t>
            </a:r>
          </a:p>
        </p:txBody>
      </p:sp>
    </p:spTree>
    <p:extLst>
      <p:ext uri="{BB962C8B-B14F-4D97-AF65-F5344CB8AC3E}">
        <p14:creationId xmlns:p14="http://schemas.microsoft.com/office/powerpoint/2010/main" val="178221145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4B7E8E-A1F7-463C-9C3A-7805121AB88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6" t="12302" r="11985"/>
          <a:stretch/>
        </p:blipFill>
        <p:spPr bwMode="auto">
          <a:xfrm>
            <a:off x="271245" y="188640"/>
            <a:ext cx="9434285" cy="641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58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1414"/>
            <a:ext cx="8915400" cy="1143000"/>
          </a:xfrm>
        </p:spPr>
        <p:txBody>
          <a:bodyPr/>
          <a:lstStyle/>
          <a:p>
            <a:r>
              <a:rPr lang="pt-BR" altLang="pt-BR" sz="2400" dirty="0"/>
              <a:t>Junto com o PIB per capita, as taxas de desemprego servem como um indicador das condições do mercado de trabalho</a:t>
            </a:r>
          </a:p>
        </p:txBody>
      </p:sp>
      <p:sp>
        <p:nvSpPr>
          <p:cNvPr id="39938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39939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3228F2F-4991-49A6-8FF7-D1DD614E12A8}" type="slidenum">
              <a:rPr lang="en-US" altLang="pt-BR" sz="1000" b="0" smtClean="0"/>
              <a:pPr/>
              <a:t>19</a:t>
            </a:fld>
            <a:endParaRPr lang="en-US" altLang="pt-BR" sz="1000" b="0"/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1316038" y="1160464"/>
            <a:ext cx="7287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/>
              <a:t>Taxa de desemprego nas regiões metropolitanas do Brasil</a:t>
            </a:r>
          </a:p>
        </p:txBody>
      </p:sp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90" y="1557338"/>
            <a:ext cx="900112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44" y="1500174"/>
            <a:ext cx="87503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sz="2800" dirty="0"/>
              <a:t>	- </a:t>
            </a:r>
            <a:r>
              <a:rPr lang="pt-BR" sz="2800" u="sng" dirty="0"/>
              <a:t>Pleno emprego</a:t>
            </a:r>
            <a:r>
              <a:rPr lang="pt-BR" sz="2800" dirty="0"/>
              <a:t>: o desemprego deve ser evitado não apenas por suas </a:t>
            </a:r>
            <a:r>
              <a:rPr lang="pt-BR" sz="2800" dirty="0" err="1"/>
              <a:t>consequências</a:t>
            </a:r>
            <a:r>
              <a:rPr lang="pt-BR" sz="2800" dirty="0"/>
              <a:t> sociais, mas também por resultar em “perda” de produção para o país;</a:t>
            </a:r>
          </a:p>
          <a:p>
            <a:pPr eaLnBrk="1" hangingPunct="1">
              <a:buFont typeface="Wingdings" pitchFamily="2" charset="2"/>
              <a:buNone/>
            </a:pPr>
            <a:endParaRPr lang="pt-BR" sz="2800" dirty="0"/>
          </a:p>
          <a:p>
            <a:pPr eaLnBrk="1" hangingPunct="1">
              <a:buFont typeface="Wingdings" pitchFamily="2" charset="2"/>
              <a:buNone/>
            </a:pPr>
            <a:r>
              <a:rPr lang="pt-BR" sz="2800" dirty="0"/>
              <a:t>	- </a:t>
            </a:r>
            <a:r>
              <a:rPr lang="pt-BR" sz="2800" u="sng" dirty="0"/>
              <a:t>Estabilidade de preços</a:t>
            </a:r>
            <a:r>
              <a:rPr lang="pt-BR" sz="2800" dirty="0"/>
              <a:t>: a inflação deve ser evitada pelos males que causa (aos consumidores, aos empresários, à balança comercial).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28646" y="71414"/>
            <a:ext cx="9410700" cy="1143000"/>
          </a:xfrm>
        </p:spPr>
        <p:txBody>
          <a:bodyPr>
            <a:noAutofit/>
          </a:bodyPr>
          <a:lstStyle/>
          <a:p>
            <a:r>
              <a:rPr lang="pt-BR" sz="3600" dirty="0"/>
              <a:t>Metas de Políticas Macroeconômicas do governo: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42852"/>
            <a:ext cx="8915400" cy="1143000"/>
          </a:xfrm>
        </p:spPr>
        <p:txBody>
          <a:bodyPr/>
          <a:lstStyle/>
          <a:p>
            <a:r>
              <a:rPr lang="pt-BR" altLang="pt-BR" sz="2400" dirty="0"/>
              <a:t>A utilização da capacidade instalada é um importante indicador da atividade industrial</a:t>
            </a:r>
          </a:p>
        </p:txBody>
      </p:sp>
      <p:sp>
        <p:nvSpPr>
          <p:cNvPr id="40962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6194287-72FA-4148-B92D-8F9EB4D98175}" type="slidenum">
              <a:rPr lang="en-US" altLang="pt-BR" sz="1000" b="0" smtClean="0"/>
              <a:pPr/>
              <a:t>20</a:t>
            </a:fld>
            <a:endParaRPr lang="en-US" altLang="pt-BR" sz="1000" b="0"/>
          </a:p>
        </p:txBody>
      </p:sp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1196975"/>
            <a:ext cx="885666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1414"/>
            <a:ext cx="8915400" cy="1143000"/>
          </a:xfrm>
        </p:spPr>
        <p:txBody>
          <a:bodyPr/>
          <a:lstStyle/>
          <a:p>
            <a:r>
              <a:rPr lang="pt-BR" altLang="pt-BR" sz="2400" dirty="0"/>
              <a:t>Historicamente, a inflação brasileira esteve “fora de controle” até 1994</a:t>
            </a:r>
          </a:p>
        </p:txBody>
      </p:sp>
      <p:sp>
        <p:nvSpPr>
          <p:cNvPr id="41986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4198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9EC5C3C-6AE2-44C9-970C-727BBAB43541}" type="slidenum">
              <a:rPr lang="en-US" altLang="pt-BR" sz="1000" b="0" smtClean="0"/>
              <a:pPr/>
              <a:t>21</a:t>
            </a:fld>
            <a:endParaRPr lang="en-US" altLang="pt-BR" sz="1000" b="0"/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1990726"/>
            <a:ext cx="9432925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1484313" y="1268413"/>
            <a:ext cx="743703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/>
              <a:t>Evolução da inflação mensal brasileira – IPCA (1980 a 2011)</a:t>
            </a:r>
          </a:p>
          <a:p>
            <a:r>
              <a:rPr lang="pt-BR" altLang="pt-BR" sz="1800" b="0"/>
              <a:t>(Índice nacional de Preços ao Consumidor-Amplo)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42852"/>
            <a:ext cx="8915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800" dirty="0"/>
              <a:t>Políticas Macroeconômicas - instrumentos :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596" y="1571612"/>
            <a:ext cx="850265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400" u="sng" dirty="0"/>
              <a:t>Política Fiscal</a:t>
            </a:r>
            <a:r>
              <a:rPr lang="pt-BR" sz="2400" dirty="0"/>
              <a:t>: envolve o uso de várias medidas de taxação. Ex. aumento dos impostos; alterações nas próprias despesas do governo (G) (corte nas compras governamentais ou aumentos dos gastos).</a:t>
            </a:r>
          </a:p>
          <a:p>
            <a:pPr eaLnBrk="1" hangingPunct="1">
              <a:buNone/>
            </a:pPr>
            <a:r>
              <a:rPr lang="pt-BR" sz="2400" dirty="0"/>
              <a:t> </a:t>
            </a:r>
          </a:p>
          <a:p>
            <a:pPr lvl="1"/>
            <a:r>
              <a:rPr lang="pt-BR" sz="2000" dirty="0"/>
              <a:t>A taxação e as despesas do governo são ligadas em termos da posição fiscal global ou orçamentária do governo.</a:t>
            </a:r>
          </a:p>
          <a:p>
            <a:pPr lvl="1">
              <a:buNone/>
            </a:pPr>
            <a:endParaRPr lang="pt-BR" sz="2000" dirty="0"/>
          </a:p>
          <a:p>
            <a:pPr lvl="1"/>
            <a:r>
              <a:rPr lang="pt-BR" sz="2000" dirty="0"/>
              <a:t>Um superávit orçamentário (rendimentos excede as despesas) serve para diminuir o gasto total, enquanto o déficit (despesas maiores que as receitas fiscais) serve para aumentar o gasto total da economia.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472" y="1357298"/>
            <a:ext cx="8750300" cy="4876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400" u="sng" dirty="0"/>
              <a:t>Política Monetária</a:t>
            </a:r>
            <a:r>
              <a:rPr lang="pt-BR" sz="2400" dirty="0"/>
              <a:t>: envolve a regulamentação da oferta de dinheiro (notas e moedas, depósitos bancários,...), do crédito e da taxa de juros da economia. Ex. redução do nível de gastos reduzindo a oferta de dinheiro através de operações de mercado aberto, como a venda de títulos governamentais. Ao pagar por esses títulos, os compradores diminuem seus depósitos bancários – um importante componente da oferta de dinheiro (força os bancos a reduzir o volume de empréstimos bancários para pessoas físicas e jurídicas).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dirty="0"/>
          </a:p>
          <a:p>
            <a:pPr eaLnBrk="1" hangingPunct="1">
              <a:lnSpc>
                <a:spcPct val="90000"/>
              </a:lnSpc>
            </a:pPr>
            <a:r>
              <a:rPr lang="pt-BR" sz="2400" dirty="0"/>
              <a:t>Ao Banco Central tem a função de proteger a moeda (ou o valor/poder de compra da moeda) e também de prover o mercado com moeda suficiente para proporcional seu funcionamento de forma adequada.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dirty="0"/>
              <a:t>Regulamentação de operações de crédito -&gt; interferem diretamente no consumo das famílias (C) e portanto no PIB (além afetarem a poupança (S) e inflação) 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95300" y="142852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Políticas Macroeconômicas - instrumentos :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42852"/>
            <a:ext cx="8915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800" dirty="0"/>
              <a:t>Políticas Macroeconômicas - instrumentos 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42950" y="1000108"/>
            <a:ext cx="8915400" cy="521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Política cambial e comercial: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São políticas que atuam sobre as variáveis relacionadas ao setor externo 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 economia (X – M).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Política cambial: refere-se à atuação do governo sobre a taxa de câmbio</a:t>
            </a:r>
          </a:p>
          <a:p>
            <a:pPr marL="1200150" lvl="2" indent="-285750" algn="l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pt-BR" b="0" dirty="0">
                <a:latin typeface="Arial" pitchFamily="34" charset="0"/>
                <a:cs typeface="Arial" pitchFamily="34" charset="0"/>
              </a:rPr>
              <a:t>A taxa de câmbio é afetada pelo saldo da balança comercial e pelo nível das reservas cambiais do país. </a:t>
            </a:r>
          </a:p>
          <a:p>
            <a:pPr marL="1200150" lvl="2" indent="-285750" algn="l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pt-BR" b="0" dirty="0">
                <a:latin typeface="Arial" pitchFamily="34" charset="0"/>
                <a:cs typeface="Arial" pitchFamily="34" charset="0"/>
              </a:rPr>
              <a:t>A administração da taxa de câmbio – o preço da moeda de um país em relação ao preço da moeda de outro – influencia o comércio exterior, a inflação, a balança de pagamentos de um país e suas reservas cambiais. </a:t>
            </a:r>
          </a:p>
          <a:p>
            <a:pPr marL="1200150" lvl="2" indent="-285750" algn="l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 governo atua</a:t>
            </a:r>
            <a:r>
              <a:rPr kumimoji="0" lang="pt-BR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comprando e vendendo dólares de forma a evitar variações bruscas que prejudiquem o mercado.</a:t>
            </a:r>
          </a:p>
          <a:p>
            <a:pPr marL="1200150" lvl="2" indent="-285750" algn="l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pt-BR" b="0" baseline="0" dirty="0">
                <a:latin typeface="Arial" pitchFamily="34" charset="0"/>
                <a:cs typeface="Arial" pitchFamily="34" charset="0"/>
              </a:rPr>
              <a:t>A política cambial</a:t>
            </a:r>
            <a:r>
              <a:rPr lang="pt-BR" b="0" dirty="0">
                <a:latin typeface="Arial" pitchFamily="34" charset="0"/>
                <a:cs typeface="Arial" pitchFamily="34" charset="0"/>
              </a:rPr>
              <a:t> pode afetar as reservas nacionais e também a inflação.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Política comercial: refere-se aos instrumentos de incentivos às exportações e/ou estimulo às importações – incentivos fiscais e de crédito.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980"/>
                  </a:srgbClr>
                </a:solidFill>
              </a14:hiddenFill>
            </a:ext>
          </a:extLst>
        </p:spPr>
        <p:txBody>
          <a:bodyPr/>
          <a:lstStyle/>
          <a:p>
            <a:r>
              <a:rPr lang="pt-BR" altLang="pt-BR"/>
              <a:t>Obrigado!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/>
              <a:t>gersonishikawa@utfpr.edu.br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30" y="274638"/>
            <a:ext cx="94107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pt-BR" sz="3600" dirty="0"/>
              <a:t>Metas de Políticas Macroeconômicas do governo: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58" y="1676401"/>
            <a:ext cx="9167842" cy="4467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800" dirty="0"/>
              <a:t> - </a:t>
            </a:r>
            <a:r>
              <a:rPr lang="pt-BR" sz="2800" u="sng" dirty="0"/>
              <a:t>Crescimento econômico</a:t>
            </a:r>
            <a:r>
              <a:rPr lang="pt-BR" sz="2800" dirty="0"/>
              <a:t>: o crescimento permite que a economia produza mais bens e serviços, servindo para melhorar os padrões de vida da população;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800" dirty="0"/>
              <a:t>	- </a:t>
            </a:r>
            <a:r>
              <a:rPr lang="pt-BR" sz="2800" u="sng" dirty="0"/>
              <a:t>Equilíbrio no balanço de pagamentos</a:t>
            </a:r>
            <a:r>
              <a:rPr lang="pt-BR" sz="2800" dirty="0"/>
              <a:t>: um excesso persistente de importações sobre as exportações deve ser evitado, pois provavelmente diminuirá a renda nacional, resultando em perda de empregos.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MOEDA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Tx/>
              <a:buChar char="•"/>
            </a:pPr>
            <a:r>
              <a:rPr lang="pt-BR" sz="3600"/>
              <a:t> É todo objeto que serve para facilitar as trocas de bens e serviços numa economia.</a:t>
            </a:r>
          </a:p>
          <a:p>
            <a:pPr algn="l">
              <a:buFontTx/>
              <a:buChar char="•"/>
            </a:pPr>
            <a:r>
              <a:rPr lang="pt-BR" sz="3600"/>
              <a:t>Ex. Sal (Roma Antiga); Bambu (china); fios de seda (Arábia);</a:t>
            </a:r>
          </a:p>
          <a:p>
            <a:pPr algn="l">
              <a:buFontTx/>
              <a:buChar char="•"/>
            </a:pPr>
            <a:r>
              <a:rPr lang="pt-BR" sz="3600" b="1">
                <a:solidFill>
                  <a:schemeClr val="accent2"/>
                </a:solidFill>
              </a:rPr>
              <a:t>Moeda-metálica</a:t>
            </a:r>
            <a:r>
              <a:rPr lang="pt-BR" sz="3600"/>
              <a:t>: moeda cunhada em metal precioso que trazia impresso o seu peso. Atualmente, são cunhadas em metal não precioso, trazendo impresso seu valor.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214422"/>
            <a:ext cx="8420100" cy="4786346"/>
          </a:xfrm>
        </p:spPr>
        <p:txBody>
          <a:bodyPr>
            <a:normAutofit fontScale="92500"/>
          </a:bodyPr>
          <a:lstStyle/>
          <a:p>
            <a:r>
              <a:rPr lang="pt-BR" sz="2800" dirty="0" err="1">
                <a:solidFill>
                  <a:schemeClr val="accent2"/>
                </a:solidFill>
              </a:rPr>
              <a:t>Papel-moeda</a:t>
            </a:r>
            <a:r>
              <a:rPr lang="pt-BR" sz="2800" dirty="0">
                <a:solidFill>
                  <a:schemeClr val="accent2"/>
                </a:solidFill>
              </a:rPr>
              <a:t>:</a:t>
            </a:r>
            <a:r>
              <a:rPr lang="pt-BR" sz="2800" dirty="0"/>
              <a:t> Surgiu com a emissão de recibos pelos </a:t>
            </a:r>
            <a:r>
              <a:rPr lang="pt-BR" sz="2800" dirty="0" err="1"/>
              <a:t>cunhadores</a:t>
            </a:r>
            <a:r>
              <a:rPr lang="pt-BR" sz="2800" dirty="0"/>
              <a:t>, e assegurava ao seu portador uma certa quantidade de ouro expressa no documento. Atualmente é a moeda emitida pelos bancos centrais de cada país.</a:t>
            </a:r>
          </a:p>
          <a:p>
            <a:r>
              <a:rPr lang="pt-BR" sz="2800" dirty="0">
                <a:solidFill>
                  <a:schemeClr val="accent2"/>
                </a:solidFill>
              </a:rPr>
              <a:t>Moeda Escritural</a:t>
            </a:r>
            <a:r>
              <a:rPr lang="pt-BR" sz="2800" dirty="0"/>
              <a:t>: criada pelo sistema bancário, ao emprestar ou aplicar uma quantidade de moeda superior à que era originalmente introduzida no sistema bancário como depósito em um dos bancos componentes do sistema.</a:t>
            </a:r>
          </a:p>
          <a:p>
            <a:r>
              <a:rPr lang="pt-BR" sz="2800" dirty="0"/>
              <a:t>Moeda Fiduciária: emitida pelos bancos centrais de cada país, tendo curso obrigatório por lei.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071546"/>
            <a:ext cx="8420100" cy="5024454"/>
          </a:xfrm>
        </p:spPr>
        <p:txBody>
          <a:bodyPr>
            <a:normAutofit lnSpcReduction="10000"/>
          </a:bodyPr>
          <a:lstStyle/>
          <a:p>
            <a:r>
              <a:rPr lang="pt-BR" sz="3600" dirty="0">
                <a:solidFill>
                  <a:schemeClr val="accent2"/>
                </a:solidFill>
              </a:rPr>
              <a:t>Padrão-ouro</a:t>
            </a:r>
            <a:r>
              <a:rPr lang="pt-BR" sz="3600" dirty="0"/>
              <a:t>: sistema monetário em que o papel-moeda emitido pelas autoridades monetárias tem uma relação com a quantidade de ouro que o país possui. Atualmente, não é mais seguido.</a:t>
            </a:r>
          </a:p>
          <a:p>
            <a:r>
              <a:rPr lang="pt-BR" sz="3600" dirty="0">
                <a:solidFill>
                  <a:schemeClr val="accent2"/>
                </a:solidFill>
              </a:rPr>
              <a:t>Encaixe</a:t>
            </a:r>
            <a:r>
              <a:rPr lang="pt-BR" sz="3600" dirty="0"/>
              <a:t>: porcentagem dos depósitos feitos num banco que não pode ser emprestada. Essa porcentagem é determinada pelo Banco Central.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Funções da Moeda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4800"/>
              <a:t>Meio de troca;</a:t>
            </a:r>
          </a:p>
          <a:p>
            <a:r>
              <a:rPr lang="pt-BR" sz="4800"/>
              <a:t>Reserva de valor;</a:t>
            </a:r>
          </a:p>
          <a:p>
            <a:r>
              <a:rPr lang="pt-BR" sz="4800"/>
              <a:t>Unidade de conta;</a:t>
            </a:r>
          </a:p>
          <a:p>
            <a:r>
              <a:rPr lang="pt-BR" sz="4800"/>
              <a:t>Padrão para pagamentos deferidos.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INFLAÇÃO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1428736"/>
            <a:ext cx="8420100" cy="4667264"/>
          </a:xfrm>
        </p:spPr>
        <p:txBody>
          <a:bodyPr/>
          <a:lstStyle/>
          <a:p>
            <a:r>
              <a:rPr lang="pt-BR" sz="2800" dirty="0"/>
              <a:t>Processo em que há um aumento contínuo e generalizado nos preços dos bens e serviços produzidos em uma economia.</a:t>
            </a:r>
          </a:p>
          <a:p>
            <a:r>
              <a:rPr lang="pt-BR" sz="2800" dirty="0"/>
              <a:t>Desvalorização da moeda ou ainda, perda do poder de compra da moeda.</a:t>
            </a:r>
          </a:p>
          <a:p>
            <a:r>
              <a:rPr lang="pt-BR" sz="2800" b="1" dirty="0"/>
              <a:t>Medidas da inflação</a:t>
            </a:r>
            <a:r>
              <a:rPr lang="pt-BR" sz="2800" dirty="0"/>
              <a:t>: é medida através de números-índices, sendo que os mais importantes são o Índice de Custo de Vida (ICV), o Índice de Preços por Atacado (IPCA), o Índice de Construção Civil (ICC) e o Índice Geral de Preços (IGP). 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42852"/>
            <a:ext cx="8915400" cy="1143000"/>
          </a:xfrm>
        </p:spPr>
        <p:txBody>
          <a:bodyPr/>
          <a:lstStyle/>
          <a:p>
            <a:r>
              <a:rPr lang="pt-BR" dirty="0"/>
              <a:t>CONSEQÜÊNCIAS DA INFLAÇÃO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b="1"/>
              <a:t>Sobre a distribuição de renda</a:t>
            </a:r>
            <a:r>
              <a:rPr lang="pt-BR"/>
              <a:t>: Os trabalhadores saem perdendo, pois seus salários são reajustados periodicamente, ao passo que os preços de bens e serviços sobem quase que diariamente. Os empresários defendem seus ganhos repassando o aumento de seus custos para o consumidor, através da elevação do preços de seus produtos. </a:t>
            </a:r>
          </a:p>
          <a:p>
            <a:pPr>
              <a:lnSpc>
                <a:spcPct val="90000"/>
              </a:lnSpc>
            </a:pP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33095</TotalTime>
  <Words>1785</Words>
  <Application>Microsoft Office PowerPoint</Application>
  <PresentationFormat>Papel A4 (210 x 297 mm)</PresentationFormat>
  <Paragraphs>202</Paragraphs>
  <Slides>25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</vt:lpstr>
      <vt:lpstr>Tema do Office</vt:lpstr>
      <vt:lpstr>Noções de Macroeconomia:  Inflação, Política Fiscal, Balança Comercial e Câmbio.</vt:lpstr>
      <vt:lpstr>Metas de Políticas Macroeconômicas do governo:</vt:lpstr>
      <vt:lpstr>Metas de Políticas Macroeconômicas do governo: </vt:lpstr>
      <vt:lpstr>MOEDA</vt:lpstr>
      <vt:lpstr>Apresentação do PowerPoint</vt:lpstr>
      <vt:lpstr>Apresentação do PowerPoint</vt:lpstr>
      <vt:lpstr>Funções da Moeda</vt:lpstr>
      <vt:lpstr>INFLAÇÃO</vt:lpstr>
      <vt:lpstr>CONSEQÜÊNCIAS DA INFLAÇÃO</vt:lpstr>
      <vt:lpstr>CONSEQÜÊNCIAS DA INFLAÇÃO</vt:lpstr>
      <vt:lpstr>IPCA – Índice nacional de Preços ao Consumidor-Amplo</vt:lpstr>
      <vt:lpstr>Causas da Inflação</vt:lpstr>
      <vt:lpstr>Cálculo da Inflação</vt:lpstr>
      <vt:lpstr> Desde 2006, as vendas de computadores triplicaram no Brasil, para 15,5 milhões de unidades em 2012 (IDC), tornando-se o quarto maior mercado do mundo. Esse movimento tem perdido força, com o avanço dos tablets, estima-se que o mercado de PCs encolha 7,2% em 2013 . </vt:lpstr>
      <vt:lpstr>Em função das variações de preços, a comparação deve ser feita pelo PIB Real (e não sobre o PIB Nominal)</vt:lpstr>
      <vt:lpstr>O cálculo da inflação difere do deflator do PIB – ou seja,  o PIB Real é diferente do PIB nominal deflacionado</vt:lpstr>
      <vt:lpstr>Apresentação do PowerPoint</vt:lpstr>
      <vt:lpstr>Apresentação do PowerPoint</vt:lpstr>
      <vt:lpstr>Junto com o PIB per capita, as taxas de desemprego servem como um indicador das condições do mercado de trabalho</vt:lpstr>
      <vt:lpstr>A utilização da capacidade instalada é um importante indicador da atividade industrial</vt:lpstr>
      <vt:lpstr>Historicamente, a inflação brasileira esteve “fora de controle” até 1994</vt:lpstr>
      <vt:lpstr>Políticas Macroeconômicas - instrumentos :</vt:lpstr>
      <vt:lpstr>Apresentação do PowerPoint</vt:lpstr>
      <vt:lpstr>Políticas Macroeconômicas - instrumentos :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Gerson Ishikawa</dc:creator>
  <cp:lastModifiedBy>daniel tesser</cp:lastModifiedBy>
  <cp:revision>1955</cp:revision>
  <cp:lastPrinted>2014-01-29T00:06:21Z</cp:lastPrinted>
  <dcterms:created xsi:type="dcterms:W3CDTF">2003-07-14T18:01:25Z</dcterms:created>
  <dcterms:modified xsi:type="dcterms:W3CDTF">2018-11-12T18:34:13Z</dcterms:modified>
</cp:coreProperties>
</file>