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8.png" ContentType="image/png"/>
  <Override PartName="/ppt/media/image2.jpeg" ContentType="image/jpe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86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510920" y="802440"/>
            <a:ext cx="9938520" cy="25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b"/>
          <a:p>
            <a:pPr>
              <a:lnSpc>
                <a:spcPct val="90000"/>
              </a:lnSpc>
            </a:pP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QUALIDADE DE ENERGIA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876320" y="3602160"/>
            <a:ext cx="8790840" cy="20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lang="pt-BR" sz="1800" spc="-1" strike="noStrike" cap="all">
                <a:solidFill>
                  <a:srgbClr val="000000"/>
                </a:solidFill>
                <a:latin typeface="Gill Sans MT"/>
              </a:rPr>
              <a:t>Alunos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pt-BR" sz="1800" spc="-1" strike="noStrike" cap="all">
                <a:solidFill>
                  <a:srgbClr val="000000"/>
                </a:solidFill>
                <a:latin typeface="Gill Sans MT"/>
              </a:rPr>
              <a:t>Carlos Castilho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pt-BR" sz="1800" spc="-1" strike="noStrike" cap="all">
                <a:solidFill>
                  <a:srgbClr val="000000"/>
                </a:solidFill>
                <a:latin typeface="Gill Sans MT"/>
              </a:rPr>
              <a:t>Fernando Almeida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pt-BR" sz="1800" spc="-1" strike="noStrike" cap="all">
                <a:solidFill>
                  <a:srgbClr val="000000"/>
                </a:solidFill>
                <a:latin typeface="Gill Sans MT"/>
              </a:rPr>
              <a:t>Lucas RIBAS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Avaliação de continuidade de fornecimento a posteriori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43" name="Espaço Reservado para Conteúdo 5" descr=""/>
          <p:cNvPicPr/>
          <p:nvPr/>
        </p:nvPicPr>
        <p:blipFill>
          <a:blip r:embed="rId1"/>
          <a:stretch/>
        </p:blipFill>
        <p:spPr>
          <a:xfrm>
            <a:off x="4620600" y="2155320"/>
            <a:ext cx="7250760" cy="389736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124560" y="2424600"/>
            <a:ext cx="449496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Gill Sans MT"/>
                <a:ea typeface="DejaVu Sans"/>
              </a:rPr>
              <a:t>Dispositivo de proteção atua</a:t>
            </a:r>
            <a:endParaRPr b="0" lang="pt-BR" sz="2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Gill Sans MT"/>
                <a:ea typeface="DejaVu Sans"/>
              </a:rPr>
              <a:t>A equipe isola o trecho com defeito abrindo a chave no ponto P</a:t>
            </a:r>
            <a:endParaRPr b="0" lang="pt-BR" sz="2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Gill Sans MT"/>
                <a:ea typeface="DejaVu Sans"/>
              </a:rPr>
              <a:t>Fecha a chave NA para reestabelecer o suprimento de energia</a:t>
            </a:r>
            <a:endParaRPr b="0" lang="pt-BR" sz="2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Gill Sans MT"/>
                <a:ea typeface="DejaVu Sans"/>
              </a:rPr>
              <a:t>Repara o defeito</a:t>
            </a:r>
            <a:endParaRPr b="0" lang="pt-BR" sz="2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Gill Sans MT"/>
                <a:ea typeface="DejaVu Sans"/>
              </a:rPr>
              <a:t>OBS: no primeiro instante 5,4 MVA não é atendido e no segundo somente 2 MVA n é atendido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Avaliação de continuidade de fornecimento a posteriori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92600" y="2015640"/>
            <a:ext cx="11814120" cy="52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A contabilização da qualidade do serviço é avaliada após um determinado período, em geral mensamente, trimestralmente ou anualmente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Duração equivalente por consumidor (DEC): tempo médio que o consumidor ficou sem energia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Duração equivalente por potência instalada (Dk):  tempo médio em que a potência de cada uma das cargas ficou sem energia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Frequência equivalente de interrupção (FEC): o número de interrupções que o consumidor sofreu em determinado período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Avaliação de continuidade de fornecimento a posteriori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92600" y="2015640"/>
            <a:ext cx="11814120" cy="52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Confiabilidade por consumidor (C):  relação entre consumidores/hora atendidos e consumidores/hora na hipótese de não haver contingências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Confiabilidade por potência (Ck): relação entre a energia fornecida e a que seria fornecida na hipótese de não haver contingências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Energia não distribuída (END): Energia não fornecida em determinado período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Avaliação de continuidade de fornecimento a posteriori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50" name="Espaço Reservado para Conteúdo 3" descr=""/>
          <p:cNvPicPr/>
          <p:nvPr/>
        </p:nvPicPr>
        <p:blipFill>
          <a:blip r:embed="rId1"/>
          <a:stretch/>
        </p:blipFill>
        <p:spPr>
          <a:xfrm>
            <a:off x="1451520" y="1903680"/>
            <a:ext cx="8702280" cy="495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Avaliação de continuidade de fornecimento a posteriori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Outra característica importante é a analise individual dos consumidores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Duração de interrupção individual por unidade consumidora (DIC)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Frequência de interrupção individual por unidade consumidora (FIC)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Duração máxima de interrupção contínua por unidade consumidora (DMIC)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Avaliação de continuidade de fornecimento a posteriori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54" name="Espaço Reservado para Conteúdo 3" descr=""/>
          <p:cNvPicPr/>
          <p:nvPr/>
        </p:nvPicPr>
        <p:blipFill>
          <a:blip r:embed="rId1"/>
          <a:stretch/>
        </p:blipFill>
        <p:spPr>
          <a:xfrm>
            <a:off x="1451520" y="0"/>
            <a:ext cx="9881280" cy="3104280"/>
          </a:xfrm>
          <a:prstGeom prst="rect">
            <a:avLst/>
          </a:prstGeom>
          <a:ln>
            <a:noFill/>
          </a:ln>
        </p:spPr>
      </p:pic>
      <p:pic>
        <p:nvPicPr>
          <p:cNvPr id="155" name="Imagem 4" descr=""/>
          <p:cNvPicPr/>
          <p:nvPr/>
        </p:nvPicPr>
        <p:blipFill>
          <a:blip r:embed="rId2"/>
          <a:stretch/>
        </p:blipFill>
        <p:spPr>
          <a:xfrm>
            <a:off x="21960" y="3155760"/>
            <a:ext cx="12169080" cy="1048680"/>
          </a:xfrm>
          <a:prstGeom prst="rect">
            <a:avLst/>
          </a:prstGeom>
          <a:ln>
            <a:noFill/>
          </a:ln>
        </p:spPr>
      </p:pic>
      <p:pic>
        <p:nvPicPr>
          <p:cNvPr id="156" name="Imagem 5" descr=""/>
          <p:cNvPicPr/>
          <p:nvPr/>
        </p:nvPicPr>
        <p:blipFill>
          <a:blip r:embed="rId3"/>
          <a:stretch/>
        </p:blipFill>
        <p:spPr>
          <a:xfrm>
            <a:off x="0" y="4310280"/>
            <a:ext cx="12169080" cy="1048680"/>
          </a:xfrm>
          <a:prstGeom prst="rect">
            <a:avLst/>
          </a:prstGeom>
          <a:ln>
            <a:noFill/>
          </a:ln>
        </p:spPr>
      </p:pic>
      <p:pic>
        <p:nvPicPr>
          <p:cNvPr id="157" name="Imagem 6" descr=""/>
          <p:cNvPicPr/>
          <p:nvPr/>
        </p:nvPicPr>
        <p:blipFill>
          <a:blip r:embed="rId4"/>
          <a:stretch/>
        </p:blipFill>
        <p:spPr>
          <a:xfrm>
            <a:off x="0" y="5461920"/>
            <a:ext cx="12169080" cy="152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Avaliação de continuidade de fornecimento a priori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92600" y="2015640"/>
            <a:ext cx="11615400" cy="52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Muitas vezes é necessário estimar a qualidade do serviço do sistema de distribuição, para projetos futuros ou metas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Para que a estimação seja feita, é necessário: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-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topologia do alimentador primário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-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dispositivos de proteção e seccionamento no alimentador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-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taxas de falha dos trechos da rede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-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energia mensal absorvida/número de consumidores primários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-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tempos médios de restabelecimento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Avaliação de continuidade de fornecimento a priori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92600" y="2015640"/>
            <a:ext cx="4991040" cy="52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Falhas temporárias</a:t>
            </a:r>
            <a:endParaRPr b="0" lang="pt-BR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Falta de até 3 minutos de duraçao, onde a equipe de manutenção nao precisa ser acionada</a:t>
            </a:r>
            <a:endParaRPr b="0" lang="pt-BR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Descargas elétricas, ventos causando arco elétrico entre as fases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5402160" y="1982160"/>
            <a:ext cx="5829480" cy="435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Avaliação de continuidade de fornecimento a priori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92600" y="1944000"/>
            <a:ext cx="10895400" cy="53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DEC e FEC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fat_per: fator de defeitos permantentes            ND: taxa de falhas por bloco de carga   </a:t>
            </a:r>
            <a:endParaRPr b="0" lang="pt-BR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856520" y="2592000"/>
            <a:ext cx="7287480" cy="280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Avaliação de continuidade de fornecimento a priori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92600" y="1944000"/>
            <a:ext cx="10895400" cy="53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DIC e END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ND: taxa de falhas por bloco de carga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Dm: Demanda média</a:t>
            </a:r>
            <a:endParaRPr b="0" lang="pt-BR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427040" y="2589480"/>
            <a:ext cx="3180960" cy="86652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801000" y="2808000"/>
            <a:ext cx="5031000" cy="137052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6262200" y="2736000"/>
            <a:ext cx="4177800" cy="14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 cap="all">
                <a:solidFill>
                  <a:srgbClr val="000000"/>
                </a:solidFill>
                <a:latin typeface="Gill Sans MT"/>
              </a:rPr>
              <a:t>Introdução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ill Sans MT"/>
              </a:rPr>
              <a:t>Índices de desempenho de qualidade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ill Sans MT"/>
              </a:rPr>
              <a:t>Qualidade do serviço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ill Sans MT"/>
              </a:rPr>
              <a:t>Qualidade do produto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Avaliação de continuidade de fornecimento a priori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080000" y="2016000"/>
            <a:ext cx="10440000" cy="443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Avaliação de continuidade de fornecimento a priori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92600" y="2015640"/>
            <a:ext cx="4703400" cy="52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Bloco 1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Bloco 2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5880600" y="1944000"/>
            <a:ext cx="4703400" cy="52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Bloco 3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388440" y="2520000"/>
            <a:ext cx="5443560" cy="187200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7422480" y="1872000"/>
            <a:ext cx="3809520" cy="229500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3"/>
          <a:stretch/>
        </p:blipFill>
        <p:spPr>
          <a:xfrm>
            <a:off x="2201760" y="4608000"/>
            <a:ext cx="3846240" cy="20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Avaliação de continuidade de fornecimento a priori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92600" y="2015640"/>
            <a:ext cx="4703400" cy="52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Bloco 4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Bloco 5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592000" y="2041560"/>
            <a:ext cx="4524120" cy="199044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2602440" y="4383720"/>
            <a:ext cx="3733560" cy="195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Avaliação de continuidade de fornecimento a priori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92600" y="2015640"/>
            <a:ext cx="4703400" cy="52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944000" y="2304000"/>
            <a:ext cx="5981400" cy="220932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1647000" y="2304000"/>
            <a:ext cx="8577000" cy="31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 cap="all">
                <a:solidFill>
                  <a:srgbClr val="000000"/>
                </a:solidFill>
                <a:latin typeface="Gill Sans MT"/>
              </a:rPr>
              <a:t>Qualidade do produto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ill Sans MT"/>
              </a:rPr>
              <a:t>Variação de frequência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ill Sans MT"/>
              </a:rPr>
              <a:t>Variações de tensão de longa duração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650" spc="-1" strike="noStrike">
                <a:solidFill>
                  <a:srgbClr val="000000"/>
                </a:solidFill>
                <a:latin typeface="Gill Sans MT"/>
              </a:rPr>
              <a:t>Duração relativa de transgressão de tensão precária (DRP)</a:t>
            </a:r>
            <a:endParaRPr b="0" lang="pt-BR" sz="265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650" spc="-1" strike="noStrike">
                <a:solidFill>
                  <a:srgbClr val="000000"/>
                </a:solidFill>
                <a:latin typeface="Gill Sans MT"/>
              </a:rPr>
              <a:t>Duração relativa de transgressão de tensão crítica (DRC)</a:t>
            </a:r>
            <a:endParaRPr b="0" lang="pt-BR" sz="26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m 3" descr=""/>
          <p:cNvPicPr/>
          <p:nvPr/>
        </p:nvPicPr>
        <p:blipFill>
          <a:blip r:embed="rId1"/>
          <a:stretch/>
        </p:blipFill>
        <p:spPr>
          <a:xfrm>
            <a:off x="1355400" y="188640"/>
            <a:ext cx="9722520" cy="573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 cap="all">
                <a:solidFill>
                  <a:srgbClr val="000000"/>
                </a:solidFill>
                <a:latin typeface="Gill Sans MT"/>
              </a:rPr>
              <a:t>QUALIDADE DO PRODUTO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ill Sans MT"/>
              </a:rPr>
              <a:t>Variações de tensão de curta duração</a:t>
            </a:r>
            <a:endParaRPr b="0" lang="pt-BR" sz="280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650" spc="-1" strike="noStrike">
                <a:solidFill>
                  <a:srgbClr val="000000"/>
                </a:solidFill>
                <a:latin typeface="Gill Sans MT"/>
              </a:rPr>
              <a:t>Variações no nível de tensão eficaz abaixo de 90% (afundamento de tensão) ou acima de 110% (elevação de tensão) do valor nominal.</a:t>
            </a:r>
            <a:endParaRPr b="0" lang="pt-BR" sz="265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650" spc="-1" strike="noStrike">
                <a:solidFill>
                  <a:srgbClr val="000000"/>
                </a:solidFill>
                <a:latin typeface="Gill Sans MT"/>
              </a:rPr>
              <a:t>Duração inferior a 1 minuto.</a:t>
            </a:r>
            <a:endParaRPr b="0" lang="pt-BR" sz="26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m 3" descr=""/>
          <p:cNvPicPr/>
          <p:nvPr/>
        </p:nvPicPr>
        <p:blipFill>
          <a:blip r:embed="rId1"/>
          <a:stretch/>
        </p:blipFill>
        <p:spPr>
          <a:xfrm>
            <a:off x="1418040" y="260640"/>
            <a:ext cx="9806040" cy="574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443960" y="87228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 cap="all">
                <a:solidFill>
                  <a:srgbClr val="000000"/>
                </a:solidFill>
                <a:latin typeface="Gill Sans MT"/>
              </a:rPr>
              <a:t>QUALIDADE DO PRODUTO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443960" y="2027520"/>
            <a:ext cx="9602640" cy="45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ill Sans MT"/>
              </a:rPr>
              <a:t>Distorções harmônicas de tensão e corrente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650" spc="-1" strike="noStrike">
                <a:solidFill>
                  <a:srgbClr val="000000"/>
                </a:solidFill>
                <a:latin typeface="Gill Sans MT"/>
              </a:rPr>
              <a:t>Cargas não-lineares</a:t>
            </a:r>
            <a:endParaRPr b="0" lang="pt-BR" sz="265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650" spc="-1" strike="noStrike">
                <a:solidFill>
                  <a:srgbClr val="000000"/>
                </a:solidFill>
                <a:latin typeface="Gill Sans MT"/>
              </a:rPr>
              <a:t>Perdas de energia</a:t>
            </a:r>
            <a:endParaRPr b="0" lang="pt-BR" sz="265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265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ill Sans MT"/>
              </a:rPr>
              <a:t>Desequilíbrios de tensão e corrente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650" spc="-1" strike="noStrike">
                <a:solidFill>
                  <a:srgbClr val="000000"/>
                </a:solidFill>
                <a:latin typeface="Gill Sans MT"/>
              </a:rPr>
              <a:t>Longa duração</a:t>
            </a:r>
            <a:endParaRPr b="0" lang="pt-BR" sz="265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650" spc="-1" strike="noStrike">
                <a:solidFill>
                  <a:srgbClr val="000000"/>
                </a:solidFill>
                <a:latin typeface="Gill Sans MT"/>
              </a:rPr>
              <a:t>Forma de ligação das cargas</a:t>
            </a:r>
            <a:endParaRPr b="0" lang="pt-BR" sz="265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26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ill Sans MT"/>
              </a:rPr>
              <a:t>Flutuações de tensão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650" spc="-1" strike="noStrike">
                <a:solidFill>
                  <a:srgbClr val="000000"/>
                </a:solidFill>
                <a:latin typeface="Gill Sans MT"/>
              </a:rPr>
              <a:t>Cargas variáveis</a:t>
            </a:r>
            <a:endParaRPr b="0" lang="pt-BR" sz="265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650" spc="-1" strike="noStrike">
                <a:solidFill>
                  <a:srgbClr val="000000"/>
                </a:solidFill>
                <a:latin typeface="Gill Sans MT"/>
              </a:rPr>
              <a:t>Cintilações em sistemas de iluminação</a:t>
            </a:r>
            <a:endParaRPr b="0" lang="pt-BR" sz="265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265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451520" y="442080"/>
            <a:ext cx="9905400" cy="15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QUALIDADE DO PRODUTO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Continuidade de fornecimento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Garantir a continuidade do fornecimento, evitando que por exemplo, um determinado equipamento da rede falhe e cause a interrupção do serviço a diversos consumidores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Existem dois tipos de avaliações: a </a:t>
            </a:r>
            <a:r>
              <a:rPr b="1" lang="pt-BR" sz="2000" spc="-1" strike="noStrike">
                <a:solidFill>
                  <a:srgbClr val="000000"/>
                </a:solidFill>
                <a:latin typeface="Gill Sans MT"/>
              </a:rPr>
              <a:t>Posteriori e a Priori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255</TotalTime>
  <Application>LibreOffice/6.1.3.2$Windows_X86_64 LibreOffice_project/86daf60bf00efa86ad547e59e09d6bb77c699acb</Application>
  <Words>439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2019-12-09T01:22:37Z</dcterms:created>
  <dc:creator>Lucas L. C. Ribas</dc:creator>
  <dc:description/>
  <dc:language>pt-BR</dc:language>
  <cp:lastModifiedBy/>
  <dcterms:modified xsi:type="dcterms:W3CDTF">2019-12-09T13:10:26Z</dcterms:modified>
  <cp:revision>23</cp:revision>
  <dc:subject/>
  <dc:title>QUALIDADE DE ENERGIA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