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7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0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0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0092-A2F2-46A8-BD0E-B8B61389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9" y="802298"/>
            <a:ext cx="9939130" cy="2541431"/>
          </a:xfrm>
        </p:spPr>
        <p:txBody>
          <a:bodyPr/>
          <a:lstStyle/>
          <a:p>
            <a:r>
              <a:rPr lang="pt-BR" dirty="0"/>
              <a:t>QUALIDADE DE ENERGIA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0B0CC-2EFF-41A1-8DFB-8F5DD36C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03632"/>
          </a:xfrm>
        </p:spPr>
        <p:txBody>
          <a:bodyPr>
            <a:normAutofit/>
          </a:bodyPr>
          <a:lstStyle/>
          <a:p>
            <a:r>
              <a:rPr lang="pt-BR" b="1" dirty="0"/>
              <a:t>Alunos</a:t>
            </a:r>
          </a:p>
          <a:p>
            <a:r>
              <a:rPr lang="pt-BR" dirty="0"/>
              <a:t>Carlos Castilho</a:t>
            </a:r>
          </a:p>
          <a:p>
            <a:r>
              <a:rPr lang="pt-BR" dirty="0"/>
              <a:t>Fernando Almeida</a:t>
            </a:r>
          </a:p>
          <a:p>
            <a:r>
              <a:rPr lang="pt-BR" dirty="0"/>
              <a:t>Lucas RIBAS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3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A340F-4BDF-4240-AB92-07D2243F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AC9F01E-1690-4FD4-A245-EDE6DF58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453" y="2155250"/>
            <a:ext cx="7251371" cy="38982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AFF21-AB8E-42C3-819E-A0A4B5A76B41}"/>
              </a:ext>
            </a:extLst>
          </p:cNvPr>
          <p:cNvSpPr txBox="1"/>
          <p:nvPr/>
        </p:nvSpPr>
        <p:spPr>
          <a:xfrm>
            <a:off x="124692" y="2424545"/>
            <a:ext cx="44957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Dispositivo de proteção atua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A equipe isola o trecho com defeito abrindo a chave no ponto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Fecha a chave NA para reestabelecer o suprimento de energia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Repara o defeito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OBS: no primeiro instante 5,4 MVA não é atendido e no segundo somente 2 MVA n é atendido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35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2312E-B538-4173-9DD9-DF42870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DBBD8-6A7D-46CA-A611-7C3D2D2D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2015732"/>
            <a:ext cx="11815011" cy="5299468"/>
          </a:xfrm>
        </p:spPr>
        <p:txBody>
          <a:bodyPr>
            <a:normAutofit/>
          </a:bodyPr>
          <a:lstStyle/>
          <a:p>
            <a:r>
              <a:rPr lang="pt-BR" dirty="0"/>
              <a:t>A contabilização da qualidade do serviço é avaliada após um determinado período, em geral mensamente, trimestralmente ou anualmente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Duração equivalente por consumidor (DEC): tempo médio que o consumidor ficou sem energia</a:t>
            </a:r>
          </a:p>
          <a:p>
            <a:r>
              <a:rPr lang="pt-BR" dirty="0"/>
              <a:t>Duração equivalente por potência instalada (</a:t>
            </a:r>
            <a:r>
              <a:rPr lang="pt-BR" dirty="0" err="1"/>
              <a:t>Dk</a:t>
            </a:r>
            <a:r>
              <a:rPr lang="pt-BR" dirty="0"/>
              <a:t>):  tempo médio em que a potência de cada uma das cargas ficou sem energia</a:t>
            </a:r>
          </a:p>
          <a:p>
            <a:r>
              <a:rPr lang="pt-BR" dirty="0"/>
              <a:t>Frequência equivalente de interrupção (FEC): o número de interrupções que o consumidor sofreu em determinado período</a:t>
            </a:r>
          </a:p>
        </p:txBody>
      </p:sp>
    </p:spTree>
    <p:extLst>
      <p:ext uri="{BB962C8B-B14F-4D97-AF65-F5344CB8AC3E}">
        <p14:creationId xmlns:p14="http://schemas.microsoft.com/office/powerpoint/2010/main" val="13417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2312E-B538-4173-9DD9-DF42870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DBBD8-6A7D-46CA-A611-7C3D2D2D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2015732"/>
            <a:ext cx="11815011" cy="5299468"/>
          </a:xfrm>
        </p:spPr>
        <p:txBody>
          <a:bodyPr>
            <a:normAutofit/>
          </a:bodyPr>
          <a:lstStyle/>
          <a:p>
            <a:r>
              <a:rPr lang="pt-BR" dirty="0"/>
              <a:t>Confiabilidade por consumidor (C):  relação entre consumidores/hora atendidos e consumidores/hora na hipótese de não haver contingências</a:t>
            </a:r>
          </a:p>
          <a:p>
            <a:r>
              <a:rPr lang="pt-BR" dirty="0"/>
              <a:t>Confiabilidade por potência (</a:t>
            </a:r>
            <a:r>
              <a:rPr lang="pt-BR" dirty="0" err="1"/>
              <a:t>Ck</a:t>
            </a:r>
            <a:r>
              <a:rPr lang="pt-BR" dirty="0"/>
              <a:t>): relação entre a energia fornecida e a que seria fornecida na hipótese de não haver contingências</a:t>
            </a:r>
          </a:p>
          <a:p>
            <a:r>
              <a:rPr lang="pt-BR" dirty="0"/>
              <a:t>Energia não distribuída (END): Energia não fornecida em determinado período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E12C-9513-45B8-8915-1885BEAF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DF56DBC-96D5-442D-8C9E-B1167462D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03652"/>
            <a:ext cx="8703074" cy="49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E433D-3C06-4A4B-BABB-9A71BC5E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F2F9C-F898-4045-B51F-AAC6728F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característica importante é a analise individual dos consumidores</a:t>
            </a:r>
          </a:p>
          <a:p>
            <a:endParaRPr lang="pt-BR" dirty="0"/>
          </a:p>
          <a:p>
            <a:r>
              <a:rPr lang="pt-BR" dirty="0"/>
              <a:t>Duração de interrupção individual por unidade consumidora (DIC)</a:t>
            </a:r>
          </a:p>
          <a:p>
            <a:r>
              <a:rPr lang="pt-BR" dirty="0"/>
              <a:t>Frequência de interrupção individual por unidade consumidora (FIC)</a:t>
            </a:r>
          </a:p>
          <a:p>
            <a:r>
              <a:rPr lang="pt-BR" dirty="0"/>
              <a:t>Duração máxima de interrupção contínua por unidade consumidora (DMIC)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62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E433D-3C06-4A4B-BABB-9A71BC5E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continuidade de fornecimento a posteriori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666468-4AD8-4E2F-8850-23DFE3F5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0"/>
            <a:ext cx="9882168" cy="31048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D7FB8C-98A7-4352-906E-EED718C0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" y="3155688"/>
            <a:ext cx="12169931" cy="10492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5F43CA-BA26-44AC-B58E-458ADB8C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0296"/>
            <a:ext cx="12169930" cy="10492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35FA7C-564E-47A6-9B84-12563933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61762"/>
            <a:ext cx="12169930" cy="15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1AF62-DED1-4EB5-9A6F-F48F48CC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1DA87-9F8C-40B4-8974-EB6DDA30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Índices de desempenho de qualidade</a:t>
            </a:r>
          </a:p>
          <a:p>
            <a:endParaRPr lang="pt-BR" sz="2800" dirty="0"/>
          </a:p>
          <a:p>
            <a:r>
              <a:rPr lang="pt-BR" sz="2800" dirty="0"/>
              <a:t>Qualidade do serviço</a:t>
            </a:r>
          </a:p>
          <a:p>
            <a:endParaRPr lang="pt-BR" sz="2800" dirty="0"/>
          </a:p>
          <a:p>
            <a:r>
              <a:rPr lang="pt-BR" sz="2800" dirty="0"/>
              <a:t>Qualidade do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1D043-1F77-4D8A-8F0D-DFF78BAE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Qualidade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7B1DD-0416-4627-8A9E-FECB1416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Variação de frequência</a:t>
            </a:r>
          </a:p>
          <a:p>
            <a:endParaRPr lang="pt-BR" sz="2800" dirty="0"/>
          </a:p>
          <a:p>
            <a:r>
              <a:rPr lang="pt-BR" sz="2800" dirty="0"/>
              <a:t>Variações de tensão de longa duração</a:t>
            </a:r>
          </a:p>
          <a:p>
            <a:pPr lvl="1"/>
            <a:r>
              <a:rPr lang="pt-BR" sz="2650" dirty="0"/>
              <a:t>Duração relativa de transgressão de tensão precária (DRP)</a:t>
            </a:r>
          </a:p>
          <a:p>
            <a:pPr lvl="1" algn="just"/>
            <a:r>
              <a:rPr lang="pt-BR" sz="2650" dirty="0"/>
              <a:t>Duração relativa de transgressão de tensão crítica (DRC)</a:t>
            </a:r>
          </a:p>
        </p:txBody>
      </p:sp>
    </p:spTree>
    <p:extLst>
      <p:ext uri="{BB962C8B-B14F-4D97-AF65-F5344CB8AC3E}">
        <p14:creationId xmlns:p14="http://schemas.microsoft.com/office/powerpoint/2010/main" val="36867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EFAC12-DA9B-43B4-9863-68124BA8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56" y="188549"/>
            <a:ext cx="9723361" cy="57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A358-C020-4351-A219-AB0747A5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QUALIDADE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9966A-7617-4D06-9D68-AB216E1A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Variações de tensão de curta duração</a:t>
            </a:r>
          </a:p>
          <a:p>
            <a:pPr lvl="1" algn="just"/>
            <a:r>
              <a:rPr lang="pt-BR" sz="2650" dirty="0"/>
              <a:t>Variações no nível de tensão eficaz abaixo de 90% (afundamento de tensão) ou acima de 110% (elevação de tensão) do valor nominal.</a:t>
            </a:r>
          </a:p>
          <a:p>
            <a:pPr lvl="1"/>
            <a:r>
              <a:rPr lang="pt-BR" sz="2650" dirty="0"/>
              <a:t>Duração inferior a 1 minuto.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05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8D7F34F-BD24-41DF-86D8-1FE1C331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260709"/>
            <a:ext cx="9806608" cy="57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DBB2-E764-481E-8851-8D1CDB19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136" y="872330"/>
            <a:ext cx="9603275" cy="1049235"/>
          </a:xfrm>
        </p:spPr>
        <p:txBody>
          <a:bodyPr>
            <a:normAutofit/>
          </a:bodyPr>
          <a:lstStyle/>
          <a:p>
            <a:r>
              <a:rPr lang="pt-BR" sz="4400" dirty="0"/>
              <a:t>QUALIDADE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9B3AD-FF5D-4AD6-A361-B67A8E52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36" y="2027583"/>
            <a:ext cx="9603275" cy="4532242"/>
          </a:xfrm>
        </p:spPr>
        <p:txBody>
          <a:bodyPr>
            <a:normAutofit/>
          </a:bodyPr>
          <a:lstStyle/>
          <a:p>
            <a:r>
              <a:rPr lang="pt-BR" sz="2800" dirty="0"/>
              <a:t>Distorções harmônicas de tensão e corrente</a:t>
            </a:r>
          </a:p>
          <a:p>
            <a:pPr lvl="1"/>
            <a:r>
              <a:rPr lang="pt-BR" sz="2650" dirty="0"/>
              <a:t>Cargas não-lineares</a:t>
            </a:r>
          </a:p>
          <a:p>
            <a:pPr lvl="1"/>
            <a:r>
              <a:rPr lang="pt-BR" sz="2650" dirty="0"/>
              <a:t>Perdas de energia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Desequilíbrios de tensão e corrente</a:t>
            </a:r>
          </a:p>
          <a:p>
            <a:pPr lvl="1"/>
            <a:r>
              <a:rPr lang="pt-BR" sz="2650" dirty="0"/>
              <a:t>Longa duração</a:t>
            </a:r>
          </a:p>
          <a:p>
            <a:pPr lvl="1"/>
            <a:r>
              <a:rPr lang="pt-BR" sz="2650" dirty="0"/>
              <a:t>Forma de ligação das cargas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2330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606F2-C0C1-4F4E-B056-4B2D71BF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Flutuações de tensão</a:t>
            </a:r>
          </a:p>
          <a:p>
            <a:pPr lvl="1"/>
            <a:r>
              <a:rPr lang="pt-BR" sz="2650" dirty="0"/>
              <a:t>Cargas variáveis</a:t>
            </a:r>
          </a:p>
          <a:p>
            <a:pPr lvl="1"/>
            <a:r>
              <a:rPr lang="pt-BR" sz="2650" dirty="0"/>
              <a:t>Cintilações em sistemas de iluminação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1A27D2-E5F4-48BF-BC01-222B746A9987}"/>
              </a:ext>
            </a:extLst>
          </p:cNvPr>
          <p:cNvSpPr txBox="1">
            <a:spLocks/>
          </p:cNvSpPr>
          <p:nvPr/>
        </p:nvSpPr>
        <p:spPr>
          <a:xfrm>
            <a:off x="1451579" y="442105"/>
            <a:ext cx="9905998" cy="1573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QUALIDADE DO PRODUTO</a:t>
            </a:r>
          </a:p>
        </p:txBody>
      </p:sp>
    </p:spTree>
    <p:extLst>
      <p:ext uri="{BB962C8B-B14F-4D97-AF65-F5344CB8AC3E}">
        <p14:creationId xmlns:p14="http://schemas.microsoft.com/office/powerpoint/2010/main" val="15449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0349E-74CE-41BB-B276-FD81010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Continuidade de fornecimento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DC15-472A-474F-BCA3-B37C5DA8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Garantir a continuidade do fornecimento, evitando que por exemplo, um determinado equipamento da rede falhe e cause a interrupção do serviço a diversos consumidores</a:t>
            </a:r>
          </a:p>
          <a:p>
            <a:r>
              <a:rPr lang="pt-BR" dirty="0"/>
              <a:t>Existem dois tipos de avaliações: a </a:t>
            </a:r>
            <a:r>
              <a:rPr lang="pt-BR" b="1" dirty="0"/>
              <a:t>Posteriori e a Priori</a:t>
            </a:r>
          </a:p>
        </p:txBody>
      </p:sp>
    </p:spTree>
    <p:extLst>
      <p:ext uri="{BB962C8B-B14F-4D97-AF65-F5344CB8AC3E}">
        <p14:creationId xmlns:p14="http://schemas.microsoft.com/office/powerpoint/2010/main" val="4117676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439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QUALIDADE DE ENERGIA</vt:lpstr>
      <vt:lpstr>Introdução</vt:lpstr>
      <vt:lpstr>Qualidade do produto</vt:lpstr>
      <vt:lpstr>Apresentação do PowerPoint</vt:lpstr>
      <vt:lpstr>QUALIDADE DO PRODUTO</vt:lpstr>
      <vt:lpstr>Apresentação do PowerPoint</vt:lpstr>
      <vt:lpstr>QUALIDADE DO PRODUTO</vt:lpstr>
      <vt:lpstr>Apresentação do PowerPoint</vt:lpstr>
      <vt:lpstr>Continuidade de fornecimento</vt:lpstr>
      <vt:lpstr>Avaliação de continuidade de fornecimento a posteriori</vt:lpstr>
      <vt:lpstr>Avaliação de continuidade de fornecimento a posteriori</vt:lpstr>
      <vt:lpstr>Avaliação de continuidade de fornecimento a posteriori</vt:lpstr>
      <vt:lpstr>Avaliação de continuidade de fornecimento a posteriori</vt:lpstr>
      <vt:lpstr>Avaliação de continuidade de fornecimento a posteriori</vt:lpstr>
      <vt:lpstr>Avaliação de continuidade de fornecimento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ENERGIA</dc:title>
  <dc:creator>Lucas L. C. Ribas</dc:creator>
  <cp:lastModifiedBy>Monique Mendes</cp:lastModifiedBy>
  <cp:revision>19</cp:revision>
  <dcterms:created xsi:type="dcterms:W3CDTF">2019-12-09T01:22:37Z</dcterms:created>
  <dcterms:modified xsi:type="dcterms:W3CDTF">2019-12-09T14:50:42Z</dcterms:modified>
</cp:coreProperties>
</file>