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23" r:id="rId2"/>
    <p:sldId id="1831" r:id="rId3"/>
    <p:sldId id="1832" r:id="rId4"/>
    <p:sldId id="1852" r:id="rId5"/>
    <p:sldId id="1833" r:id="rId6"/>
    <p:sldId id="1834" r:id="rId7"/>
    <p:sldId id="1860" r:id="rId8"/>
    <p:sldId id="1835" r:id="rId9"/>
    <p:sldId id="1836" r:id="rId10"/>
    <p:sldId id="1853" r:id="rId11"/>
    <p:sldId id="1856" r:id="rId12"/>
    <p:sldId id="1837" r:id="rId13"/>
    <p:sldId id="1838" r:id="rId14"/>
    <p:sldId id="1840" r:id="rId15"/>
    <p:sldId id="1839" r:id="rId16"/>
  </p:sldIdLst>
  <p:sldSz cx="9906000" cy="6858000" type="A4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800000"/>
    <a:srgbClr val="000066"/>
    <a:srgbClr val="FF66FF"/>
    <a:srgbClr val="FF9900"/>
    <a:srgbClr val="003366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6" autoAdjust="0"/>
    <p:restoredTop sz="86689" autoAdjust="0"/>
  </p:normalViewPr>
  <p:slideViewPr>
    <p:cSldViewPr>
      <p:cViewPr>
        <p:scale>
          <a:sx n="98" d="100"/>
          <a:sy n="98" d="100"/>
        </p:scale>
        <p:origin x="-108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477" y="-101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043DF31C-D099-47E4-83EC-556C46101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9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6763"/>
            <a:ext cx="554672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0925"/>
            <a:ext cx="52101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5A6B8637-375F-4774-8B5D-2AF3818322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9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C31AED-C745-498A-A1A7-1B3A9C73ADB4}" type="slidenum">
              <a:rPr lang="en-US" altLang="pt-BR" sz="1300" b="0" smtClean="0">
                <a:latin typeface="Times New Roman" pitchFamily="18" charset="0"/>
              </a:rPr>
              <a:pPr/>
              <a:t>5</a:t>
            </a:fld>
            <a:endParaRPr lang="en-US" altLang="pt-BR" sz="1300" b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/>
              <a:t>A demanda (ou procura) por um determinado bem refere-se à quantidade desse bem que deseja e está capacitado a comprar, por unidade de tempo.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a expectativa é que</a:t>
            </a:r>
            <a:r>
              <a:rPr lang="pt-BR" baseline="0" dirty="0"/>
              <a:t> o preço suba, as pessoas compram agora</a:t>
            </a:r>
          </a:p>
          <a:p>
            <a:r>
              <a:rPr lang="pt-BR" baseline="0" dirty="0"/>
              <a:t>Se a expectativa é que o preço caia, as pessoas adiam as compras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6B8637-375F-4774-8B5D-2AF3818322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2D5F755-242E-499C-B35D-1CAABF649280}" type="slidenum">
              <a:rPr lang="en-US" altLang="pt-BR" sz="1300" b="0" smtClean="0">
                <a:latin typeface="Times New Roman" pitchFamily="18" charset="0"/>
              </a:rPr>
              <a:pPr/>
              <a:t>11</a:t>
            </a:fld>
            <a:endParaRPr lang="en-US" altLang="pt-BR" sz="1300" b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54FAA7-F8E8-4F42-8125-F9C06F080709}" type="slidenum">
              <a:rPr lang="en-US" altLang="pt-BR" sz="1300" b="0" smtClean="0">
                <a:latin typeface="Times New Roman" pitchFamily="18" charset="0"/>
              </a:rPr>
              <a:pPr/>
              <a:t>13</a:t>
            </a:fld>
            <a:endParaRPr lang="en-US" altLang="pt-BR" sz="1300" b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/>
              <a:t>Excedente = 3.800</a:t>
            </a:r>
          </a:p>
          <a:p>
            <a:r>
              <a:rPr lang="pt-BR" altLang="pt-BR"/>
              <a:t>Escassez = 10.000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6C2128-2274-4A5C-8F97-85B62CA5034A}" type="slidenum">
              <a:rPr lang="en-US" altLang="pt-BR" sz="1300" b="0" smtClean="0">
                <a:latin typeface="Times New Roman" pitchFamily="18" charset="0"/>
              </a:rPr>
              <a:pPr/>
              <a:t>14</a:t>
            </a:fld>
            <a:endParaRPr lang="en-US" altLang="pt-BR" sz="1300" b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/>
              <a:t>Mudanças na demanda refletem, por exemplo, mudanças culturais, de preferência, de renda. Aumentos na demanda resultam em maiores preços e maiores quantidades. Exemplo: imóveis no Brasil... (decorrentes da renda...)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DBA62F-6344-470D-8991-34BFB61F15AF}" type="slidenum">
              <a:rPr lang="en-US" altLang="pt-BR" sz="1300" b="0" smtClean="0">
                <a:latin typeface="Times New Roman" pitchFamily="18" charset="0"/>
              </a:rPr>
              <a:pPr/>
              <a:t>15</a:t>
            </a:fld>
            <a:endParaRPr lang="en-US" altLang="pt-BR" sz="1300" b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/>
              <a:t>Exemplo: nova tecnologia de placa de assinante – redução do preço junto com aumento na quantidade – a determinação do novo ponto de equilíbrio é fundamental para se saber se o mercado comporta preços atraentes ou não.</a:t>
            </a:r>
          </a:p>
          <a:p>
            <a:r>
              <a:rPr lang="pt-BR" altLang="pt-BR"/>
              <a:t>Exemplos: computador, celular, etc... carro no Brasil (está caindo de preço e a quantidade aumentando, devido aos incentivos tributários)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UTFPR Ponta Gross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6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FFFFFF">
              <a:alpha val="4509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6" name="Picture 18" descr="logo_UTFPR_c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4813"/>
            <a:ext cx="2266950" cy="84296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5"/>
          <p:cNvGrpSpPr>
            <a:grpSpLocks/>
          </p:cNvGrpSpPr>
          <p:nvPr userDrawn="1"/>
        </p:nvGrpSpPr>
        <p:grpSpPr bwMode="auto">
          <a:xfrm>
            <a:off x="488950" y="5013325"/>
            <a:ext cx="9001125" cy="142875"/>
            <a:chOff x="0" y="3974"/>
            <a:chExt cx="6240" cy="346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 rot="10800000">
              <a:off x="0" y="3974"/>
              <a:ext cx="6240" cy="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pt-BR" altLang="pt-BR" sz="1800" b="0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0" y="4109"/>
              <a:ext cx="6240" cy="211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50000">
                  <a:srgbClr val="FFE579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pt-BR" altLang="pt-BR" sz="1800" b="0"/>
            </a:p>
          </p:txBody>
        </p:sp>
      </p:grp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4713" y="2276475"/>
            <a:ext cx="5688012" cy="25923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999"/>
                  </a:srgbClr>
                </a:solidFill>
              </a14:hiddenFill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BR" noProof="0"/>
              <a:t>Clique para editar o estilo do título mestre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4713" y="5373688"/>
            <a:ext cx="5689600" cy="9350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5804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7CCEA-E55C-4FA3-89F7-12E1BA94E0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12025" y="187325"/>
            <a:ext cx="2320925" cy="61944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4488" y="187325"/>
            <a:ext cx="6815137" cy="61944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44A5E-3033-44FD-9107-C82B36B74DE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BDF44-5BA7-4685-BB44-A7264EBB57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E349D-79CE-4330-940D-16E9DA5832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76288" y="1268413"/>
            <a:ext cx="4208462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7150" y="1268413"/>
            <a:ext cx="4208463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8ACAB-EB9B-462C-9186-38993D6023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69ED1-7C31-4F6B-B4AC-F0ED2AEFAD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1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8DCEC-8668-47CC-90A8-0650345A4D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6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CCF9-03BC-4199-97D2-BC2B115E88E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F8859-AA56-4177-89A1-205CBED415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C646-AB13-4446-852C-9B47735496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906000" cy="765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endParaRPr lang="pt-BR" altLang="pt-BR" sz="1800" b="0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 rot="10800000">
            <a:off x="344488" y="187325"/>
            <a:ext cx="9288462" cy="86518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E579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endParaRPr lang="pt-BR" altLang="pt-BR" sz="1800" b="0"/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 rot="10800000">
            <a:off x="0" y="6524625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endParaRPr lang="pt-BR" altLang="pt-BR" sz="1800" b="0"/>
          </a:p>
        </p:txBody>
      </p:sp>
      <p:sp>
        <p:nvSpPr>
          <p:cNvPr id="1029" name="Rectangle 17"/>
          <p:cNvSpPr>
            <a:spLocks noChangeArrowheads="1"/>
          </p:cNvSpPr>
          <p:nvPr userDrawn="1"/>
        </p:nvSpPr>
        <p:spPr bwMode="auto">
          <a:xfrm>
            <a:off x="0" y="6611938"/>
            <a:ext cx="9906000" cy="24606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E579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endParaRPr lang="pt-BR" altLang="pt-BR" sz="1800" b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7325"/>
            <a:ext cx="9288462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1268413"/>
            <a:ext cx="856932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6288" y="6597650"/>
            <a:ext cx="5686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i="1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32725" y="6597650"/>
            <a:ext cx="1041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pPr>
              <a:defRPr/>
            </a:pPr>
            <a:fld id="{0BB70649-57B9-42CC-84E2-17962699724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34" name="Picture 9" descr="logo_UTFPR_cor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0" y="6516688"/>
            <a:ext cx="920750" cy="34131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81000" indent="-381000" algn="l" rtl="0" eaLnBrk="0" fontAlgn="base" hangingPunct="0">
        <a:spcBef>
          <a:spcPct val="7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5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─"/>
        <a:defRPr sz="2000" b="1">
          <a:solidFill>
            <a:schemeClr val="tx1"/>
          </a:solidFill>
          <a:latin typeface="+mn-lt"/>
        </a:defRPr>
      </a:lvl2pPr>
      <a:lvl3pPr marL="1219200" indent="-3048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b="1">
          <a:solidFill>
            <a:schemeClr val="tx1"/>
          </a:solidFill>
          <a:latin typeface="+mn-lt"/>
        </a:defRPr>
      </a:lvl3pPr>
      <a:lvl4pPr marL="16383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─"/>
        <a:defRPr sz="1600" b="1">
          <a:solidFill>
            <a:schemeClr val="tx1"/>
          </a:solidFill>
          <a:latin typeface="+mn-lt"/>
        </a:defRPr>
      </a:lvl4pPr>
      <a:lvl5pPr marL="20955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5pPr>
      <a:lvl6pPr marL="25527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6pPr>
      <a:lvl7pPr marL="30099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7pPr>
      <a:lvl8pPr marL="34671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8pPr>
      <a:lvl9pPr marL="39243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98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pt-BR" altLang="pt-BR" dirty="0"/>
              <a:t>CC37C – Economia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Rodapé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 dirty="0" err="1">
                <a:latin typeface="Century Gothic" pitchFamily="34" charset="0"/>
              </a:rPr>
              <a:t>Economia</a:t>
            </a:r>
            <a:r>
              <a:rPr lang="en-US" altLang="pt-BR" sz="1000" b="0" dirty="0">
                <a:latin typeface="Century Gothic" pitchFamily="34" charset="0"/>
              </a:rPr>
              <a:t> -</a:t>
            </a:r>
          </a:p>
        </p:txBody>
      </p:sp>
      <p:sp>
        <p:nvSpPr>
          <p:cNvPr id="1331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BD069DA-05C8-4B60-92DD-3E524E94EDD8}" type="slidenum">
              <a:rPr lang="en-US" altLang="pt-BR" sz="1000" b="0" smtClean="0"/>
              <a:pPr/>
              <a:t>10</a:t>
            </a:fld>
            <a:endParaRPr lang="en-US" altLang="pt-BR" sz="1000" b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/>
              <a:t>Resumo: Curvas de oferta e demanda em mercados competitivos</a:t>
            </a:r>
          </a:p>
        </p:txBody>
      </p:sp>
      <p:graphicFrame>
        <p:nvGraphicFramePr>
          <p:cNvPr id="3950719" name="Group 127"/>
          <p:cNvGraphicFramePr>
            <a:graphicFrameLocks noGrp="1"/>
          </p:cNvGraphicFramePr>
          <p:nvPr/>
        </p:nvGraphicFramePr>
        <p:xfrm>
          <a:off x="344488" y="1052513"/>
          <a:ext cx="4608512" cy="5426075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8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Curva de Demanda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Variável que afeta a quantidade demandada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 da alteração na variável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Preço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Movimento ao longo da curva de demanda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Renda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Deslocamento da curva de demanda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Preços de bens relacionados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Deslocamento da curva de demanda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Expectativas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Deslocamento da curva de demanda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Quantidade de compradores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Deslocamento da curva de demanda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14507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a quantidade vendida muda na mesma direção do preço, isso sugere que houve um deslocamento da curva de demanda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3950724" name="Group 132"/>
          <p:cNvGraphicFramePr>
            <a:graphicFrameLocks noGrp="1"/>
          </p:cNvGraphicFramePr>
          <p:nvPr/>
        </p:nvGraphicFramePr>
        <p:xfrm>
          <a:off x="5097463" y="1052513"/>
          <a:ext cx="4537075" cy="5426075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8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Curva de Oferta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Variável que afeta a quantidade oferecida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 da alteração na variável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Preço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Movimento ao longo da curva de oferta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Tecnologia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Deslocamento da curva de oferta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Preço dos insumos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Deslocamento da curva de oferta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Expectativas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Deslocamento da curva de oferta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Quantidade de vendedores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Deslocamento da curva de oferta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14507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o preço e a quantidade se movem em direções opostas, é provável que a causa seja um deslocamento na curva de oferta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0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0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776288" y="6597650"/>
            <a:ext cx="5686425" cy="260350"/>
          </a:xfrm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1536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790D83-D33C-4AF9-94FE-81D553107F4A}" type="slidenum">
              <a:rPr lang="en-US" altLang="pt-BR" sz="1000" b="0" smtClean="0"/>
              <a:pPr/>
              <a:t>11</a:t>
            </a:fld>
            <a:endParaRPr lang="en-US" altLang="pt-BR" sz="1000" b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Qual é o ponto de equilíbrio?</a:t>
            </a:r>
          </a:p>
        </p:txBody>
      </p:sp>
      <p:graphicFrame>
        <p:nvGraphicFramePr>
          <p:cNvPr id="3957763" name="Group 3"/>
          <p:cNvGraphicFramePr>
            <a:graphicFrameLocks noGrp="1"/>
          </p:cNvGraphicFramePr>
          <p:nvPr/>
        </p:nvGraphicFramePr>
        <p:xfrm>
          <a:off x="776288" y="2276475"/>
          <a:ext cx="3529012" cy="3240088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Preço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Quantidade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produto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demandado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957789" name="Text Box 29"/>
          <p:cNvSpPr txBox="1">
            <a:spLocks noChangeArrowheads="1"/>
          </p:cNvSpPr>
          <p:nvPr/>
        </p:nvSpPr>
        <p:spPr bwMode="auto">
          <a:xfrm>
            <a:off x="795338" y="1700213"/>
            <a:ext cx="23091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800" dirty="0"/>
              <a:t>Tabela de demanda</a:t>
            </a:r>
          </a:p>
        </p:txBody>
      </p:sp>
      <p:graphicFrame>
        <p:nvGraphicFramePr>
          <p:cNvPr id="3957795" name="Group 35"/>
          <p:cNvGraphicFramePr>
            <a:graphicFrameLocks noGrp="1"/>
          </p:cNvGraphicFramePr>
          <p:nvPr/>
        </p:nvGraphicFramePr>
        <p:xfrm>
          <a:off x="5889625" y="2276475"/>
          <a:ext cx="3529013" cy="3240088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Preço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Quantidade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produto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ofertado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8.800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957821" name="Text Box 61"/>
          <p:cNvSpPr txBox="1">
            <a:spLocks noChangeArrowheads="1"/>
          </p:cNvSpPr>
          <p:nvPr/>
        </p:nvSpPr>
        <p:spPr bwMode="auto">
          <a:xfrm>
            <a:off x="6708518" y="1700213"/>
            <a:ext cx="1937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800" dirty="0"/>
              <a:t>Tabela de oferta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7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57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7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7789" grpId="0"/>
      <p:bldP spid="39578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776288" y="6597650"/>
            <a:ext cx="5686425" cy="260350"/>
          </a:xfrm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1638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5A84689-38CF-465A-8B24-D54885A499C6}" type="slidenum">
              <a:rPr lang="en-US" altLang="pt-BR" sz="1000" b="0" smtClean="0"/>
              <a:pPr/>
              <a:t>12</a:t>
            </a:fld>
            <a:endParaRPr lang="en-US" altLang="pt-BR" sz="1000" b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/>
              <a:t>Equilíbrio de mercado: em mercados competitivos, os preços tendem a convergir para um preço geral uniforme</a:t>
            </a: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2216150" y="1268413"/>
          <a:ext cx="548640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Gráfico" r:id="rId3" imgW="5486400" imgH="4753043" progId="MSGraph.Chart.8">
                  <p:embed followColorScheme="full"/>
                </p:oleObj>
              </mc:Choice>
              <mc:Fallback>
                <p:oleObj name="Gráfico" r:id="rId3" imgW="5486400" imgH="4753043" progId="MSGraph.Chart.8">
                  <p:embed followColorScheme="full"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268413"/>
                        <a:ext cx="5486400" cy="475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05548" name="Group 12"/>
          <p:cNvGrpSpPr>
            <a:grpSpLocks/>
          </p:cNvGrpSpPr>
          <p:nvPr/>
        </p:nvGrpSpPr>
        <p:grpSpPr bwMode="auto">
          <a:xfrm>
            <a:off x="849313" y="3068638"/>
            <a:ext cx="5748337" cy="3455987"/>
            <a:chOff x="535" y="1933"/>
            <a:chExt cx="3621" cy="2177"/>
          </a:xfrm>
        </p:grpSpPr>
        <p:sp>
          <p:nvSpPr>
            <p:cNvPr id="16393" name="Text Box 5"/>
            <p:cNvSpPr txBox="1">
              <a:spLocks noChangeArrowheads="1"/>
            </p:cNvSpPr>
            <p:nvPr/>
          </p:nvSpPr>
          <p:spPr bwMode="auto">
            <a:xfrm>
              <a:off x="3120" y="1979"/>
              <a:ext cx="103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800"/>
                <a:t>E – Equilíbrio</a:t>
              </a:r>
            </a:p>
          </p:txBody>
        </p:sp>
        <p:sp>
          <p:nvSpPr>
            <p:cNvPr id="16394" name="Text Box 6"/>
            <p:cNvSpPr txBox="1">
              <a:spLocks noChangeArrowheads="1"/>
            </p:cNvSpPr>
            <p:nvPr/>
          </p:nvSpPr>
          <p:spPr bwMode="auto">
            <a:xfrm>
              <a:off x="2519" y="3744"/>
              <a:ext cx="878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Quantidade</a:t>
              </a:r>
              <a:br>
                <a:rPr lang="pt-BR" altLang="pt-BR" sz="1600"/>
              </a:br>
              <a:r>
                <a:rPr lang="pt-BR" altLang="pt-BR" sz="1600"/>
                <a:t>de equilíbrio</a:t>
              </a:r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535" y="1933"/>
              <a:ext cx="878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Preço</a:t>
              </a:r>
              <a:br>
                <a:rPr lang="pt-BR" altLang="pt-BR" sz="1600"/>
              </a:br>
              <a:r>
                <a:rPr lang="pt-BR" altLang="pt-BR" sz="1600"/>
                <a:t>de equilíbrio</a:t>
              </a:r>
            </a:p>
          </p:txBody>
        </p:sp>
        <p:sp>
          <p:nvSpPr>
            <p:cNvPr id="16396" name="Line 8"/>
            <p:cNvSpPr>
              <a:spLocks noChangeShapeType="1"/>
            </p:cNvSpPr>
            <p:nvPr/>
          </p:nvSpPr>
          <p:spPr bwMode="auto">
            <a:xfrm>
              <a:off x="2984" y="2160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2757" y="3566"/>
              <a:ext cx="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/>
                <a:t>8.000</a:t>
              </a:r>
            </a:p>
          </p:txBody>
        </p:sp>
      </p:grp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4546600" y="2155825"/>
            <a:ext cx="784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600"/>
              <a:t>Oferta</a:t>
            </a:r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7329488" y="4508500"/>
            <a:ext cx="1096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600"/>
              <a:t>Demanda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 dirty="0" err="1">
                <a:latin typeface="Century Gothic" pitchFamily="34" charset="0"/>
              </a:rPr>
              <a:t>Economia</a:t>
            </a:r>
            <a:r>
              <a:rPr lang="en-US" altLang="pt-BR" sz="1000" b="0" dirty="0">
                <a:latin typeface="Century Gothic" pitchFamily="34" charset="0"/>
              </a:rPr>
              <a:t> -</a:t>
            </a:r>
          </a:p>
        </p:txBody>
      </p:sp>
      <p:sp>
        <p:nvSpPr>
          <p:cNvPr id="17411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54E27FD-4164-48C7-876D-E05E3BED3B74}" type="slidenum">
              <a:rPr lang="en-US" altLang="pt-BR" sz="1000" b="0" smtClean="0"/>
              <a:pPr/>
              <a:t>13</a:t>
            </a:fld>
            <a:endParaRPr lang="en-US" altLang="pt-BR" sz="1000" b="0"/>
          </a:p>
        </p:txBody>
      </p:sp>
      <p:grpSp>
        <p:nvGrpSpPr>
          <p:cNvPr id="3906588" name="Group 28"/>
          <p:cNvGrpSpPr>
            <a:grpSpLocks/>
          </p:cNvGrpSpPr>
          <p:nvPr/>
        </p:nvGrpSpPr>
        <p:grpSpPr bwMode="auto">
          <a:xfrm>
            <a:off x="5168900" y="3068638"/>
            <a:ext cx="4186238" cy="3452812"/>
            <a:chOff x="3256" y="1933"/>
            <a:chExt cx="2637" cy="2175"/>
          </a:xfrm>
        </p:grpSpPr>
        <p:graphicFrame>
          <p:nvGraphicFramePr>
            <p:cNvPr id="17432" name="Object 7"/>
            <p:cNvGraphicFramePr>
              <a:graphicFrameLocks noChangeAspect="1"/>
            </p:cNvGraphicFramePr>
            <p:nvPr/>
          </p:nvGraphicFramePr>
          <p:xfrm>
            <a:off x="3256" y="1933"/>
            <a:ext cx="2637" cy="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3" name="Gráfico" r:id="rId4" imgW="4200576" imgH="3467100" progId="MSGraph.Chart.8">
                    <p:embed followColorScheme="full"/>
                  </p:oleObj>
                </mc:Choice>
                <mc:Fallback>
                  <p:oleObj name="Gráfico" r:id="rId4" imgW="4200576" imgH="3467100" progId="MSGraph.Chart.8">
                    <p:embed followColorScheme="full"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1933"/>
                          <a:ext cx="2637" cy="2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3" name="AutoShape 8"/>
            <p:cNvSpPr>
              <a:spLocks noChangeArrowheads="1"/>
            </p:cNvSpPr>
            <p:nvPr/>
          </p:nvSpPr>
          <p:spPr bwMode="auto">
            <a:xfrm>
              <a:off x="3936" y="2840"/>
              <a:ext cx="499" cy="227"/>
            </a:xfrm>
            <a:prstGeom prst="rightArrow">
              <a:avLst>
                <a:gd name="adj1" fmla="val 50000"/>
                <a:gd name="adj2" fmla="val 54956"/>
              </a:avLst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7434" name="Line 15"/>
            <p:cNvSpPr>
              <a:spLocks noChangeShapeType="1"/>
            </p:cNvSpPr>
            <p:nvPr/>
          </p:nvSpPr>
          <p:spPr bwMode="auto">
            <a:xfrm>
              <a:off x="4692" y="2952"/>
              <a:ext cx="40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5" name="Text Box 18"/>
            <p:cNvSpPr txBox="1">
              <a:spLocks noChangeArrowheads="1"/>
            </p:cNvSpPr>
            <p:nvPr/>
          </p:nvSpPr>
          <p:spPr bwMode="auto">
            <a:xfrm>
              <a:off x="4844" y="2024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b="0"/>
                <a:t>Oferta</a:t>
              </a:r>
            </a:p>
          </p:txBody>
        </p:sp>
        <p:sp>
          <p:nvSpPr>
            <p:cNvPr id="17436" name="Text Box 19"/>
            <p:cNvSpPr txBox="1">
              <a:spLocks noChangeArrowheads="1"/>
            </p:cNvSpPr>
            <p:nvPr/>
          </p:nvSpPr>
          <p:spPr bwMode="auto">
            <a:xfrm>
              <a:off x="3936" y="2024"/>
              <a:ext cx="6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b="0"/>
                <a:t>Demanda</a:t>
              </a:r>
            </a:p>
          </p:txBody>
        </p:sp>
      </p:grpSp>
      <p:grpSp>
        <p:nvGrpSpPr>
          <p:cNvPr id="17413" name="Group 29"/>
          <p:cNvGrpSpPr>
            <a:grpSpLocks/>
          </p:cNvGrpSpPr>
          <p:nvPr/>
        </p:nvGrpSpPr>
        <p:grpSpPr bwMode="auto">
          <a:xfrm>
            <a:off x="704850" y="3068638"/>
            <a:ext cx="4186238" cy="3452812"/>
            <a:chOff x="444" y="1933"/>
            <a:chExt cx="2637" cy="2175"/>
          </a:xfrm>
        </p:grpSpPr>
        <p:graphicFrame>
          <p:nvGraphicFramePr>
            <p:cNvPr id="17423" name="Object 6"/>
            <p:cNvGraphicFramePr>
              <a:graphicFrameLocks noChangeAspect="1"/>
            </p:cNvGraphicFramePr>
            <p:nvPr/>
          </p:nvGraphicFramePr>
          <p:xfrm>
            <a:off x="444" y="1933"/>
            <a:ext cx="2637" cy="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4" name="Gráfico" r:id="rId6" imgW="4200576" imgH="3467100" progId="MSGraph.Chart.8">
                    <p:embed followColorScheme="full"/>
                  </p:oleObj>
                </mc:Choice>
                <mc:Fallback>
                  <p:oleObj name="Gráfico" r:id="rId6" imgW="4200576" imgH="3467100" progId="MSGraph.Chart.8">
                    <p:embed followColorScheme="full"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" y="1933"/>
                          <a:ext cx="2637" cy="2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AutoShape 13"/>
            <p:cNvSpPr>
              <a:spLocks noChangeArrowheads="1"/>
            </p:cNvSpPr>
            <p:nvPr/>
          </p:nvSpPr>
          <p:spPr bwMode="auto">
            <a:xfrm>
              <a:off x="1079" y="2387"/>
              <a:ext cx="499" cy="227"/>
            </a:xfrm>
            <a:prstGeom prst="rightArrow">
              <a:avLst>
                <a:gd name="adj1" fmla="val 50000"/>
                <a:gd name="adj2" fmla="val 54956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7425" name="Line 14"/>
            <p:cNvSpPr>
              <a:spLocks noChangeShapeType="1"/>
            </p:cNvSpPr>
            <p:nvPr/>
          </p:nvSpPr>
          <p:spPr bwMode="auto">
            <a:xfrm>
              <a:off x="1714" y="2494"/>
              <a:ext cx="2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1079" y="3430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b="0"/>
                <a:t>Oferta</a:t>
              </a: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2349" y="3249"/>
              <a:ext cx="6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b="0"/>
                <a:t>Demanda</a:t>
              </a:r>
            </a:p>
          </p:txBody>
        </p:sp>
        <p:sp>
          <p:nvSpPr>
            <p:cNvPr id="17428" name="AutoShape 22"/>
            <p:cNvSpPr>
              <a:spLocks noChangeArrowheads="1"/>
            </p:cNvSpPr>
            <p:nvPr/>
          </p:nvSpPr>
          <p:spPr bwMode="auto">
            <a:xfrm>
              <a:off x="1079" y="2387"/>
              <a:ext cx="499" cy="227"/>
            </a:xfrm>
            <a:prstGeom prst="rightArrow">
              <a:avLst>
                <a:gd name="adj1" fmla="val 50000"/>
                <a:gd name="adj2" fmla="val 54956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7429" name="Line 23"/>
            <p:cNvSpPr>
              <a:spLocks noChangeShapeType="1"/>
            </p:cNvSpPr>
            <p:nvPr/>
          </p:nvSpPr>
          <p:spPr bwMode="auto">
            <a:xfrm>
              <a:off x="1714" y="2494"/>
              <a:ext cx="2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0" name="Text Box 24"/>
            <p:cNvSpPr txBox="1">
              <a:spLocks noChangeArrowheads="1"/>
            </p:cNvSpPr>
            <p:nvPr/>
          </p:nvSpPr>
          <p:spPr bwMode="auto">
            <a:xfrm>
              <a:off x="1079" y="3430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b="0"/>
                <a:t>Oferta</a:t>
              </a:r>
            </a:p>
          </p:txBody>
        </p:sp>
        <p:sp>
          <p:nvSpPr>
            <p:cNvPr id="17431" name="Text Box 25"/>
            <p:cNvSpPr txBox="1">
              <a:spLocks noChangeArrowheads="1"/>
            </p:cNvSpPr>
            <p:nvPr/>
          </p:nvSpPr>
          <p:spPr bwMode="auto">
            <a:xfrm>
              <a:off x="2349" y="3249"/>
              <a:ext cx="6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b="0"/>
                <a:t>Demanda</a:t>
              </a:r>
            </a:p>
          </p:txBody>
        </p:sp>
      </p:grp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Movimentos em direção ao equilíbrio</a:t>
            </a:r>
          </a:p>
        </p:txBody>
      </p:sp>
      <p:sp>
        <p:nvSpPr>
          <p:cNvPr id="39065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76288" y="1268413"/>
            <a:ext cx="4208462" cy="1655762"/>
          </a:xfrm>
        </p:spPr>
        <p:txBody>
          <a:bodyPr/>
          <a:lstStyle/>
          <a:p>
            <a:r>
              <a:rPr lang="pt-BR" altLang="pt-BR" sz="2000"/>
              <a:t>Excedente:</a:t>
            </a:r>
          </a:p>
          <a:p>
            <a:pPr lvl="1"/>
            <a:r>
              <a:rPr lang="pt-BR" altLang="pt-BR" sz="1600" b="0"/>
              <a:t>Os incentivos levam os vendedores a reduzir o preço (versus não vender) e os potenciais compradores a barganhar</a:t>
            </a:r>
          </a:p>
        </p:txBody>
      </p:sp>
      <p:sp>
        <p:nvSpPr>
          <p:cNvPr id="390656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137150" y="1268413"/>
            <a:ext cx="4208463" cy="1584325"/>
          </a:xfrm>
        </p:spPr>
        <p:txBody>
          <a:bodyPr/>
          <a:lstStyle/>
          <a:p>
            <a:r>
              <a:rPr lang="pt-BR" altLang="pt-BR" sz="2000"/>
              <a:t>Escassez:</a:t>
            </a:r>
          </a:p>
          <a:p>
            <a:pPr lvl="1"/>
            <a:r>
              <a:rPr lang="pt-BR" altLang="pt-BR" sz="1600" b="0"/>
              <a:t>Há pessoas que querem comprar mas não encontram vendedores dispostos a vender ao preço corrente</a:t>
            </a:r>
          </a:p>
        </p:txBody>
      </p:sp>
      <p:grpSp>
        <p:nvGrpSpPr>
          <p:cNvPr id="3906587" name="Group 27"/>
          <p:cNvGrpSpPr>
            <a:grpSpLocks/>
          </p:cNvGrpSpPr>
          <p:nvPr/>
        </p:nvGrpSpPr>
        <p:grpSpPr bwMode="auto">
          <a:xfrm>
            <a:off x="7185025" y="4797425"/>
            <a:ext cx="1096963" cy="623888"/>
            <a:chOff x="4526" y="3022"/>
            <a:chExt cx="691" cy="393"/>
          </a:xfrm>
        </p:grpSpPr>
        <p:sp>
          <p:nvSpPr>
            <p:cNvPr id="17421" name="AutoShape 9"/>
            <p:cNvSpPr>
              <a:spLocks/>
            </p:cNvSpPr>
            <p:nvPr/>
          </p:nvSpPr>
          <p:spPr bwMode="auto">
            <a:xfrm rot="-5400000">
              <a:off x="4800" y="2819"/>
              <a:ext cx="137" cy="544"/>
            </a:xfrm>
            <a:prstGeom prst="leftBrace">
              <a:avLst>
                <a:gd name="adj1" fmla="val 33090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7422" name="Text Box 10"/>
            <p:cNvSpPr txBox="1">
              <a:spLocks noChangeArrowheads="1"/>
            </p:cNvSpPr>
            <p:nvPr/>
          </p:nvSpPr>
          <p:spPr bwMode="auto">
            <a:xfrm>
              <a:off x="4526" y="3203"/>
              <a:ext cx="6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Escassez</a:t>
              </a:r>
            </a:p>
          </p:txBody>
        </p:sp>
      </p:grpSp>
      <p:grpSp>
        <p:nvGrpSpPr>
          <p:cNvPr id="3906580" name="Group 20"/>
          <p:cNvGrpSpPr>
            <a:grpSpLocks/>
          </p:cNvGrpSpPr>
          <p:nvPr/>
        </p:nvGrpSpPr>
        <p:grpSpPr bwMode="auto">
          <a:xfrm>
            <a:off x="2289175" y="3213100"/>
            <a:ext cx="1198563" cy="647700"/>
            <a:chOff x="1442" y="2024"/>
            <a:chExt cx="755" cy="408"/>
          </a:xfrm>
        </p:grpSpPr>
        <p:sp>
          <p:nvSpPr>
            <p:cNvPr id="17419" name="AutoShape 11"/>
            <p:cNvSpPr>
              <a:spLocks/>
            </p:cNvSpPr>
            <p:nvPr/>
          </p:nvSpPr>
          <p:spPr bwMode="auto">
            <a:xfrm rot="5400000" flipV="1">
              <a:off x="1760" y="2205"/>
              <a:ext cx="136" cy="317"/>
            </a:xfrm>
            <a:prstGeom prst="leftBrace">
              <a:avLst>
                <a:gd name="adj1" fmla="val 19424"/>
                <a:gd name="adj2" fmla="val 50000"/>
              </a:avLst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1442" y="2024"/>
              <a:ext cx="7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Excedente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0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0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0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0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06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06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0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0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6564" grpId="0" build="p"/>
      <p:bldP spid="390656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 dirty="0" err="1">
                <a:latin typeface="Century Gothic" pitchFamily="34" charset="0"/>
              </a:rPr>
              <a:t>Economia</a:t>
            </a:r>
            <a:r>
              <a:rPr lang="en-US" altLang="pt-BR" sz="1000" b="0" dirty="0">
                <a:latin typeface="Century Gothic" pitchFamily="34" charset="0"/>
              </a:rPr>
              <a:t> -</a:t>
            </a:r>
          </a:p>
        </p:txBody>
      </p:sp>
      <p:sp>
        <p:nvSpPr>
          <p:cNvPr id="19459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5DDD8-F92C-418E-9650-42CAE8F5BF9A}" type="slidenum">
              <a:rPr lang="en-US" altLang="pt-BR" sz="1000" b="0" smtClean="0"/>
              <a:pPr/>
              <a:t>14</a:t>
            </a:fld>
            <a:endParaRPr lang="en-US" altLang="pt-BR" sz="1000" b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/>
              <a:t>Preço de equilíbrio e deslocamento da curva de demanda</a:t>
            </a:r>
          </a:p>
        </p:txBody>
      </p:sp>
      <p:sp>
        <p:nvSpPr>
          <p:cNvPr id="39096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353050" y="1268413"/>
            <a:ext cx="4208463" cy="5113337"/>
          </a:xfrm>
        </p:spPr>
        <p:txBody>
          <a:bodyPr/>
          <a:lstStyle/>
          <a:p>
            <a:endParaRPr lang="pt-BR" altLang="pt-BR" sz="2000"/>
          </a:p>
          <a:p>
            <a:endParaRPr lang="pt-BR" altLang="pt-BR" sz="2000"/>
          </a:p>
          <a:p>
            <a:r>
              <a:rPr lang="pt-BR" altLang="pt-BR" sz="2000"/>
              <a:t>Quando a demanda de um bem aumenta, tanto o preço de equilíbrio quanto a quantidade de equilíbrio sobem (e vice-versa)</a:t>
            </a:r>
          </a:p>
          <a:p>
            <a:r>
              <a:rPr lang="pt-BR" altLang="pt-BR" sz="2000"/>
              <a:t>Se a quantidade vendida muda na mesma direção do preço, isso sugere que houve um deslocamento da curva de demanda</a:t>
            </a: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273050" y="2058988"/>
            <a:ext cx="3959225" cy="3619500"/>
            <a:chOff x="172" y="1297"/>
            <a:chExt cx="2494" cy="2280"/>
          </a:xfrm>
        </p:grpSpPr>
        <p:sp>
          <p:nvSpPr>
            <p:cNvPr id="19489" name="Line 7"/>
            <p:cNvSpPr>
              <a:spLocks noChangeShapeType="1"/>
            </p:cNvSpPr>
            <p:nvPr/>
          </p:nvSpPr>
          <p:spPr bwMode="auto">
            <a:xfrm flipV="1">
              <a:off x="444" y="1297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90" name="Line 8"/>
            <p:cNvSpPr>
              <a:spLocks noChangeShapeType="1"/>
            </p:cNvSpPr>
            <p:nvPr/>
          </p:nvSpPr>
          <p:spPr bwMode="auto">
            <a:xfrm flipV="1">
              <a:off x="444" y="3339"/>
              <a:ext cx="2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91" name="Text Box 9"/>
            <p:cNvSpPr txBox="1">
              <a:spLocks noChangeArrowheads="1"/>
            </p:cNvSpPr>
            <p:nvPr/>
          </p:nvSpPr>
          <p:spPr bwMode="auto">
            <a:xfrm rot="-5400000">
              <a:off x="-50" y="1565"/>
              <a:ext cx="6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/>
                <a:t>Preço</a:t>
              </a:r>
            </a:p>
          </p:txBody>
        </p:sp>
        <p:sp>
          <p:nvSpPr>
            <p:cNvPr id="19492" name="Text Box 10"/>
            <p:cNvSpPr txBox="1">
              <a:spLocks noChangeArrowheads="1"/>
            </p:cNvSpPr>
            <p:nvPr/>
          </p:nvSpPr>
          <p:spPr bwMode="auto">
            <a:xfrm>
              <a:off x="1759" y="3385"/>
              <a:ext cx="8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/>
                <a:t>Quantidade</a:t>
              </a:r>
            </a:p>
          </p:txBody>
        </p:sp>
      </p:grpSp>
      <p:sp>
        <p:nvSpPr>
          <p:cNvPr id="19463" name="Line 11"/>
          <p:cNvSpPr>
            <a:spLocks noChangeShapeType="1"/>
          </p:cNvSpPr>
          <p:nvPr/>
        </p:nvSpPr>
        <p:spPr bwMode="auto">
          <a:xfrm flipH="1">
            <a:off x="1784350" y="2781300"/>
            <a:ext cx="1296988" cy="1584325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9464" name="Group 28"/>
          <p:cNvGrpSpPr>
            <a:grpSpLocks/>
          </p:cNvGrpSpPr>
          <p:nvPr/>
        </p:nvGrpSpPr>
        <p:grpSpPr bwMode="auto">
          <a:xfrm>
            <a:off x="273050" y="3860800"/>
            <a:ext cx="2220913" cy="1825625"/>
            <a:chOff x="172" y="2447"/>
            <a:chExt cx="1399" cy="1150"/>
          </a:xfrm>
        </p:grpSpPr>
        <p:sp>
          <p:nvSpPr>
            <p:cNvPr id="19484" name="Text Box 20"/>
            <p:cNvSpPr txBox="1">
              <a:spLocks noChangeArrowheads="1"/>
            </p:cNvSpPr>
            <p:nvPr/>
          </p:nvSpPr>
          <p:spPr bwMode="auto">
            <a:xfrm>
              <a:off x="1306" y="2447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E</a:t>
              </a:r>
              <a:r>
                <a:rPr lang="pt-BR" altLang="pt-BR" sz="1600" baseline="-25000"/>
                <a:t>1</a:t>
              </a:r>
            </a:p>
          </p:txBody>
        </p:sp>
        <p:sp>
          <p:nvSpPr>
            <p:cNvPr id="19485" name="Line 21"/>
            <p:cNvSpPr>
              <a:spLocks noChangeShapeType="1"/>
            </p:cNvSpPr>
            <p:nvPr/>
          </p:nvSpPr>
          <p:spPr bwMode="auto">
            <a:xfrm>
              <a:off x="444" y="25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6" name="Line 22"/>
            <p:cNvSpPr>
              <a:spLocks noChangeShapeType="1"/>
            </p:cNvSpPr>
            <p:nvPr/>
          </p:nvSpPr>
          <p:spPr bwMode="auto">
            <a:xfrm flipV="1">
              <a:off x="1306" y="2568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7" name="Text Box 23"/>
            <p:cNvSpPr txBox="1">
              <a:spLocks noChangeArrowheads="1"/>
            </p:cNvSpPr>
            <p:nvPr/>
          </p:nvSpPr>
          <p:spPr bwMode="auto">
            <a:xfrm>
              <a:off x="172" y="2478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P</a:t>
              </a:r>
              <a:r>
                <a:rPr lang="pt-BR" altLang="pt-BR" sz="1600" baseline="-25000"/>
                <a:t>1</a:t>
              </a:r>
            </a:p>
          </p:txBody>
        </p:sp>
        <p:sp>
          <p:nvSpPr>
            <p:cNvPr id="19488" name="Text Box 24"/>
            <p:cNvSpPr txBox="1">
              <a:spLocks noChangeArrowheads="1"/>
            </p:cNvSpPr>
            <p:nvPr/>
          </p:nvSpPr>
          <p:spPr bwMode="auto">
            <a:xfrm>
              <a:off x="1170" y="3385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Q</a:t>
              </a:r>
              <a:r>
                <a:rPr lang="pt-BR" altLang="pt-BR" sz="1600" baseline="-25000"/>
                <a:t>1</a:t>
              </a:r>
            </a:p>
          </p:txBody>
        </p:sp>
      </p:grpSp>
      <p:grpSp>
        <p:nvGrpSpPr>
          <p:cNvPr id="3909666" name="Group 34"/>
          <p:cNvGrpSpPr>
            <a:grpSpLocks/>
          </p:cNvGrpSpPr>
          <p:nvPr/>
        </p:nvGrpSpPr>
        <p:grpSpPr bwMode="auto">
          <a:xfrm>
            <a:off x="273050" y="3068638"/>
            <a:ext cx="2879725" cy="2617787"/>
            <a:chOff x="172" y="1933"/>
            <a:chExt cx="1814" cy="1649"/>
          </a:xfrm>
        </p:grpSpPr>
        <p:grpSp>
          <p:nvGrpSpPr>
            <p:cNvPr id="19477" name="Group 32"/>
            <p:cNvGrpSpPr>
              <a:grpSpLocks/>
            </p:cNvGrpSpPr>
            <p:nvPr/>
          </p:nvGrpSpPr>
          <p:grpSpPr bwMode="auto">
            <a:xfrm>
              <a:off x="172" y="1933"/>
              <a:ext cx="1814" cy="1649"/>
              <a:chOff x="188" y="1948"/>
              <a:chExt cx="1814" cy="1649"/>
            </a:xfrm>
          </p:grpSpPr>
          <p:sp>
            <p:nvSpPr>
              <p:cNvPr id="19479" name="Text Box 25"/>
              <p:cNvSpPr txBox="1">
                <a:spLocks noChangeArrowheads="1"/>
              </p:cNvSpPr>
              <p:nvPr/>
            </p:nvSpPr>
            <p:spPr bwMode="auto">
              <a:xfrm>
                <a:off x="1737" y="1948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altLang="pt-BR" sz="1600"/>
                  <a:t>E</a:t>
                </a:r>
                <a:r>
                  <a:rPr lang="pt-BR" altLang="pt-BR" sz="1600" baseline="-25000"/>
                  <a:t>2</a:t>
                </a:r>
              </a:p>
            </p:txBody>
          </p:sp>
          <p:sp>
            <p:nvSpPr>
              <p:cNvPr id="19480" name="Line 26"/>
              <p:cNvSpPr>
                <a:spLocks noChangeShapeType="1"/>
              </p:cNvSpPr>
              <p:nvPr/>
            </p:nvSpPr>
            <p:spPr bwMode="auto">
              <a:xfrm flipV="1">
                <a:off x="1714" y="2069"/>
                <a:ext cx="0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481" name="Text Box 27"/>
              <p:cNvSpPr txBox="1">
                <a:spLocks noChangeArrowheads="1"/>
              </p:cNvSpPr>
              <p:nvPr/>
            </p:nvSpPr>
            <p:spPr bwMode="auto">
              <a:xfrm>
                <a:off x="1594" y="3385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altLang="pt-BR" sz="1600"/>
                  <a:t>Q</a:t>
                </a:r>
                <a:r>
                  <a:rPr lang="pt-BR" altLang="pt-BR" sz="1600" baseline="-25000"/>
                  <a:t>2</a:t>
                </a:r>
              </a:p>
            </p:txBody>
          </p:sp>
          <p:sp>
            <p:nvSpPr>
              <p:cNvPr id="19482" name="Line 30"/>
              <p:cNvSpPr>
                <a:spLocks noChangeShapeType="1"/>
              </p:cNvSpPr>
              <p:nvPr/>
            </p:nvSpPr>
            <p:spPr bwMode="auto">
              <a:xfrm flipH="1">
                <a:off x="460" y="2069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483" name="Text Box 31"/>
              <p:cNvSpPr txBox="1">
                <a:spLocks noChangeArrowheads="1"/>
              </p:cNvSpPr>
              <p:nvPr/>
            </p:nvSpPr>
            <p:spPr bwMode="auto">
              <a:xfrm>
                <a:off x="188" y="1948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altLang="pt-BR" sz="1600"/>
                  <a:t>P</a:t>
                </a:r>
                <a:r>
                  <a:rPr lang="pt-BR" altLang="pt-BR" sz="1600" baseline="-25000"/>
                  <a:t>2</a:t>
                </a:r>
              </a:p>
            </p:txBody>
          </p:sp>
        </p:grpSp>
        <p:sp>
          <p:nvSpPr>
            <p:cNvPr id="19478" name="Line 33"/>
            <p:cNvSpPr>
              <a:spLocks noChangeShapeType="1"/>
            </p:cNvSpPr>
            <p:nvPr/>
          </p:nvSpPr>
          <p:spPr bwMode="auto">
            <a:xfrm flipV="1">
              <a:off x="1290" y="2115"/>
              <a:ext cx="272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909667" name="Text Box 35"/>
          <p:cNvSpPr txBox="1">
            <a:spLocks noChangeArrowheads="1"/>
          </p:cNvSpPr>
          <p:nvPr/>
        </p:nvSpPr>
        <p:spPr bwMode="auto">
          <a:xfrm>
            <a:off x="3224213" y="2420938"/>
            <a:ext cx="1798637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400" b="0"/>
              <a:t>... leva a um movimento ao longo da curva de oferta rumo a um preço de equilíbrio mais alto e uma quantidade de equilíbrio mais alta</a:t>
            </a:r>
          </a:p>
        </p:txBody>
      </p:sp>
      <p:grpSp>
        <p:nvGrpSpPr>
          <p:cNvPr id="3909673" name="Group 41"/>
          <p:cNvGrpSpPr>
            <a:grpSpLocks/>
          </p:cNvGrpSpPr>
          <p:nvPr/>
        </p:nvGrpSpPr>
        <p:grpSpPr bwMode="auto">
          <a:xfrm>
            <a:off x="1065213" y="2276475"/>
            <a:ext cx="2940050" cy="2425700"/>
            <a:chOff x="671" y="1434"/>
            <a:chExt cx="1852" cy="1528"/>
          </a:xfrm>
        </p:grpSpPr>
        <p:grpSp>
          <p:nvGrpSpPr>
            <p:cNvPr id="19472" name="Group 29"/>
            <p:cNvGrpSpPr>
              <a:grpSpLocks/>
            </p:cNvGrpSpPr>
            <p:nvPr/>
          </p:nvGrpSpPr>
          <p:grpSpPr bwMode="auto">
            <a:xfrm>
              <a:off x="671" y="1434"/>
              <a:ext cx="1588" cy="1316"/>
              <a:chOff x="671" y="1434"/>
              <a:chExt cx="1588" cy="1316"/>
            </a:xfrm>
          </p:grpSpPr>
          <p:sp>
            <p:nvSpPr>
              <p:cNvPr id="19474" name="Line 13"/>
              <p:cNvSpPr>
                <a:spLocks noChangeShapeType="1"/>
              </p:cNvSpPr>
              <p:nvPr/>
            </p:nvSpPr>
            <p:spPr bwMode="auto">
              <a:xfrm>
                <a:off x="1442" y="1752"/>
                <a:ext cx="817" cy="998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475" name="AutoShape 14"/>
              <p:cNvSpPr>
                <a:spLocks noChangeArrowheads="1"/>
              </p:cNvSpPr>
              <p:nvPr/>
            </p:nvSpPr>
            <p:spPr bwMode="auto">
              <a:xfrm rot="10800000" flipH="1">
                <a:off x="1079" y="1797"/>
                <a:ext cx="273" cy="226"/>
              </a:xfrm>
              <a:prstGeom prst="rightArrow">
                <a:avLst>
                  <a:gd name="adj1" fmla="val 42481"/>
                  <a:gd name="adj2" fmla="val 40265"/>
                </a:avLst>
              </a:prstGeom>
              <a:solidFill>
                <a:srgbClr val="8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pt-BR" altLang="pt-BR"/>
              </a:p>
            </p:txBody>
          </p:sp>
          <p:sp>
            <p:nvSpPr>
              <p:cNvPr id="19476" name="Text Box 15"/>
              <p:cNvSpPr txBox="1">
                <a:spLocks noChangeArrowheads="1"/>
              </p:cNvSpPr>
              <p:nvPr/>
            </p:nvSpPr>
            <p:spPr bwMode="auto">
              <a:xfrm>
                <a:off x="671" y="1434"/>
                <a:ext cx="7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altLang="pt-BR" sz="1400" i="1"/>
                  <a:t>Aumento na </a:t>
                </a:r>
                <a:br>
                  <a:rPr lang="pt-BR" altLang="pt-BR" sz="1400" i="1"/>
                </a:br>
                <a:r>
                  <a:rPr lang="pt-BR" altLang="pt-BR" sz="1400" i="1"/>
                  <a:t>demanda</a:t>
                </a:r>
              </a:p>
            </p:txBody>
          </p:sp>
        </p:grpSp>
        <p:sp>
          <p:nvSpPr>
            <p:cNvPr id="19473" name="Text Box 37"/>
            <p:cNvSpPr txBox="1">
              <a:spLocks noChangeArrowheads="1"/>
            </p:cNvSpPr>
            <p:nvPr/>
          </p:nvSpPr>
          <p:spPr bwMode="auto">
            <a:xfrm>
              <a:off x="2258" y="2750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D</a:t>
              </a:r>
              <a:r>
                <a:rPr lang="pt-BR" altLang="pt-BR" sz="1600" baseline="-25000"/>
                <a:t>2</a:t>
              </a:r>
            </a:p>
          </p:txBody>
        </p:sp>
      </p:grpSp>
      <p:grpSp>
        <p:nvGrpSpPr>
          <p:cNvPr id="19468" name="Group 40"/>
          <p:cNvGrpSpPr>
            <a:grpSpLocks/>
          </p:cNvGrpSpPr>
          <p:nvPr/>
        </p:nvGrpSpPr>
        <p:grpSpPr bwMode="auto">
          <a:xfrm>
            <a:off x="1065213" y="2876550"/>
            <a:ext cx="1571625" cy="1897063"/>
            <a:chOff x="671" y="1812"/>
            <a:chExt cx="990" cy="1195"/>
          </a:xfrm>
        </p:grpSpPr>
        <p:sp>
          <p:nvSpPr>
            <p:cNvPr id="19470" name="Line 18"/>
            <p:cNvSpPr>
              <a:spLocks noChangeShapeType="1"/>
            </p:cNvSpPr>
            <p:nvPr/>
          </p:nvSpPr>
          <p:spPr bwMode="auto">
            <a:xfrm>
              <a:off x="671" y="1812"/>
              <a:ext cx="817" cy="99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1" name="Text Box 39"/>
            <p:cNvSpPr txBox="1">
              <a:spLocks noChangeArrowheads="1"/>
            </p:cNvSpPr>
            <p:nvPr/>
          </p:nvSpPr>
          <p:spPr bwMode="auto">
            <a:xfrm>
              <a:off x="1396" y="2795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D</a:t>
              </a:r>
              <a:r>
                <a:rPr lang="pt-BR" altLang="pt-BR" sz="1600" baseline="-25000"/>
                <a:t>1</a:t>
              </a:r>
            </a:p>
          </p:txBody>
        </p:sp>
      </p:grpSp>
      <p:sp>
        <p:nvSpPr>
          <p:cNvPr id="19469" name="Text Box 43"/>
          <p:cNvSpPr txBox="1">
            <a:spLocks noChangeArrowheads="1"/>
          </p:cNvSpPr>
          <p:nvPr/>
        </p:nvSpPr>
        <p:spPr bwMode="auto">
          <a:xfrm>
            <a:off x="1209675" y="431641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200"/>
              <a:t>Oferta</a:t>
            </a:r>
            <a:endParaRPr lang="pt-BR" altLang="pt-BR" sz="12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9637" grpId="0" build="p"/>
      <p:bldP spid="39096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 dirty="0" err="1">
                <a:latin typeface="Century Gothic" pitchFamily="34" charset="0"/>
              </a:rPr>
              <a:t>Economia</a:t>
            </a:r>
            <a:r>
              <a:rPr lang="en-US" altLang="pt-BR" sz="1000" b="0" dirty="0">
                <a:latin typeface="Century Gothic" pitchFamily="34" charset="0"/>
              </a:rPr>
              <a:t> -</a:t>
            </a:r>
          </a:p>
        </p:txBody>
      </p:sp>
      <p:sp>
        <p:nvSpPr>
          <p:cNvPr id="20483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BA6246-E968-4A9E-B034-7204E6E92B60}" type="slidenum">
              <a:rPr lang="en-US" altLang="pt-BR" sz="1000" b="0" smtClean="0"/>
              <a:pPr/>
              <a:t>15</a:t>
            </a:fld>
            <a:endParaRPr lang="en-US" altLang="pt-BR" sz="1000" b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/>
              <a:t>Preço de equilíbrio e deslocamento da curva de oferta</a:t>
            </a:r>
          </a:p>
        </p:txBody>
      </p:sp>
      <p:sp>
        <p:nvSpPr>
          <p:cNvPr id="390861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altLang="pt-BR" sz="2000"/>
              <a:t>As mudanças na oferta tendem a ser mais previsíveis que as de demanda</a:t>
            </a:r>
          </a:p>
          <a:p>
            <a:r>
              <a:rPr lang="pt-BR" altLang="pt-BR" sz="2000"/>
              <a:t>Um aumento na oferta leva a uma queda no preço de equilíbrio e a um aumento na quantidade de equilíbrio (e vice-versa)</a:t>
            </a:r>
          </a:p>
          <a:p>
            <a:r>
              <a:rPr lang="pt-BR" altLang="pt-BR" sz="2000"/>
              <a:t>Se o preço e a quantidade se movem em direções opostas, é provável que a causa seja um deslocamento na curva de oferta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V="1">
            <a:off x="920750" y="2274888"/>
            <a:ext cx="0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 flipV="1">
            <a:off x="920750" y="5516563"/>
            <a:ext cx="3527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 rot="-5400000">
            <a:off x="137319" y="2699544"/>
            <a:ext cx="1008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400"/>
              <a:t>Preço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3008313" y="5589588"/>
            <a:ext cx="136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400"/>
              <a:t>Quantidade</a:t>
            </a:r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1423988" y="2781300"/>
            <a:ext cx="2376487" cy="19431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08634" name="Text Box 26"/>
          <p:cNvSpPr txBox="1">
            <a:spLocks noChangeArrowheads="1"/>
          </p:cNvSpPr>
          <p:nvPr/>
        </p:nvSpPr>
        <p:spPr bwMode="auto">
          <a:xfrm>
            <a:off x="1928813" y="1268413"/>
            <a:ext cx="30956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400" b="0"/>
              <a:t>... leva a um movimento ao longo da curva de demanda rumo a um preço de equilíbrio mais baixo e uma quantidade de equilíbrio mais alta</a:t>
            </a:r>
          </a:p>
        </p:txBody>
      </p:sp>
      <p:grpSp>
        <p:nvGrpSpPr>
          <p:cNvPr id="3908654" name="Group 46"/>
          <p:cNvGrpSpPr>
            <a:grpSpLocks/>
          </p:cNvGrpSpPr>
          <p:nvPr/>
        </p:nvGrpSpPr>
        <p:grpSpPr bwMode="auto">
          <a:xfrm>
            <a:off x="2432050" y="2479675"/>
            <a:ext cx="1441450" cy="2173288"/>
            <a:chOff x="1532" y="1562"/>
            <a:chExt cx="908" cy="1369"/>
          </a:xfrm>
        </p:grpSpPr>
        <p:sp>
          <p:nvSpPr>
            <p:cNvPr id="20510" name="Line 29"/>
            <p:cNvSpPr>
              <a:spLocks noChangeShapeType="1"/>
            </p:cNvSpPr>
            <p:nvPr/>
          </p:nvSpPr>
          <p:spPr bwMode="auto">
            <a:xfrm flipH="1">
              <a:off x="1623" y="1933"/>
              <a:ext cx="817" cy="998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1" name="AutoShape 30"/>
            <p:cNvSpPr>
              <a:spLocks noChangeArrowheads="1"/>
            </p:cNvSpPr>
            <p:nvPr/>
          </p:nvSpPr>
          <p:spPr bwMode="auto">
            <a:xfrm rot="10800000" flipH="1">
              <a:off x="1759" y="1979"/>
              <a:ext cx="273" cy="226"/>
            </a:xfrm>
            <a:prstGeom prst="rightArrow">
              <a:avLst>
                <a:gd name="adj1" fmla="val 42481"/>
                <a:gd name="adj2" fmla="val 40265"/>
              </a:avLst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0512" name="Text Box 31"/>
            <p:cNvSpPr txBox="1">
              <a:spLocks noChangeArrowheads="1"/>
            </p:cNvSpPr>
            <p:nvPr/>
          </p:nvSpPr>
          <p:spPr bwMode="auto">
            <a:xfrm>
              <a:off x="1532" y="1562"/>
              <a:ext cx="7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i="1"/>
                <a:t>Aumento na </a:t>
              </a:r>
              <a:br>
                <a:rPr lang="pt-BR" altLang="pt-BR" sz="1400" i="1"/>
              </a:br>
              <a:r>
                <a:rPr lang="pt-BR" altLang="pt-BR" sz="1400" i="1"/>
                <a:t>oferta</a:t>
              </a:r>
            </a:p>
          </p:txBody>
        </p:sp>
      </p:grpSp>
      <p:grpSp>
        <p:nvGrpSpPr>
          <p:cNvPr id="3908647" name="Group 39"/>
          <p:cNvGrpSpPr>
            <a:grpSpLocks/>
          </p:cNvGrpSpPr>
          <p:nvPr/>
        </p:nvGrpSpPr>
        <p:grpSpPr bwMode="auto">
          <a:xfrm>
            <a:off x="415925" y="3357563"/>
            <a:ext cx="3228975" cy="2544762"/>
            <a:chOff x="262" y="2115"/>
            <a:chExt cx="2034" cy="1603"/>
          </a:xfrm>
        </p:grpSpPr>
        <p:sp>
          <p:nvSpPr>
            <p:cNvPr id="20503" name="Line 15"/>
            <p:cNvSpPr>
              <a:spLocks noChangeShapeType="1"/>
            </p:cNvSpPr>
            <p:nvPr/>
          </p:nvSpPr>
          <p:spPr bwMode="auto">
            <a:xfrm flipV="1">
              <a:off x="1895" y="2568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4" name="Text Box 20"/>
            <p:cNvSpPr txBox="1">
              <a:spLocks noChangeArrowheads="1"/>
            </p:cNvSpPr>
            <p:nvPr/>
          </p:nvSpPr>
          <p:spPr bwMode="auto">
            <a:xfrm>
              <a:off x="2031" y="2478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E</a:t>
              </a:r>
              <a:r>
                <a:rPr lang="pt-BR" altLang="pt-BR" sz="1600" baseline="-25000"/>
                <a:t>2</a:t>
              </a:r>
            </a:p>
          </p:txBody>
        </p:sp>
        <p:sp>
          <p:nvSpPr>
            <p:cNvPr id="20505" name="Text Box 22"/>
            <p:cNvSpPr txBox="1">
              <a:spLocks noChangeArrowheads="1"/>
            </p:cNvSpPr>
            <p:nvPr/>
          </p:nvSpPr>
          <p:spPr bwMode="auto">
            <a:xfrm>
              <a:off x="1766" y="3506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Q</a:t>
              </a:r>
              <a:r>
                <a:rPr lang="pt-BR" altLang="pt-BR" sz="1600" baseline="-25000"/>
                <a:t>2</a:t>
              </a:r>
            </a:p>
          </p:txBody>
        </p:sp>
        <p:sp>
          <p:nvSpPr>
            <p:cNvPr id="20506" name="Line 23"/>
            <p:cNvSpPr>
              <a:spLocks noChangeShapeType="1"/>
            </p:cNvSpPr>
            <p:nvPr/>
          </p:nvSpPr>
          <p:spPr bwMode="auto">
            <a:xfrm flipH="1">
              <a:off x="580" y="256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7" name="Text Box 24"/>
            <p:cNvSpPr txBox="1">
              <a:spLocks noChangeArrowheads="1"/>
            </p:cNvSpPr>
            <p:nvPr/>
          </p:nvSpPr>
          <p:spPr bwMode="auto">
            <a:xfrm>
              <a:off x="262" y="2478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P</a:t>
              </a:r>
              <a:r>
                <a:rPr lang="pt-BR" altLang="pt-BR" sz="1600" baseline="-25000"/>
                <a:t>2</a:t>
              </a:r>
            </a:p>
          </p:txBody>
        </p:sp>
        <p:sp>
          <p:nvSpPr>
            <p:cNvPr id="20508" name="Line 25"/>
            <p:cNvSpPr>
              <a:spLocks noChangeShapeType="1"/>
            </p:cNvSpPr>
            <p:nvPr/>
          </p:nvSpPr>
          <p:spPr bwMode="auto">
            <a:xfrm>
              <a:off x="1532" y="2115"/>
              <a:ext cx="363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9" name="Text Box 32"/>
            <p:cNvSpPr txBox="1">
              <a:spLocks noChangeArrowheads="1"/>
            </p:cNvSpPr>
            <p:nvPr/>
          </p:nvSpPr>
          <p:spPr bwMode="auto">
            <a:xfrm>
              <a:off x="1487" y="2931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O</a:t>
              </a:r>
              <a:r>
                <a:rPr lang="pt-BR" altLang="pt-BR" sz="1600" baseline="-25000"/>
                <a:t>2</a:t>
              </a:r>
            </a:p>
          </p:txBody>
        </p:sp>
      </p:grpSp>
      <p:grpSp>
        <p:nvGrpSpPr>
          <p:cNvPr id="20494" name="Group 45"/>
          <p:cNvGrpSpPr>
            <a:grpSpLocks/>
          </p:cNvGrpSpPr>
          <p:nvPr/>
        </p:nvGrpSpPr>
        <p:grpSpPr bwMode="auto">
          <a:xfrm>
            <a:off x="488950" y="2781300"/>
            <a:ext cx="1860550" cy="3095625"/>
            <a:chOff x="308" y="1752"/>
            <a:chExt cx="1172" cy="1950"/>
          </a:xfrm>
        </p:grpSpPr>
        <p:sp>
          <p:nvSpPr>
            <p:cNvPr id="20498" name="Text Box 13"/>
            <p:cNvSpPr txBox="1">
              <a:spLocks noChangeArrowheads="1"/>
            </p:cNvSpPr>
            <p:nvPr/>
          </p:nvSpPr>
          <p:spPr bwMode="auto">
            <a:xfrm>
              <a:off x="1215" y="1752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E</a:t>
              </a:r>
              <a:r>
                <a:rPr lang="pt-BR" altLang="pt-BR" sz="1600" baseline="-25000"/>
                <a:t>1</a:t>
              </a:r>
            </a:p>
          </p:txBody>
        </p:sp>
        <p:sp>
          <p:nvSpPr>
            <p:cNvPr id="20499" name="Line 14"/>
            <p:cNvSpPr>
              <a:spLocks noChangeShapeType="1"/>
            </p:cNvSpPr>
            <p:nvPr/>
          </p:nvSpPr>
          <p:spPr bwMode="auto">
            <a:xfrm>
              <a:off x="580" y="2115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0" name="Text Box 16"/>
            <p:cNvSpPr txBox="1">
              <a:spLocks noChangeArrowheads="1"/>
            </p:cNvSpPr>
            <p:nvPr/>
          </p:nvSpPr>
          <p:spPr bwMode="auto">
            <a:xfrm>
              <a:off x="308" y="1979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P</a:t>
              </a:r>
              <a:r>
                <a:rPr lang="pt-BR" altLang="pt-BR" sz="1600" baseline="-25000"/>
                <a:t>1</a:t>
              </a:r>
            </a:p>
          </p:txBody>
        </p:sp>
        <p:sp>
          <p:nvSpPr>
            <p:cNvPr id="20501" name="Text Box 17"/>
            <p:cNvSpPr txBox="1">
              <a:spLocks noChangeArrowheads="1"/>
            </p:cNvSpPr>
            <p:nvPr/>
          </p:nvSpPr>
          <p:spPr bwMode="auto">
            <a:xfrm>
              <a:off x="1215" y="3490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600"/>
                <a:t>Q</a:t>
              </a:r>
              <a:r>
                <a:rPr lang="pt-BR" altLang="pt-BR" sz="1600" baseline="-25000"/>
                <a:t>1</a:t>
              </a:r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 flipV="1">
              <a:off x="1351" y="2130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495" name="Line 34"/>
          <p:cNvSpPr>
            <a:spLocks noChangeShapeType="1"/>
          </p:cNvSpPr>
          <p:nvPr/>
        </p:nvSpPr>
        <p:spPr bwMode="auto">
          <a:xfrm flipH="1">
            <a:off x="1136650" y="3021013"/>
            <a:ext cx="1296988" cy="158432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96" name="Text Box 35"/>
          <p:cNvSpPr txBox="1">
            <a:spLocks noChangeArrowheads="1"/>
          </p:cNvSpPr>
          <p:nvPr/>
        </p:nvSpPr>
        <p:spPr bwMode="auto">
          <a:xfrm>
            <a:off x="992188" y="4676775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600"/>
              <a:t>O</a:t>
            </a:r>
            <a:r>
              <a:rPr lang="pt-BR" altLang="pt-BR" sz="1600" baseline="-25000"/>
              <a:t>1</a:t>
            </a:r>
          </a:p>
        </p:txBody>
      </p:sp>
      <p:sp>
        <p:nvSpPr>
          <p:cNvPr id="20497" name="Text Box 36"/>
          <p:cNvSpPr txBox="1">
            <a:spLocks noChangeArrowheads="1"/>
          </p:cNvSpPr>
          <p:nvPr/>
        </p:nvSpPr>
        <p:spPr bwMode="auto">
          <a:xfrm>
            <a:off x="3657600" y="4724400"/>
            <a:ext cx="1006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200"/>
              <a:t>Demanda</a:t>
            </a:r>
            <a:endParaRPr lang="pt-BR" altLang="pt-BR" sz="12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0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0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8613" grpId="0" build="p"/>
      <p:bldP spid="39086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98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pt-BR" altLang="pt-BR"/>
              <a:t>2. Oferta e Demanda – Modelo de mercado competitivo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776288" y="6597650"/>
            <a:ext cx="5686425" cy="260350"/>
          </a:xfrm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 dirty="0" err="1">
                <a:latin typeface="Century Gothic" pitchFamily="34" charset="0"/>
              </a:rPr>
              <a:t>Economia</a:t>
            </a:r>
            <a:endParaRPr lang="en-US" altLang="pt-BR" sz="1000" b="0" dirty="0">
              <a:latin typeface="Century Gothic" pitchFamily="34" charset="0"/>
            </a:endParaRPr>
          </a:p>
        </p:txBody>
      </p:sp>
      <p:sp>
        <p:nvSpPr>
          <p:cNvPr id="61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D360F7-35D0-4B2D-8D4E-A204F3CBE725}" type="slidenum">
              <a:rPr lang="en-US" altLang="pt-BR" sz="1000" b="0" smtClean="0"/>
              <a:pPr/>
              <a:t>3</a:t>
            </a:fld>
            <a:endParaRPr lang="en-US" altLang="pt-BR" sz="1000" b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/>
              <a:t>Mercados competitivos são bem descritos pelo modelo de oferta e demanda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Um mercado é dito competitivo quando há muitos compradores e vendedores, de modo que as ações de qualquer agente não tem efeito perceptível sobre o preço do bem ou serviço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É mais fácil modelar mercados competitivos do que outros mercados</a:t>
            </a:r>
          </a:p>
          <a:p>
            <a:pPr>
              <a:lnSpc>
                <a:spcPct val="90000"/>
              </a:lnSpc>
            </a:pPr>
            <a:r>
              <a:rPr lang="pt-BR" altLang="pt-BR"/>
              <a:t>Quando um mercado é competitivo, seu comportamento é bem descrito pelo modelo conhecido como modelo de oferta e demanda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Curva de demanda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Curva de oferta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Fatores que deslocam as curvas de demanda e oferta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Preço de equilíbrio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 dirty="0" err="1">
                <a:latin typeface="Century Gothic" pitchFamily="34" charset="0"/>
              </a:rPr>
              <a:t>Economia</a:t>
            </a:r>
            <a:endParaRPr lang="en-US" altLang="pt-BR" sz="1000" b="0" dirty="0">
              <a:latin typeface="Century Gothic" pitchFamily="34" charset="0"/>
            </a:endParaRPr>
          </a:p>
        </p:txBody>
      </p:sp>
      <p:sp>
        <p:nvSpPr>
          <p:cNvPr id="7171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6ED283-933D-4266-ADB0-BA15A5EB451C}" type="slidenum">
              <a:rPr lang="en-US" altLang="pt-BR" sz="1000" b="0" smtClean="0"/>
              <a:pPr/>
              <a:t>4</a:t>
            </a:fld>
            <a:endParaRPr lang="en-US" altLang="pt-BR" sz="1000" b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344488" y="188913"/>
            <a:ext cx="9288462" cy="865187"/>
          </a:xfrm>
        </p:spPr>
        <p:txBody>
          <a:bodyPr/>
          <a:lstStyle/>
          <a:p>
            <a:r>
              <a:rPr lang="pt-BR" altLang="pt-BR"/>
              <a:t>Terminologia básica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pt-BR" altLang="pt-BR" sz="2000" dirty="0"/>
              <a:t>DEMANDA:</a:t>
            </a:r>
          </a:p>
          <a:p>
            <a:r>
              <a:rPr lang="pt-BR" altLang="pt-BR" sz="2000" dirty="0"/>
              <a:t>Demanda (ou procura) por um determinado bem (ou serviço) refere-se à quantidade desse bem que um indivíduo (ou grupo) </a:t>
            </a:r>
            <a:r>
              <a:rPr lang="pt-BR" altLang="pt-BR" sz="2000" u="sng" dirty="0"/>
              <a:t>está disposto e está capacitado a comprar</a:t>
            </a:r>
            <a:r>
              <a:rPr lang="pt-BR" altLang="pt-BR" sz="2000" dirty="0"/>
              <a:t> aos diferentes níveis de preço em um determinado período, mantendo todos os demais fatores constantes.</a:t>
            </a:r>
          </a:p>
          <a:p>
            <a:r>
              <a:rPr lang="pt-BR" altLang="pt-BR" sz="2000" dirty="0"/>
              <a:t>Demanda é diferente de compra.</a:t>
            </a:r>
          </a:p>
          <a:p>
            <a:r>
              <a:rPr lang="pt-BR" altLang="pt-BR" sz="2000" dirty="0"/>
              <a:t>Lado do consumidor.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137150" y="980728"/>
            <a:ext cx="4208463" cy="5113337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pt-BR" altLang="pt-BR" sz="2000" dirty="0"/>
              <a:t>Utilidade marginal decrescente</a:t>
            </a:r>
          </a:p>
          <a:p>
            <a:r>
              <a:rPr lang="pt-BR" altLang="pt-BR" sz="2000" dirty="0"/>
              <a:t>Utilidade: satisfação obtida ao obter uma unidade de um bem ou serviço.</a:t>
            </a:r>
          </a:p>
          <a:p>
            <a:r>
              <a:rPr lang="pt-BR" altLang="pt-BR" sz="2000" dirty="0"/>
              <a:t>Regra: Mantendo o consumo dos demais bens constante, a cada nova unidade consumida de um mesmo produto (A) a satisfação obtida é menor que a obtida no consumo da unidade anterior.</a:t>
            </a:r>
          </a:p>
          <a:p>
            <a:r>
              <a:rPr lang="pt-BR" altLang="pt-BR" sz="2000" dirty="0"/>
              <a:t>Apesar da satisfação total aumentar os aumentos são decrescentes (mantida a condição acima)</a:t>
            </a:r>
            <a:br>
              <a:rPr lang="pt-BR" altLang="pt-BR" sz="2000" dirty="0"/>
            </a:br>
            <a:endParaRPr lang="pt-BR" alt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4191D6-1ED3-403B-9FA8-FD7193A5BBE8}" type="slidenum">
              <a:rPr lang="en-US" altLang="pt-BR" sz="1000" b="0" smtClean="0"/>
              <a:pPr/>
              <a:t>5</a:t>
            </a:fld>
            <a:endParaRPr lang="en-US" altLang="pt-BR" sz="1000" b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 u="sng"/>
              <a:t>Curva de demanda</a:t>
            </a:r>
            <a:r>
              <a:rPr lang="pt-BR" altLang="pt-BR" sz="2400"/>
              <a:t> representa o quanto de um bem ou serviço os consumidores vão querer comprar a diferentes preços</a:t>
            </a:r>
          </a:p>
        </p:txBody>
      </p:sp>
      <p:graphicFrame>
        <p:nvGraphicFramePr>
          <p:cNvPr id="3901525" name="Group 85"/>
          <p:cNvGraphicFramePr>
            <a:graphicFrameLocks noGrp="1"/>
          </p:cNvGraphicFramePr>
          <p:nvPr/>
        </p:nvGraphicFramePr>
        <p:xfrm>
          <a:off x="5816600" y="1701800"/>
          <a:ext cx="3529013" cy="3240088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Preço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Produto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Quantidade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produto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demandado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901526" name="Text Box 86"/>
          <p:cNvSpPr txBox="1">
            <a:spLocks noChangeArrowheads="1"/>
          </p:cNvSpPr>
          <p:nvPr/>
        </p:nvSpPr>
        <p:spPr bwMode="auto">
          <a:xfrm>
            <a:off x="6449544" y="1125538"/>
            <a:ext cx="23091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800" dirty="0"/>
              <a:t>Tabela de demanda</a:t>
            </a:r>
          </a:p>
        </p:txBody>
      </p:sp>
      <p:grpSp>
        <p:nvGrpSpPr>
          <p:cNvPr id="3901530" name="Group 90"/>
          <p:cNvGrpSpPr>
            <a:grpSpLocks/>
          </p:cNvGrpSpPr>
          <p:nvPr/>
        </p:nvGrpSpPr>
        <p:grpSpPr bwMode="auto">
          <a:xfrm>
            <a:off x="42863" y="1341438"/>
            <a:ext cx="5486400" cy="4916487"/>
            <a:chOff x="27" y="845"/>
            <a:chExt cx="3456" cy="3097"/>
          </a:xfrm>
        </p:grpSpPr>
        <p:graphicFrame>
          <p:nvGraphicFramePr>
            <p:cNvPr id="8226" name="Object 5"/>
            <p:cNvGraphicFramePr>
              <a:graphicFrameLocks noChangeAspect="1"/>
            </p:cNvGraphicFramePr>
            <p:nvPr/>
          </p:nvGraphicFramePr>
          <p:xfrm>
            <a:off x="27" y="845"/>
            <a:ext cx="3456" cy="2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" name="Gráfico" r:id="rId4" imgW="5486400" imgH="4753043" progId="MSGraph.Chart.8">
                    <p:embed followColorScheme="full"/>
                  </p:oleObj>
                </mc:Choice>
                <mc:Fallback>
                  <p:oleObj name="Gráfico" r:id="rId4" imgW="5486400" imgH="4753043" progId="MSGraph.Chart.8">
                    <p:embed followColorScheme="full"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" y="845"/>
                          <a:ext cx="3456" cy="29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Text Box 87"/>
            <p:cNvSpPr txBox="1">
              <a:spLocks noChangeArrowheads="1"/>
            </p:cNvSpPr>
            <p:nvPr/>
          </p:nvSpPr>
          <p:spPr bwMode="auto">
            <a:xfrm>
              <a:off x="1861" y="3748"/>
              <a:ext cx="7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dirty="0"/>
                <a:t>Quantidade</a:t>
              </a:r>
            </a:p>
          </p:txBody>
        </p:sp>
        <p:sp>
          <p:nvSpPr>
            <p:cNvPr id="8228" name="Text Box 88"/>
            <p:cNvSpPr txBox="1">
              <a:spLocks noChangeArrowheads="1"/>
            </p:cNvSpPr>
            <p:nvPr/>
          </p:nvSpPr>
          <p:spPr bwMode="auto">
            <a:xfrm>
              <a:off x="118" y="936"/>
              <a:ext cx="6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dirty="0"/>
                <a:t>Preço</a:t>
              </a:r>
            </a:p>
          </p:txBody>
        </p:sp>
      </p:grpSp>
      <p:sp>
        <p:nvSpPr>
          <p:cNvPr id="3901529" name="Text Box 89"/>
          <p:cNvSpPr txBox="1">
            <a:spLocks noChangeArrowheads="1"/>
          </p:cNvSpPr>
          <p:nvPr/>
        </p:nvSpPr>
        <p:spPr bwMode="auto">
          <a:xfrm>
            <a:off x="5240338" y="5229225"/>
            <a:ext cx="46656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800" dirty="0"/>
              <a:t>“Lei” da demanda: </a:t>
            </a:r>
            <a:r>
              <a:rPr lang="pt-BR" altLang="pt-BR" sz="1800" b="0" dirty="0"/>
              <a:t>um preço mais alto para um bem, tudo o mais mantido constante, leva a as pessoas a comprarem uma quantidade menor desse bem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0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0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0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26" grpId="0"/>
      <p:bldP spid="39015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 dirty="0" err="1">
                <a:latin typeface="Century Gothic" pitchFamily="34" charset="0"/>
              </a:rPr>
              <a:t>Economia</a:t>
            </a:r>
            <a:r>
              <a:rPr lang="en-US" altLang="pt-BR" sz="1000" b="0" dirty="0">
                <a:latin typeface="Century Gothic" pitchFamily="34" charset="0"/>
              </a:rPr>
              <a:t> </a:t>
            </a:r>
          </a:p>
        </p:txBody>
      </p:sp>
      <p:sp>
        <p:nvSpPr>
          <p:cNvPr id="10243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A02C66-2785-4464-AC82-26778F1A3135}" type="slidenum">
              <a:rPr lang="en-US" altLang="pt-BR" sz="1000" b="0" smtClean="0"/>
              <a:pPr/>
              <a:t>6</a:t>
            </a:fld>
            <a:endParaRPr lang="en-US" altLang="pt-BR" sz="1000" b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 dirty="0"/>
              <a:t>Deslocamento da curva de demanda: quando a demanda aumenta (ou diminui) para qualquer preço dado</a:t>
            </a:r>
          </a:p>
        </p:txBody>
      </p:sp>
      <p:sp>
        <p:nvSpPr>
          <p:cNvPr id="3902481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167182" y="1101745"/>
            <a:ext cx="5738818" cy="51847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pt-BR" sz="2000" dirty="0"/>
              <a:t>Fatores de deslocamento da demanda:</a:t>
            </a:r>
          </a:p>
          <a:p>
            <a:pPr>
              <a:lnSpc>
                <a:spcPct val="90000"/>
              </a:lnSpc>
              <a:defRPr/>
            </a:pPr>
            <a:r>
              <a:rPr lang="pt-BR" sz="1800" dirty="0"/>
              <a:t>Mudanças de bens relacionados</a:t>
            </a:r>
          </a:p>
          <a:p>
            <a:pPr lvl="1">
              <a:lnSpc>
                <a:spcPct val="90000"/>
              </a:lnSpc>
              <a:defRPr/>
            </a:pPr>
            <a:r>
              <a:rPr lang="pt-BR" sz="1800" b="0" dirty="0"/>
              <a:t>Dois bens são </a:t>
            </a:r>
            <a:r>
              <a:rPr lang="pt-BR" sz="1800" dirty="0"/>
              <a:t>substitutos</a:t>
            </a:r>
            <a:r>
              <a:rPr lang="pt-BR" sz="1800" b="0" dirty="0"/>
              <a:t> quando a queda de preço de um deles faz com que os consumidores fiquem menos dispostos a comprar outro bem (teatro versus show)</a:t>
            </a:r>
          </a:p>
          <a:p>
            <a:pPr lvl="1">
              <a:lnSpc>
                <a:spcPct val="90000"/>
              </a:lnSpc>
              <a:defRPr/>
            </a:pPr>
            <a:r>
              <a:rPr lang="pt-BR" sz="1800" b="0" dirty="0"/>
              <a:t>Bens </a:t>
            </a:r>
            <a:r>
              <a:rPr lang="pt-BR" sz="1800" dirty="0"/>
              <a:t>complementares</a:t>
            </a:r>
            <a:r>
              <a:rPr lang="pt-BR" sz="1800" b="0" dirty="0"/>
              <a:t> são normalmente comprados em conjunto e a queda de um bem aumenta a demanda pelo outro (teatro mais estacionamento)</a:t>
            </a:r>
          </a:p>
          <a:p>
            <a:pPr>
              <a:lnSpc>
                <a:spcPct val="90000"/>
              </a:lnSpc>
              <a:defRPr/>
            </a:pPr>
            <a:r>
              <a:rPr lang="pt-BR" sz="1800" dirty="0"/>
              <a:t>Mudanças de renda: </a:t>
            </a:r>
            <a:r>
              <a:rPr lang="pt-BR" sz="1800" b="0" dirty="0"/>
              <a:t>Tende a aumentar para maioria dos bens (exceto os chamados “bens inferiores” – ex. ônibus versus carro)</a:t>
            </a:r>
          </a:p>
          <a:p>
            <a:pPr>
              <a:lnSpc>
                <a:spcPct val="90000"/>
              </a:lnSpc>
              <a:defRPr/>
            </a:pPr>
            <a:r>
              <a:rPr lang="pt-BR" sz="1800" dirty="0"/>
              <a:t>Mudanças de preferências</a:t>
            </a:r>
          </a:p>
          <a:p>
            <a:pPr>
              <a:lnSpc>
                <a:spcPct val="90000"/>
              </a:lnSpc>
              <a:defRPr/>
            </a:pPr>
            <a:r>
              <a:rPr lang="pt-BR" sz="1800" dirty="0"/>
              <a:t>Mudanças nas expectativas: </a:t>
            </a:r>
            <a:r>
              <a:rPr lang="pt-BR" sz="1800" b="0" dirty="0"/>
              <a:t>Períodos de liquidação, aumentos, datas festivas e religiosas, faixa etária da população, </a:t>
            </a:r>
            <a:r>
              <a:rPr lang="pt-BR" sz="1800" b="0" dirty="0" err="1"/>
              <a:t>etc</a:t>
            </a:r>
            <a:endParaRPr lang="pt-BR" sz="1800" b="0" dirty="0"/>
          </a:p>
        </p:txBody>
      </p:sp>
      <p:grpSp>
        <p:nvGrpSpPr>
          <p:cNvPr id="10246" name="Group 15"/>
          <p:cNvGrpSpPr>
            <a:grpSpLocks/>
          </p:cNvGrpSpPr>
          <p:nvPr/>
        </p:nvGrpSpPr>
        <p:grpSpPr bwMode="auto">
          <a:xfrm>
            <a:off x="65081" y="2060575"/>
            <a:ext cx="3959225" cy="3617913"/>
            <a:chOff x="671" y="1207"/>
            <a:chExt cx="2494" cy="2279"/>
          </a:xfrm>
        </p:grpSpPr>
        <p:sp>
          <p:nvSpPr>
            <p:cNvPr id="10256" name="Line 4"/>
            <p:cNvSpPr>
              <a:spLocks noChangeShapeType="1"/>
            </p:cNvSpPr>
            <p:nvPr/>
          </p:nvSpPr>
          <p:spPr bwMode="auto">
            <a:xfrm flipV="1">
              <a:off x="943" y="1207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7" name="Line 5"/>
            <p:cNvSpPr>
              <a:spLocks noChangeShapeType="1"/>
            </p:cNvSpPr>
            <p:nvPr/>
          </p:nvSpPr>
          <p:spPr bwMode="auto">
            <a:xfrm flipV="1">
              <a:off x="943" y="3249"/>
              <a:ext cx="2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8" name="Text Box 6"/>
            <p:cNvSpPr txBox="1">
              <a:spLocks noChangeArrowheads="1"/>
            </p:cNvSpPr>
            <p:nvPr/>
          </p:nvSpPr>
          <p:spPr bwMode="auto">
            <a:xfrm rot="-5400000">
              <a:off x="449" y="1475"/>
              <a:ext cx="6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/>
                <a:t>Preço</a:t>
              </a:r>
            </a:p>
          </p:txBody>
        </p:sp>
        <p:sp>
          <p:nvSpPr>
            <p:cNvPr id="10259" name="Text Box 7"/>
            <p:cNvSpPr txBox="1">
              <a:spLocks noChangeArrowheads="1"/>
            </p:cNvSpPr>
            <p:nvPr/>
          </p:nvSpPr>
          <p:spPr bwMode="auto">
            <a:xfrm>
              <a:off x="2258" y="3294"/>
              <a:ext cx="8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/>
                <a:t>Quantidade</a:t>
              </a:r>
            </a:p>
          </p:txBody>
        </p:sp>
        <p:sp>
          <p:nvSpPr>
            <p:cNvPr id="10260" name="Line 8"/>
            <p:cNvSpPr>
              <a:spLocks noChangeShapeType="1"/>
            </p:cNvSpPr>
            <p:nvPr/>
          </p:nvSpPr>
          <p:spPr bwMode="auto">
            <a:xfrm>
              <a:off x="1623" y="1661"/>
              <a:ext cx="817" cy="998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902485" name="Group 21"/>
          <p:cNvGrpSpPr>
            <a:grpSpLocks/>
          </p:cNvGrpSpPr>
          <p:nvPr/>
        </p:nvGrpSpPr>
        <p:grpSpPr bwMode="auto">
          <a:xfrm>
            <a:off x="2441569" y="2708275"/>
            <a:ext cx="1423987" cy="1657350"/>
            <a:chOff x="1669" y="1706"/>
            <a:chExt cx="897" cy="1044"/>
          </a:xfrm>
        </p:grpSpPr>
        <p:sp>
          <p:nvSpPr>
            <p:cNvPr id="10253" name="Line 9"/>
            <p:cNvSpPr>
              <a:spLocks noChangeShapeType="1"/>
            </p:cNvSpPr>
            <p:nvPr/>
          </p:nvSpPr>
          <p:spPr bwMode="auto">
            <a:xfrm>
              <a:off x="1669" y="1752"/>
              <a:ext cx="817" cy="998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4" name="AutoShape 11"/>
            <p:cNvSpPr>
              <a:spLocks noChangeArrowheads="1"/>
            </p:cNvSpPr>
            <p:nvPr/>
          </p:nvSpPr>
          <p:spPr bwMode="auto">
            <a:xfrm>
              <a:off x="1715" y="2161"/>
              <a:ext cx="273" cy="226"/>
            </a:xfrm>
            <a:prstGeom prst="rightArrow">
              <a:avLst>
                <a:gd name="adj1" fmla="val 42481"/>
                <a:gd name="adj2" fmla="val 40265"/>
              </a:avLst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0255" name="Text Box 18"/>
            <p:cNvSpPr txBox="1">
              <a:spLocks noChangeArrowheads="1"/>
            </p:cNvSpPr>
            <p:nvPr/>
          </p:nvSpPr>
          <p:spPr bwMode="auto">
            <a:xfrm>
              <a:off x="1805" y="1706"/>
              <a:ext cx="76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i="1"/>
                <a:t>Aumento na</a:t>
              </a:r>
              <a:br>
                <a:rPr lang="pt-BR" altLang="pt-BR" sz="1400" i="1"/>
              </a:br>
              <a:r>
                <a:rPr lang="pt-BR" altLang="pt-BR" sz="1400" i="1"/>
                <a:t>demanda</a:t>
              </a:r>
            </a:p>
          </p:txBody>
        </p:sp>
      </p:grpSp>
      <p:grpSp>
        <p:nvGrpSpPr>
          <p:cNvPr id="3902484" name="Group 20"/>
          <p:cNvGrpSpPr>
            <a:grpSpLocks/>
          </p:cNvGrpSpPr>
          <p:nvPr/>
        </p:nvGrpSpPr>
        <p:grpSpPr bwMode="auto">
          <a:xfrm>
            <a:off x="568319" y="2852738"/>
            <a:ext cx="1441450" cy="1597025"/>
            <a:chOff x="489" y="1798"/>
            <a:chExt cx="908" cy="1006"/>
          </a:xfrm>
        </p:grpSpPr>
        <p:grpSp>
          <p:nvGrpSpPr>
            <p:cNvPr id="10249" name="Group 14"/>
            <p:cNvGrpSpPr>
              <a:grpSpLocks/>
            </p:cNvGrpSpPr>
            <p:nvPr/>
          </p:nvGrpSpPr>
          <p:grpSpPr bwMode="auto">
            <a:xfrm>
              <a:off x="580" y="1798"/>
              <a:ext cx="817" cy="998"/>
              <a:chOff x="1079" y="1707"/>
              <a:chExt cx="817" cy="998"/>
            </a:xfrm>
          </p:grpSpPr>
          <p:sp>
            <p:nvSpPr>
              <p:cNvPr id="10251" name="Line 10"/>
              <p:cNvSpPr>
                <a:spLocks noChangeShapeType="1"/>
              </p:cNvSpPr>
              <p:nvPr/>
            </p:nvSpPr>
            <p:spPr bwMode="auto">
              <a:xfrm>
                <a:off x="1079" y="1707"/>
                <a:ext cx="817" cy="998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52" name="AutoShape 12"/>
              <p:cNvSpPr>
                <a:spLocks noChangeArrowheads="1"/>
              </p:cNvSpPr>
              <p:nvPr/>
            </p:nvSpPr>
            <p:spPr bwMode="auto">
              <a:xfrm rot="10800000">
                <a:off x="1623" y="2070"/>
                <a:ext cx="273" cy="226"/>
              </a:xfrm>
              <a:prstGeom prst="rightArrow">
                <a:avLst>
                  <a:gd name="adj1" fmla="val 42481"/>
                  <a:gd name="adj2" fmla="val 40265"/>
                </a:avLst>
              </a:prstGeom>
              <a:solidFill>
                <a:srgbClr val="8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pt-BR" altLang="pt-BR"/>
              </a:p>
            </p:txBody>
          </p:sp>
        </p:grpSp>
        <p:sp>
          <p:nvSpPr>
            <p:cNvPr id="10250" name="Text Box 19"/>
            <p:cNvSpPr txBox="1">
              <a:spLocks noChangeArrowheads="1"/>
            </p:cNvSpPr>
            <p:nvPr/>
          </p:nvSpPr>
          <p:spPr bwMode="auto">
            <a:xfrm>
              <a:off x="489" y="2478"/>
              <a:ext cx="76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i="1"/>
                <a:t>Redução</a:t>
              </a:r>
              <a:br>
                <a:rPr lang="pt-BR" altLang="pt-BR" sz="1400" i="1"/>
              </a:br>
              <a:r>
                <a:rPr lang="pt-BR" altLang="pt-BR" sz="1400" i="1"/>
                <a:t>na demanda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380968" y="5786454"/>
            <a:ext cx="3000396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é alteração de Preços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02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02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02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02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02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02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02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2481" grpId="0" build="p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 dirty="0" err="1">
                <a:latin typeface="Century Gothic" pitchFamily="34" charset="0"/>
              </a:rPr>
              <a:t>Economia</a:t>
            </a:r>
            <a:r>
              <a:rPr lang="en-US" altLang="pt-BR" sz="1000" b="0" dirty="0">
                <a:latin typeface="Century Gothic" pitchFamily="34" charset="0"/>
              </a:rPr>
              <a:t> </a:t>
            </a:r>
          </a:p>
        </p:txBody>
      </p:sp>
      <p:sp>
        <p:nvSpPr>
          <p:cNvPr id="7171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6ED283-933D-4266-ADB0-BA15A5EB451C}" type="slidenum">
              <a:rPr lang="en-US" altLang="pt-BR" sz="1000" b="0" smtClean="0"/>
              <a:pPr/>
              <a:t>7</a:t>
            </a:fld>
            <a:endParaRPr lang="en-US" altLang="pt-BR" sz="1000" b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344488" y="188913"/>
            <a:ext cx="9288462" cy="865187"/>
          </a:xfrm>
        </p:spPr>
        <p:txBody>
          <a:bodyPr/>
          <a:lstStyle/>
          <a:p>
            <a:r>
              <a:rPr lang="pt-BR" altLang="pt-BR"/>
              <a:t>Terminologia básica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pt-BR" altLang="pt-BR" sz="2000" dirty="0"/>
              <a:t>DEMANDA:</a:t>
            </a:r>
          </a:p>
          <a:p>
            <a:r>
              <a:rPr lang="pt-BR" altLang="pt-BR" sz="2000" dirty="0"/>
              <a:t>Demanda (ou procura) por um determinado bem (ou serviço) refere-se à quantidade desse bem que um indivíduo (ou grupo) </a:t>
            </a:r>
            <a:r>
              <a:rPr lang="pt-BR" altLang="pt-BR" sz="2000" u="sng" dirty="0"/>
              <a:t>está disposto e está capacitado a comprar</a:t>
            </a:r>
            <a:r>
              <a:rPr lang="pt-BR" altLang="pt-BR" sz="2000" dirty="0"/>
              <a:t>, , aos diferentes níveis de preços,  em um determinado período, </a:t>
            </a:r>
            <a:r>
              <a:rPr lang="pt-BR" altLang="pt-BR" sz="2000" dirty="0" err="1"/>
              <a:t>ceteris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paribus</a:t>
            </a:r>
            <a:r>
              <a:rPr lang="pt-BR" altLang="pt-BR" sz="2000" dirty="0"/>
              <a:t>.</a:t>
            </a:r>
            <a:br>
              <a:rPr lang="pt-BR" altLang="pt-BR" sz="2000" dirty="0"/>
            </a:br>
            <a:endParaRPr lang="pt-BR" altLang="pt-BR" sz="2000" dirty="0"/>
          </a:p>
          <a:p>
            <a:r>
              <a:rPr lang="pt-BR" altLang="pt-BR" sz="2000" dirty="0"/>
              <a:t>Demanda é diferente de compra.</a:t>
            </a:r>
          </a:p>
          <a:p>
            <a:r>
              <a:rPr lang="pt-BR" altLang="pt-BR" sz="2000" dirty="0"/>
              <a:t>Lado do consumidor.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pt-BR" altLang="pt-BR" sz="2000" dirty="0"/>
              <a:t>OFERTA:</a:t>
            </a:r>
          </a:p>
          <a:p>
            <a:r>
              <a:rPr lang="pt-BR" altLang="pt-BR" sz="2000" dirty="0"/>
              <a:t>Oferta de um determinado bem (ou serviço) refere-se à quantidade desse bem que um indivíduo (ou grupo) </a:t>
            </a:r>
            <a:r>
              <a:rPr lang="pt-BR" altLang="pt-BR" sz="2000" u="sng" dirty="0"/>
              <a:t>possui e está disposto a vender</a:t>
            </a:r>
            <a:r>
              <a:rPr lang="pt-BR" altLang="pt-BR" sz="2000" dirty="0"/>
              <a:t>, aos diferentes níveis de preços, em um determinado período, em </a:t>
            </a:r>
            <a:r>
              <a:rPr lang="pt-BR" altLang="pt-BR" sz="2000" dirty="0" err="1"/>
              <a:t>ceteris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paribus</a:t>
            </a:r>
            <a:r>
              <a:rPr lang="pt-BR" altLang="pt-BR" sz="2000" dirty="0"/>
              <a:t>.</a:t>
            </a:r>
            <a:br>
              <a:rPr lang="pt-BR" altLang="pt-BR" sz="2000" dirty="0"/>
            </a:br>
            <a:endParaRPr lang="pt-BR" altLang="pt-BR" sz="2000" dirty="0"/>
          </a:p>
          <a:p>
            <a:r>
              <a:rPr lang="pt-BR" altLang="pt-BR" sz="2000" dirty="0"/>
              <a:t>Oferta é diferente da venda.</a:t>
            </a:r>
            <a:br>
              <a:rPr lang="pt-BR" altLang="pt-BR" sz="2000" dirty="0"/>
            </a:br>
            <a:endParaRPr lang="pt-BR" altLang="pt-BR" sz="2000" dirty="0"/>
          </a:p>
          <a:p>
            <a:r>
              <a:rPr lang="pt-BR" altLang="pt-BR" sz="2000" dirty="0"/>
              <a:t>Lado do produtor (</a:t>
            </a:r>
            <a:r>
              <a:rPr lang="pt-BR" altLang="pt-BR" sz="2000" i="1" dirty="0" err="1"/>
              <a:t>supply</a:t>
            </a:r>
            <a:r>
              <a:rPr lang="pt-BR" altLang="pt-BR" sz="2000" dirty="0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776288" y="6597650"/>
            <a:ext cx="5686425" cy="260350"/>
          </a:xfrm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1126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42B4C7-5E8D-496F-8FAD-0495F2DAB828}" type="slidenum">
              <a:rPr lang="en-US" altLang="pt-BR" sz="1000" b="0" smtClean="0"/>
              <a:pPr/>
              <a:t>8</a:t>
            </a:fld>
            <a:endParaRPr lang="en-US" altLang="pt-BR" sz="1000" b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 u="sng"/>
              <a:t>Curva de oferta</a:t>
            </a:r>
            <a:r>
              <a:rPr lang="pt-BR" altLang="pt-BR" sz="2400"/>
              <a:t> representa o quanto de um bem ou serviço as pessoas estão dispostas a vender a diferentes preços</a:t>
            </a:r>
          </a:p>
        </p:txBody>
      </p:sp>
      <p:graphicFrame>
        <p:nvGraphicFramePr>
          <p:cNvPr id="3903493" name="Group 5"/>
          <p:cNvGraphicFramePr>
            <a:graphicFrameLocks noGrp="1"/>
          </p:cNvGraphicFramePr>
          <p:nvPr/>
        </p:nvGraphicFramePr>
        <p:xfrm>
          <a:off x="5816600" y="1844675"/>
          <a:ext cx="3529013" cy="3240088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Preço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Produto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Quantidade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produto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ofertado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8.800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903519" name="Text Box 31"/>
          <p:cNvSpPr txBox="1">
            <a:spLocks noChangeArrowheads="1"/>
          </p:cNvSpPr>
          <p:nvPr/>
        </p:nvSpPr>
        <p:spPr bwMode="auto">
          <a:xfrm>
            <a:off x="6635493" y="1268413"/>
            <a:ext cx="1937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800" dirty="0"/>
              <a:t>Tabela de oferta</a:t>
            </a:r>
          </a:p>
        </p:txBody>
      </p:sp>
      <p:grpSp>
        <p:nvGrpSpPr>
          <p:cNvPr id="3903522" name="Group 34"/>
          <p:cNvGrpSpPr>
            <a:grpSpLocks/>
          </p:cNvGrpSpPr>
          <p:nvPr/>
        </p:nvGrpSpPr>
        <p:grpSpPr bwMode="auto">
          <a:xfrm>
            <a:off x="415925" y="1484313"/>
            <a:ext cx="5486400" cy="4916487"/>
            <a:chOff x="262" y="935"/>
            <a:chExt cx="3456" cy="3097"/>
          </a:xfrm>
        </p:grpSpPr>
        <p:graphicFrame>
          <p:nvGraphicFramePr>
            <p:cNvPr id="11298" name="Object 4"/>
            <p:cNvGraphicFramePr>
              <a:graphicFrameLocks noChangeAspect="1"/>
            </p:cNvGraphicFramePr>
            <p:nvPr/>
          </p:nvGraphicFramePr>
          <p:xfrm>
            <a:off x="262" y="935"/>
            <a:ext cx="3456" cy="2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9" name="Gráfico" r:id="rId3" imgW="5486400" imgH="4753043" progId="MSGraph.Chart.8">
                    <p:embed followColorScheme="full"/>
                  </p:oleObj>
                </mc:Choice>
                <mc:Fallback>
                  <p:oleObj name="Gráfico" r:id="rId3" imgW="5486400" imgH="4753043" progId="MSGraph.Chart.8">
                    <p:embed followColorScheme="full"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" y="935"/>
                          <a:ext cx="3456" cy="29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Text Box 32"/>
            <p:cNvSpPr txBox="1">
              <a:spLocks noChangeArrowheads="1"/>
            </p:cNvSpPr>
            <p:nvPr/>
          </p:nvSpPr>
          <p:spPr bwMode="auto">
            <a:xfrm>
              <a:off x="2096" y="3838"/>
              <a:ext cx="7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dirty="0"/>
                <a:t>Quantidade</a:t>
              </a:r>
            </a:p>
          </p:txBody>
        </p:sp>
        <p:sp>
          <p:nvSpPr>
            <p:cNvPr id="11300" name="Text Box 33"/>
            <p:cNvSpPr txBox="1">
              <a:spLocks noChangeArrowheads="1"/>
            </p:cNvSpPr>
            <p:nvPr/>
          </p:nvSpPr>
          <p:spPr bwMode="auto">
            <a:xfrm>
              <a:off x="353" y="1026"/>
              <a:ext cx="6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dirty="0"/>
                <a:t>Preço do produto</a:t>
              </a:r>
            </a:p>
          </p:txBody>
        </p:sp>
      </p:grpSp>
      <p:sp>
        <p:nvSpPr>
          <p:cNvPr id="3903523" name="Text Box 35"/>
          <p:cNvSpPr txBox="1">
            <a:spLocks noChangeArrowheads="1"/>
          </p:cNvSpPr>
          <p:nvPr/>
        </p:nvSpPr>
        <p:spPr bwMode="auto">
          <a:xfrm>
            <a:off x="5745163" y="5229225"/>
            <a:ext cx="3816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800" dirty="0"/>
              <a:t>“Lei” da oferta: </a:t>
            </a:r>
            <a:r>
              <a:rPr lang="pt-BR" altLang="pt-BR" sz="1800" b="0" dirty="0"/>
              <a:t>quanto mais alto for o preço, maior será a capacidade e o desejo das empresas de produzir e vender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0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03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03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3519" grpId="0"/>
      <p:bldP spid="39035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Rodapé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pt-BR" sz="1000" b="0" dirty="0" err="1">
                <a:latin typeface="Century Gothic" pitchFamily="34" charset="0"/>
              </a:rPr>
              <a:t>Economia</a:t>
            </a:r>
            <a:r>
              <a:rPr lang="en-US" altLang="pt-BR" sz="1000" b="0" dirty="0">
                <a:latin typeface="Century Gothic" pitchFamily="34" charset="0"/>
              </a:rPr>
              <a:t> </a:t>
            </a:r>
          </a:p>
        </p:txBody>
      </p:sp>
      <p:sp>
        <p:nvSpPr>
          <p:cNvPr id="1229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9F89365-029E-48C8-A515-E0F195F3DE2B}" type="slidenum">
              <a:rPr lang="en-US" altLang="pt-BR" sz="1000" b="0" smtClean="0"/>
              <a:pPr/>
              <a:t>9</a:t>
            </a:fld>
            <a:endParaRPr lang="en-US" altLang="pt-BR" sz="1000" b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/>
              <a:t>Deslocamento da curva de oferta: a quantidade ofertada aumenta (ou diminui) para qualquer preço dado</a:t>
            </a:r>
          </a:p>
        </p:txBody>
      </p:sp>
      <p:sp>
        <p:nvSpPr>
          <p:cNvPr id="3904516" name="Rectangle 4"/>
          <p:cNvSpPr>
            <a:spLocks noChangeArrowheads="1"/>
          </p:cNvSpPr>
          <p:nvPr/>
        </p:nvSpPr>
        <p:spPr bwMode="auto">
          <a:xfrm>
            <a:off x="4376738" y="1268413"/>
            <a:ext cx="5256212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algn="l">
              <a:spcBef>
                <a:spcPct val="70000"/>
              </a:spcBef>
              <a:buClr>
                <a:srgbClr val="006666"/>
              </a:buClr>
              <a:buSzPct val="110000"/>
              <a:buFont typeface="Times New Roman" pitchFamily="18" charset="0"/>
              <a:buChar char="►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spcBef>
                <a:spcPct val="50000"/>
              </a:spcBef>
              <a:buClr>
                <a:srgbClr val="006666"/>
              </a:buClr>
              <a:buSzPct val="110000"/>
              <a:buFont typeface="Times New Roman" pitchFamily="18" charset="0"/>
              <a:buChar char="─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0000"/>
              </a:spcBef>
              <a:buClr>
                <a:srgbClr val="006666"/>
              </a:buClr>
              <a:buSzPct val="110000"/>
              <a:buFont typeface="Times New Roman" pitchFamily="18" charset="0"/>
              <a:buChar char="►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0000"/>
              </a:spcBef>
              <a:buClr>
                <a:srgbClr val="006666"/>
              </a:buClr>
              <a:buSzPct val="110000"/>
              <a:buFont typeface="Times New Roman" pitchFamily="18" charset="0"/>
              <a:buChar char="─"/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0000"/>
              </a:spcBef>
              <a:buClr>
                <a:srgbClr val="006666"/>
              </a:buClr>
              <a:buSzPct val="110000"/>
              <a:buFont typeface="Times New Roman" pitchFamily="18" charset="0"/>
              <a:buChar char="►"/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66"/>
              </a:buClr>
              <a:buSzPct val="110000"/>
              <a:buFont typeface="Times New Roman" pitchFamily="18" charset="0"/>
              <a:buChar char="►"/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66"/>
              </a:buClr>
              <a:buSzPct val="110000"/>
              <a:buFont typeface="Times New Roman" pitchFamily="18" charset="0"/>
              <a:buChar char="►"/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66"/>
              </a:buClr>
              <a:buSzPct val="110000"/>
              <a:buFont typeface="Times New Roman" pitchFamily="18" charset="0"/>
              <a:buChar char="►"/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66"/>
              </a:buClr>
              <a:buSzPct val="110000"/>
              <a:buFont typeface="Times New Roman" pitchFamily="18" charset="0"/>
              <a:buChar char="►"/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pt-BR" altLang="pt-BR" sz="2000" dirty="0"/>
              <a:t>Fatores de deslocamento da oferta:</a:t>
            </a:r>
          </a:p>
          <a:p>
            <a:pPr>
              <a:lnSpc>
                <a:spcPct val="90000"/>
              </a:lnSpc>
            </a:pPr>
            <a:r>
              <a:rPr lang="pt-BR" altLang="pt-BR" sz="1800" dirty="0"/>
              <a:t>Mudanças nos preços dos fatores de produção: </a:t>
            </a:r>
            <a:r>
              <a:rPr lang="pt-BR" altLang="pt-BR" sz="1800" b="0" dirty="0"/>
              <a:t>Aumentos nos preços dos fatores de produção reduzem a oferta (e vice-versa)</a:t>
            </a:r>
          </a:p>
          <a:p>
            <a:pPr>
              <a:lnSpc>
                <a:spcPct val="90000"/>
              </a:lnSpc>
            </a:pPr>
            <a:r>
              <a:rPr lang="pt-BR" altLang="pt-BR" sz="1800" dirty="0"/>
              <a:t>Mudanças na tecnologia: </a:t>
            </a:r>
            <a:r>
              <a:rPr lang="pt-BR" altLang="pt-BR" sz="1800" b="0" dirty="0"/>
              <a:t>Mudanças tecnológicas que reduzem o consumo de insumos aumenta a oferta</a:t>
            </a:r>
          </a:p>
          <a:p>
            <a:pPr>
              <a:lnSpc>
                <a:spcPct val="90000"/>
              </a:lnSpc>
            </a:pPr>
            <a:r>
              <a:rPr lang="pt-BR" altLang="pt-BR" sz="1800" dirty="0"/>
              <a:t>Mudanças nas expectativas: </a:t>
            </a:r>
            <a:r>
              <a:rPr lang="pt-BR" altLang="pt-BR" sz="1800" b="0" dirty="0"/>
              <a:t>Uma expectativa de que o preço vai aumentar no futuro faz com que a oferta se reduza hoje e vice-versa</a:t>
            </a:r>
          </a:p>
          <a:p>
            <a:pPr>
              <a:lnSpc>
                <a:spcPct val="90000"/>
              </a:lnSpc>
            </a:pPr>
            <a:r>
              <a:rPr lang="pt-BR" altLang="pt-BR" sz="1800" dirty="0"/>
              <a:t>Mudanças nos preços dos produtos concorrentes pelos mesmos fatores de produção:</a:t>
            </a:r>
            <a:r>
              <a:rPr lang="pt-BR" altLang="pt-BR" sz="1800" b="0" dirty="0"/>
              <a:t> reação inversamente proporcional</a:t>
            </a:r>
          </a:p>
          <a:p>
            <a:pPr>
              <a:lnSpc>
                <a:spcPct val="90000"/>
              </a:lnSpc>
            </a:pPr>
            <a:r>
              <a:rPr lang="pt-BR" altLang="pt-BR" sz="1800" dirty="0"/>
              <a:t>Clima:</a:t>
            </a:r>
            <a:r>
              <a:rPr lang="pt-BR" altLang="pt-BR" sz="1800" b="0" dirty="0"/>
              <a:t> o clima pode afetar a oferta de alguns produtos.</a:t>
            </a:r>
            <a:endParaRPr lang="pt-BR" altLang="pt-BR" sz="1800" dirty="0"/>
          </a:p>
        </p:txBody>
      </p:sp>
      <p:grpSp>
        <p:nvGrpSpPr>
          <p:cNvPr id="12294" name="Group 17"/>
          <p:cNvGrpSpPr>
            <a:grpSpLocks/>
          </p:cNvGrpSpPr>
          <p:nvPr/>
        </p:nvGrpSpPr>
        <p:grpSpPr bwMode="auto">
          <a:xfrm>
            <a:off x="273050" y="2058988"/>
            <a:ext cx="3959225" cy="3619500"/>
            <a:chOff x="172" y="1297"/>
            <a:chExt cx="2494" cy="2280"/>
          </a:xfrm>
        </p:grpSpPr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 flipV="1">
              <a:off x="444" y="1297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 flipV="1">
              <a:off x="444" y="3339"/>
              <a:ext cx="2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6" name="Text Box 8"/>
            <p:cNvSpPr txBox="1">
              <a:spLocks noChangeArrowheads="1"/>
            </p:cNvSpPr>
            <p:nvPr/>
          </p:nvSpPr>
          <p:spPr bwMode="auto">
            <a:xfrm rot="-5400000">
              <a:off x="-50" y="1565"/>
              <a:ext cx="6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/>
                <a:t>Preço</a:t>
              </a:r>
            </a:p>
          </p:txBody>
        </p:sp>
        <p:sp>
          <p:nvSpPr>
            <p:cNvPr id="12307" name="Text Box 9"/>
            <p:cNvSpPr txBox="1">
              <a:spLocks noChangeArrowheads="1"/>
            </p:cNvSpPr>
            <p:nvPr/>
          </p:nvSpPr>
          <p:spPr bwMode="auto">
            <a:xfrm>
              <a:off x="1759" y="3385"/>
              <a:ext cx="8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/>
                <a:t>Quantidade</a:t>
              </a:r>
            </a:p>
          </p:txBody>
        </p:sp>
      </p:grpSp>
      <p:sp>
        <p:nvSpPr>
          <p:cNvPr id="12295" name="Line 10"/>
          <p:cNvSpPr>
            <a:spLocks noChangeShapeType="1"/>
          </p:cNvSpPr>
          <p:nvPr/>
        </p:nvSpPr>
        <p:spPr bwMode="auto">
          <a:xfrm flipH="1">
            <a:off x="1784350" y="2781300"/>
            <a:ext cx="1296988" cy="1584325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904533" name="Group 21"/>
          <p:cNvGrpSpPr>
            <a:grpSpLocks/>
          </p:cNvGrpSpPr>
          <p:nvPr/>
        </p:nvGrpSpPr>
        <p:grpSpPr bwMode="auto">
          <a:xfrm>
            <a:off x="2649538" y="2781300"/>
            <a:ext cx="1463675" cy="1584325"/>
            <a:chOff x="1669" y="1752"/>
            <a:chExt cx="922" cy="998"/>
          </a:xfrm>
        </p:grpSpPr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 flipH="1">
              <a:off x="1669" y="1752"/>
              <a:ext cx="817" cy="998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2" name="AutoShape 16"/>
            <p:cNvSpPr>
              <a:spLocks noChangeArrowheads="1"/>
            </p:cNvSpPr>
            <p:nvPr/>
          </p:nvSpPr>
          <p:spPr bwMode="auto">
            <a:xfrm rot="10800000" flipH="1">
              <a:off x="1669" y="2115"/>
              <a:ext cx="273" cy="226"/>
            </a:xfrm>
            <a:prstGeom prst="rightArrow">
              <a:avLst>
                <a:gd name="adj1" fmla="val 42481"/>
                <a:gd name="adj2" fmla="val 40265"/>
              </a:avLst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2303" name="Text Box 18"/>
            <p:cNvSpPr txBox="1">
              <a:spLocks noChangeArrowheads="1"/>
            </p:cNvSpPr>
            <p:nvPr/>
          </p:nvSpPr>
          <p:spPr bwMode="auto">
            <a:xfrm>
              <a:off x="1960" y="2341"/>
              <a:ext cx="63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i="1"/>
                <a:t>Aumento </a:t>
              </a:r>
              <a:br>
                <a:rPr lang="pt-BR" altLang="pt-BR" sz="1400" i="1"/>
              </a:br>
              <a:r>
                <a:rPr lang="pt-BR" altLang="pt-BR" sz="1400" i="1"/>
                <a:t>na oferta</a:t>
              </a:r>
            </a:p>
          </p:txBody>
        </p:sp>
      </p:grpSp>
      <p:grpSp>
        <p:nvGrpSpPr>
          <p:cNvPr id="3904532" name="Group 20"/>
          <p:cNvGrpSpPr>
            <a:grpSpLocks/>
          </p:cNvGrpSpPr>
          <p:nvPr/>
        </p:nvGrpSpPr>
        <p:grpSpPr bwMode="auto">
          <a:xfrm>
            <a:off x="849313" y="2852738"/>
            <a:ext cx="1441450" cy="1597025"/>
            <a:chOff x="535" y="1789"/>
            <a:chExt cx="908" cy="1006"/>
          </a:xfrm>
        </p:grpSpPr>
        <p:sp>
          <p:nvSpPr>
            <p:cNvPr id="12298" name="AutoShape 13"/>
            <p:cNvSpPr>
              <a:spLocks noChangeArrowheads="1"/>
            </p:cNvSpPr>
            <p:nvPr/>
          </p:nvSpPr>
          <p:spPr bwMode="auto">
            <a:xfrm flipH="1">
              <a:off x="1170" y="2115"/>
              <a:ext cx="273" cy="226"/>
            </a:xfrm>
            <a:prstGeom prst="rightArrow">
              <a:avLst>
                <a:gd name="adj1" fmla="val 42481"/>
                <a:gd name="adj2" fmla="val 40265"/>
              </a:avLst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 flipH="1">
              <a:off x="580" y="1797"/>
              <a:ext cx="817" cy="99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0" name="Text Box 19"/>
            <p:cNvSpPr txBox="1">
              <a:spLocks noChangeArrowheads="1"/>
            </p:cNvSpPr>
            <p:nvPr/>
          </p:nvSpPr>
          <p:spPr bwMode="auto">
            <a:xfrm>
              <a:off x="535" y="1789"/>
              <a:ext cx="6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altLang="pt-BR" sz="1400" i="1"/>
                <a:t>Redução </a:t>
              </a:r>
              <a:br>
                <a:rPr lang="pt-BR" altLang="pt-BR" sz="1400" i="1"/>
              </a:br>
              <a:r>
                <a:rPr lang="pt-BR" altLang="pt-BR" sz="1400" i="1"/>
                <a:t>na oferta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0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0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0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0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0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0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4516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31485</TotalTime>
  <Words>1424</Words>
  <Application>Microsoft Office PowerPoint</Application>
  <PresentationFormat>Papel A4 (210 x 297 mm)</PresentationFormat>
  <Paragraphs>244</Paragraphs>
  <Slides>15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Blank Presentation</vt:lpstr>
      <vt:lpstr>Gráfico</vt:lpstr>
      <vt:lpstr>CC37C – Economia</vt:lpstr>
      <vt:lpstr>2. Oferta e Demanda – Modelo de mercado competitivo</vt:lpstr>
      <vt:lpstr>Mercados competitivos são bem descritos pelo modelo de oferta e demanda</vt:lpstr>
      <vt:lpstr>Terminologia básica</vt:lpstr>
      <vt:lpstr>Curva de demanda representa o quanto de um bem ou serviço os consumidores vão querer comprar a diferentes preços</vt:lpstr>
      <vt:lpstr>Deslocamento da curva de demanda: quando a demanda aumenta (ou diminui) para qualquer preço dado</vt:lpstr>
      <vt:lpstr>Terminologia básica</vt:lpstr>
      <vt:lpstr>Curva de oferta representa o quanto de um bem ou serviço as pessoas estão dispostas a vender a diferentes preços</vt:lpstr>
      <vt:lpstr>Deslocamento da curva de oferta: a quantidade ofertada aumenta (ou diminui) para qualquer preço dado</vt:lpstr>
      <vt:lpstr>Resumo: Curvas de oferta e demanda em mercados competitivos</vt:lpstr>
      <vt:lpstr>Qual é o ponto de equilíbrio?</vt:lpstr>
      <vt:lpstr>Equilíbrio de mercado: em mercados competitivos, os preços tendem a convergir para um preço geral uniforme</vt:lpstr>
      <vt:lpstr>Movimentos em direção ao equilíbrio</vt:lpstr>
      <vt:lpstr>Preço de equilíbrio e deslocamento da curva de demanda</vt:lpstr>
      <vt:lpstr>Preço de equilíbrio e deslocamento da curva de oferta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Gerson Ishikawa</dc:creator>
  <cp:lastModifiedBy>minha Alba</cp:lastModifiedBy>
  <cp:revision>1891</cp:revision>
  <cp:lastPrinted>2003-07-24T17:31:06Z</cp:lastPrinted>
  <dcterms:created xsi:type="dcterms:W3CDTF">2003-07-14T18:01:25Z</dcterms:created>
  <dcterms:modified xsi:type="dcterms:W3CDTF">2019-10-30T12:19:18Z</dcterms:modified>
</cp:coreProperties>
</file>