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5" r:id="rId4"/>
    <p:sldId id="264" r:id="rId5"/>
    <p:sldId id="266" r:id="rId6"/>
    <p:sldId id="268" r:id="rId7"/>
    <p:sldId id="269" r:id="rId8"/>
    <p:sldId id="270" r:id="rId9"/>
    <p:sldId id="271" r:id="rId10"/>
    <p:sldId id="276" r:id="rId11"/>
    <p:sldId id="275" r:id="rId12"/>
    <p:sldId id="274" r:id="rId13"/>
    <p:sldId id="273" r:id="rId14"/>
    <p:sldId id="282" r:id="rId15"/>
    <p:sldId id="295" r:id="rId16"/>
    <p:sldId id="296" r:id="rId17"/>
    <p:sldId id="297" r:id="rId18"/>
    <p:sldId id="293" r:id="rId19"/>
    <p:sldId id="298" r:id="rId20"/>
    <p:sldId id="294" r:id="rId21"/>
    <p:sldId id="283" r:id="rId22"/>
    <p:sldId id="284" r:id="rId23"/>
    <p:sldId id="299" r:id="rId24"/>
    <p:sldId id="285" r:id="rId25"/>
    <p:sldId id="291" r:id="rId26"/>
    <p:sldId id="292" r:id="rId27"/>
    <p:sldId id="287" r:id="rId28"/>
    <p:sldId id="288" r:id="rId29"/>
    <p:sldId id="272" r:id="rId30"/>
    <p:sldId id="300" r:id="rId31"/>
    <p:sldId id="301" r:id="rId32"/>
    <p:sldId id="26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46" d="100"/>
          <a:sy n="46" d="100"/>
        </p:scale>
        <p:origin x="-91" y="-2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4/30/2025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420961-31E6-04D1-F2AD-BADAECA0AD4E}"/>
              </a:ext>
            </a:extLst>
          </p:cNvPr>
          <p:cNvSpPr>
            <a:spLocks noGrp="1"/>
          </p:cNvSpPr>
          <p:nvPr>
            <p:ph type="ctrTitle"/>
          </p:nvPr>
        </p:nvSpPr>
        <p:spPr>
          <a:xfrm>
            <a:off x="1897625" y="-287848"/>
            <a:ext cx="9694606" cy="3261851"/>
          </a:xfrm>
        </p:spPr>
        <p:txBody>
          <a:bodyPr/>
          <a:lstStyle/>
          <a:p>
            <a:r>
              <a:rPr lang="en-US" dirty="0"/>
              <a:t>Medical image denoising using </a:t>
            </a:r>
            <a:br>
              <a:rPr lang="en-US" dirty="0"/>
            </a:br>
            <a:r>
              <a:rPr lang="en-US" dirty="0"/>
              <a:t>autoencoders</a:t>
            </a:r>
          </a:p>
        </p:txBody>
      </p:sp>
      <p:sp>
        <p:nvSpPr>
          <p:cNvPr id="3" name="Subtitle 2">
            <a:extLst>
              <a:ext uri="{FF2B5EF4-FFF2-40B4-BE49-F238E27FC236}">
                <a16:creationId xmlns="" xmlns:a16="http://schemas.microsoft.com/office/drawing/2014/main" id="{E957823F-3018-3CB2-DDD9-D6CF569F0320}"/>
              </a:ext>
            </a:extLst>
          </p:cNvPr>
          <p:cNvSpPr>
            <a:spLocks noGrp="1"/>
          </p:cNvSpPr>
          <p:nvPr>
            <p:ph type="subTitle" idx="1"/>
          </p:nvPr>
        </p:nvSpPr>
        <p:spPr>
          <a:xfrm>
            <a:off x="2015613" y="4355946"/>
            <a:ext cx="8298425" cy="1002891"/>
          </a:xfrm>
        </p:spPr>
        <p:txBody>
          <a:bodyPr>
            <a:normAutofit fontScale="25000" lnSpcReduction="20000"/>
          </a:bodyPr>
          <a:lstStyle/>
          <a:p>
            <a:r>
              <a:rPr lang="en-US" sz="9600" dirty="0"/>
              <a:t>Presented By- </a:t>
            </a:r>
            <a:r>
              <a:rPr lang="en-US" sz="9600" dirty="0" smtClean="0"/>
              <a:t>                               Submitted to-</a:t>
            </a:r>
            <a:endParaRPr lang="en-US" sz="9600" dirty="0"/>
          </a:p>
          <a:p>
            <a:r>
              <a:rPr lang="en-US" sz="9600" dirty="0"/>
              <a:t>Ashish (21112017</a:t>
            </a:r>
            <a:r>
              <a:rPr lang="en-US" sz="9600" dirty="0" smtClean="0"/>
              <a:t>)                             Dr. </a:t>
            </a:r>
            <a:r>
              <a:rPr lang="en-US" sz="9600" dirty="0" err="1" smtClean="0"/>
              <a:t>D.n</a:t>
            </a:r>
            <a:r>
              <a:rPr lang="en-US" sz="9600" dirty="0" smtClean="0"/>
              <a:t> </a:t>
            </a:r>
            <a:r>
              <a:rPr lang="en-US" sz="9600" dirty="0" err="1" smtClean="0"/>
              <a:t>roy</a:t>
            </a:r>
            <a:r>
              <a:rPr lang="en-US" sz="9600" dirty="0" smtClean="0"/>
              <a:t> sir</a:t>
            </a:r>
            <a:endParaRPr lang="en-US" sz="9600" dirty="0"/>
          </a:p>
          <a:p>
            <a:r>
              <a:rPr lang="en-US" sz="9600" dirty="0"/>
              <a:t>Karan  (21112036)</a:t>
            </a:r>
          </a:p>
          <a:p>
            <a:endParaRPr lang="en-US" dirty="0"/>
          </a:p>
        </p:txBody>
      </p:sp>
    </p:spTree>
    <p:extLst>
      <p:ext uri="{BB962C8B-B14F-4D97-AF65-F5344CB8AC3E}">
        <p14:creationId xmlns="" xmlns:p14="http://schemas.microsoft.com/office/powerpoint/2010/main" val="17097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2AF132-578D-9D6E-B79E-465055A66811}"/>
              </a:ext>
            </a:extLst>
          </p:cNvPr>
          <p:cNvSpPr>
            <a:spLocks noGrp="1"/>
          </p:cNvSpPr>
          <p:nvPr>
            <p:ph type="title"/>
          </p:nvPr>
        </p:nvSpPr>
        <p:spPr>
          <a:xfrm>
            <a:off x="1141413" y="589021"/>
            <a:ext cx="9905998" cy="1478570"/>
          </a:xfrm>
        </p:spPr>
        <p:txBody>
          <a:bodyPr/>
          <a:lstStyle/>
          <a:p>
            <a:r>
              <a:rPr lang="en-US" dirty="0"/>
              <a:t>Architecture of Autoencoders </a:t>
            </a:r>
          </a:p>
        </p:txBody>
      </p:sp>
      <p:sp>
        <p:nvSpPr>
          <p:cNvPr id="3" name="Content Placeholder 2">
            <a:extLst>
              <a:ext uri="{FF2B5EF4-FFF2-40B4-BE49-F238E27FC236}">
                <a16:creationId xmlns="" xmlns:a16="http://schemas.microsoft.com/office/drawing/2014/main" id="{8426DEEC-8186-50AB-999F-37AF2A92955D}"/>
              </a:ext>
            </a:extLst>
          </p:cNvPr>
          <p:cNvSpPr>
            <a:spLocks noGrp="1"/>
          </p:cNvSpPr>
          <p:nvPr>
            <p:ph idx="1"/>
          </p:nvPr>
        </p:nvSpPr>
        <p:spPr>
          <a:xfrm>
            <a:off x="1141413" y="2359741"/>
            <a:ext cx="9768347" cy="3097163"/>
          </a:xfrm>
        </p:spPr>
        <p:txBody>
          <a:bodyPr>
            <a:normAutofit fontScale="70000" lnSpcReduction="20000"/>
          </a:bodyPr>
          <a:lstStyle/>
          <a:p>
            <a:pPr marL="0" indent="0">
              <a:buNone/>
            </a:pPr>
            <a:r>
              <a:rPr lang="en-US" sz="3800" dirty="0"/>
              <a:t>There are mainly 3 parts in autoencoders: </a:t>
            </a:r>
          </a:p>
          <a:p>
            <a:r>
              <a:rPr lang="en-US" sz="2800" dirty="0"/>
              <a:t>1. Encoder: In this part of the architecture the model compresses the input data to represent the compressed data in a reduced dimension</a:t>
            </a:r>
          </a:p>
          <a:p>
            <a:r>
              <a:rPr lang="en-US" sz="2800" dirty="0"/>
              <a:t> 2. Code: Also known as Bottleneck this part of the architecture represents the compressed data that is going to be fed to the decoder</a:t>
            </a:r>
          </a:p>
          <a:p>
            <a:r>
              <a:rPr lang="en-US" sz="2800" dirty="0"/>
              <a:t> 3. Decoder: This part reconstructs the encoded data as close to the input data as possible. The output from the decoder is a lossy reconstruction of the original data</a:t>
            </a:r>
            <a:r>
              <a:rPr lang="en-US" sz="2600" dirty="0"/>
              <a:t>. </a:t>
            </a:r>
          </a:p>
        </p:txBody>
      </p:sp>
    </p:spTree>
    <p:extLst>
      <p:ext uri="{BB962C8B-B14F-4D97-AF65-F5344CB8AC3E}">
        <p14:creationId xmlns="" xmlns:p14="http://schemas.microsoft.com/office/powerpoint/2010/main" val="1769608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30C6679-656F-7898-D5E9-A89A425FC484}"/>
              </a:ext>
            </a:extLst>
          </p:cNvPr>
          <p:cNvPicPr>
            <a:picLocks noChangeAspect="1"/>
          </p:cNvPicPr>
          <p:nvPr/>
        </p:nvPicPr>
        <p:blipFill>
          <a:blip r:embed="rId2"/>
          <a:stretch>
            <a:fillRect/>
          </a:stretch>
        </p:blipFill>
        <p:spPr>
          <a:xfrm>
            <a:off x="604071" y="385337"/>
            <a:ext cx="10983858" cy="6087325"/>
          </a:xfrm>
          <a:prstGeom prst="rect">
            <a:avLst/>
          </a:prstGeom>
        </p:spPr>
      </p:pic>
    </p:spTree>
    <p:extLst>
      <p:ext uri="{BB962C8B-B14F-4D97-AF65-F5344CB8AC3E}">
        <p14:creationId xmlns="" xmlns:p14="http://schemas.microsoft.com/office/powerpoint/2010/main" val="244008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4699E-AB18-DEAC-CA9F-C6A249A49E7C}"/>
              </a:ext>
            </a:extLst>
          </p:cNvPr>
          <p:cNvSpPr>
            <a:spLocks noGrp="1"/>
          </p:cNvSpPr>
          <p:nvPr>
            <p:ph type="title"/>
          </p:nvPr>
        </p:nvSpPr>
        <p:spPr/>
        <p:txBody>
          <a:bodyPr/>
          <a:lstStyle/>
          <a:p>
            <a:r>
              <a:rPr lang="en-US" dirty="0"/>
              <a:t>Hyperparameters of Autoencoders</a:t>
            </a:r>
          </a:p>
        </p:txBody>
      </p:sp>
      <p:sp>
        <p:nvSpPr>
          <p:cNvPr id="3" name="Content Placeholder 2">
            <a:extLst>
              <a:ext uri="{FF2B5EF4-FFF2-40B4-BE49-F238E27FC236}">
                <a16:creationId xmlns="" xmlns:a16="http://schemas.microsoft.com/office/drawing/2014/main" id="{9F5EEF29-47D4-4C8A-393A-2025E5836438}"/>
              </a:ext>
            </a:extLst>
          </p:cNvPr>
          <p:cNvSpPr>
            <a:spLocks noGrp="1"/>
          </p:cNvSpPr>
          <p:nvPr>
            <p:ph idx="1"/>
          </p:nvPr>
        </p:nvSpPr>
        <p:spPr/>
        <p:txBody>
          <a:bodyPr/>
          <a:lstStyle/>
          <a:p>
            <a:r>
              <a:rPr lang="en-US" dirty="0"/>
              <a:t>There are mainly 4 parameters that we need to set before training the autoencoder </a:t>
            </a:r>
          </a:p>
          <a:p>
            <a:r>
              <a:rPr lang="en-US" dirty="0"/>
              <a:t>Code size: This represents the number of nodes in the middle layer. The smaller the code size more the compression </a:t>
            </a:r>
          </a:p>
          <a:p>
            <a:r>
              <a:rPr lang="en-US" dirty="0"/>
              <a:t>Number of Layers: We can make layers in encoder and decoder as deep as possible </a:t>
            </a:r>
          </a:p>
        </p:txBody>
      </p:sp>
    </p:spTree>
    <p:extLst>
      <p:ext uri="{BB962C8B-B14F-4D97-AF65-F5344CB8AC3E}">
        <p14:creationId xmlns="" xmlns:p14="http://schemas.microsoft.com/office/powerpoint/2010/main" val="166730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CF0FF17-F862-F287-24BD-B7D4DC29D660}"/>
              </a:ext>
            </a:extLst>
          </p:cNvPr>
          <p:cNvSpPr>
            <a:spLocks noGrp="1"/>
          </p:cNvSpPr>
          <p:nvPr>
            <p:ph idx="1"/>
          </p:nvPr>
        </p:nvSpPr>
        <p:spPr>
          <a:xfrm>
            <a:off x="1141413" y="2249488"/>
            <a:ext cx="9906000" cy="3541712"/>
          </a:xfrm>
        </p:spPr>
        <p:txBody>
          <a:bodyPr>
            <a:normAutofit lnSpcReduction="10000"/>
          </a:bodyPr>
          <a:lstStyle/>
          <a:p>
            <a:r>
              <a:rPr lang="en-US" dirty="0"/>
              <a:t>The number of nodes per layer: Usually the number of nodes per layer decreases with each subsequent layer of an encoder and then starts increasing again with each subsequent layer of the decoder. The decoder is symmetric to the structure of the encoder Loss function: The popular choices here are mean squared error(MSE) or binary cross-entropy. If the input values are in the range [0,1] then binary cross-entropy is favored as compared to MSE. Otherwise, we just use MSE. </a:t>
            </a:r>
          </a:p>
        </p:txBody>
      </p:sp>
    </p:spTree>
    <p:extLst>
      <p:ext uri="{BB962C8B-B14F-4D97-AF65-F5344CB8AC3E}">
        <p14:creationId xmlns="" xmlns:p14="http://schemas.microsoft.com/office/powerpoint/2010/main" val="2422744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89D817-B635-8213-E9E1-9E3D3BDA29D3}"/>
              </a:ext>
            </a:extLst>
          </p:cNvPr>
          <p:cNvSpPr>
            <a:spLocks noGrp="1"/>
          </p:cNvSpPr>
          <p:nvPr>
            <p:ph type="title"/>
          </p:nvPr>
        </p:nvSpPr>
        <p:spPr/>
        <p:txBody>
          <a:bodyPr/>
          <a:lstStyle/>
          <a:p>
            <a:r>
              <a:rPr lang="en-US" dirty="0"/>
              <a:t>Training Dataset</a:t>
            </a:r>
          </a:p>
        </p:txBody>
      </p:sp>
      <p:sp>
        <p:nvSpPr>
          <p:cNvPr id="3" name="Content Placeholder 2">
            <a:extLst>
              <a:ext uri="{FF2B5EF4-FFF2-40B4-BE49-F238E27FC236}">
                <a16:creationId xmlns="" xmlns:a16="http://schemas.microsoft.com/office/drawing/2014/main" id="{C563B02D-57B9-7836-7EAE-11A0292F9AF6}"/>
              </a:ext>
            </a:extLst>
          </p:cNvPr>
          <p:cNvSpPr>
            <a:spLocks noGrp="1"/>
          </p:cNvSpPr>
          <p:nvPr>
            <p:ph idx="1"/>
          </p:nvPr>
        </p:nvSpPr>
        <p:spPr/>
        <p:txBody>
          <a:bodyPr>
            <a:normAutofit/>
          </a:bodyPr>
          <a:lstStyle/>
          <a:p>
            <a:r>
              <a:rPr lang="en-US" dirty="0" smtClean="0"/>
              <a:t>The datasets used for this project were sourced from </a:t>
            </a:r>
            <a:r>
              <a:rPr lang="en-US" dirty="0" err="1" smtClean="0"/>
              <a:t>Kaggle</a:t>
            </a:r>
            <a:r>
              <a:rPr lang="en-US" dirty="0" smtClean="0"/>
              <a:t>. Each dataset was preprocessed by resizing the images to a uniform resolution of 128×128 pixels and converting them to grayscale where necessary. As the </a:t>
            </a:r>
            <a:r>
              <a:rPr lang="en-US" dirty="0" err="1" smtClean="0"/>
              <a:t>denoising</a:t>
            </a:r>
            <a:r>
              <a:rPr lang="en-US" dirty="0" smtClean="0"/>
              <a:t> task is unsupervised, all labels were removed during preprocessing.</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spTree>
    <p:extLst>
      <p:ext uri="{BB962C8B-B14F-4D97-AF65-F5344CB8AC3E}">
        <p14:creationId xmlns="" xmlns:p14="http://schemas.microsoft.com/office/powerpoint/2010/main" val="372140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33082"/>
            <a:ext cx="9905999" cy="5558119"/>
          </a:xfrm>
        </p:spPr>
        <p:txBody>
          <a:bodyPr>
            <a:normAutofit fontScale="25000" lnSpcReduction="20000"/>
          </a:bodyPr>
          <a:lstStyle/>
          <a:p>
            <a:pPr>
              <a:buNone/>
            </a:pPr>
            <a:r>
              <a:rPr lang="en-US" sz="9600" b="1" u="sng" dirty="0" smtClean="0"/>
              <a:t>Preprocess Image:</a:t>
            </a:r>
            <a:endParaRPr lang="en-US" sz="9600" b="1" dirty="0" smtClean="0"/>
          </a:p>
          <a:p>
            <a:r>
              <a:rPr lang="en-US" sz="9600" dirty="0" smtClean="0"/>
              <a:t>Before training, all datasets undergo a consistent preprocessing pipeline that includes the following steps:</a:t>
            </a:r>
          </a:p>
          <a:p>
            <a:endParaRPr lang="en-US" sz="9600" dirty="0" smtClean="0"/>
          </a:p>
          <a:p>
            <a:pPr fontAlgn="base"/>
            <a:r>
              <a:rPr lang="en-US" sz="9600" b="1" dirty="0" smtClean="0"/>
              <a:t>Resizing:</a:t>
            </a:r>
            <a:r>
              <a:rPr lang="en-US" sz="9600" dirty="0" smtClean="0"/>
              <a:t> All images are resized to a fixed resolution of 128×128 pixels.</a:t>
            </a:r>
          </a:p>
          <a:p>
            <a:pPr fontAlgn="base"/>
            <a:endParaRPr lang="en-US" sz="9600" dirty="0" smtClean="0"/>
          </a:p>
          <a:p>
            <a:pPr fontAlgn="base"/>
            <a:r>
              <a:rPr lang="en-US" sz="9600" b="1" dirty="0" smtClean="0"/>
              <a:t>Padding:</a:t>
            </a:r>
            <a:r>
              <a:rPr lang="en-US" sz="9600" dirty="0" smtClean="0"/>
              <a:t> Applied when there is a significant variation in aspect ratios to maintain spatial consistency.</a:t>
            </a:r>
            <a:br>
              <a:rPr lang="en-US" sz="9600" dirty="0" smtClean="0"/>
            </a:br>
            <a:endParaRPr lang="en-US" sz="9600" dirty="0" smtClean="0"/>
          </a:p>
          <a:p>
            <a:pPr fontAlgn="base"/>
            <a:r>
              <a:rPr lang="en-US" sz="9600" b="1" dirty="0" smtClean="0"/>
              <a:t>Normalization:</a:t>
            </a:r>
            <a:r>
              <a:rPr lang="en-US" sz="9600" dirty="0" smtClean="0"/>
              <a:t> Pixel values are scaled to the [0, 1] range to facilitate faster and more stable training.</a:t>
            </a:r>
            <a:br>
              <a:rPr lang="en-US" sz="9600" dirty="0" smtClean="0"/>
            </a:br>
            <a:r>
              <a:rPr lang="en-US" sz="9600" dirty="0" smtClean="0"/>
              <a:t/>
            </a:r>
            <a:br>
              <a:rPr lang="en-US" sz="9600" dirty="0" smtClean="0"/>
            </a:br>
            <a:endParaRPr lang="en-US" sz="96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078" y="138896"/>
            <a:ext cx="10752881" cy="6400799"/>
          </a:xfrm>
        </p:spPr>
        <p:txBody>
          <a:bodyPr>
            <a:normAutofit fontScale="25000" lnSpcReduction="20000"/>
          </a:bodyPr>
          <a:lstStyle/>
          <a:p>
            <a:pPr fontAlgn="base"/>
            <a:r>
              <a:rPr lang="en-US" sz="9600" b="1" dirty="0" smtClean="0"/>
              <a:t>Tensor Conversion:</a:t>
            </a:r>
            <a:r>
              <a:rPr lang="en-US" sz="9600" dirty="0" smtClean="0"/>
              <a:t> Processed images are converted into </a:t>
            </a:r>
            <a:r>
              <a:rPr lang="en-US" sz="9600" dirty="0" err="1" smtClean="0"/>
              <a:t>PyTorch</a:t>
            </a:r>
            <a:r>
              <a:rPr lang="en-US" sz="9600" dirty="0" smtClean="0"/>
              <a:t> tensors for model compatibility.</a:t>
            </a:r>
          </a:p>
          <a:p>
            <a:pPr fontAlgn="base">
              <a:buNone/>
            </a:pPr>
            <a:r>
              <a:rPr lang="en-US" sz="9600" dirty="0" smtClean="0"/>
              <a:t/>
            </a:r>
            <a:br>
              <a:rPr lang="en-US" sz="9600" dirty="0" smtClean="0"/>
            </a:br>
            <a:r>
              <a:rPr lang="en-US" sz="9600" b="1" u="sng" dirty="0" smtClean="0"/>
              <a:t>Noise Addition:</a:t>
            </a:r>
            <a:endParaRPr lang="en-US" sz="9600" b="1" dirty="0" smtClean="0"/>
          </a:p>
          <a:p>
            <a:r>
              <a:rPr lang="en-US" sz="9600" dirty="0" smtClean="0"/>
              <a:t>To simulate realistic noise, Gaussian noise is synthetically added:</a:t>
            </a:r>
          </a:p>
          <a:p>
            <a:r>
              <a:rPr lang="en-US" sz="9600" dirty="0" smtClean="0"/>
              <a:t>Mean: 0.0</a:t>
            </a:r>
          </a:p>
          <a:p>
            <a:r>
              <a:rPr lang="en-US" sz="9600" dirty="0" smtClean="0"/>
              <a:t>Standard deviation: 1.5</a:t>
            </a:r>
          </a:p>
          <a:p>
            <a:r>
              <a:rPr lang="en-US" sz="9600" dirty="0" smtClean="0"/>
              <a:t>This enables consistent model training and benchmarking.</a:t>
            </a:r>
          </a:p>
          <a:p>
            <a:pPr>
              <a:buNone/>
            </a:pPr>
            <a:r>
              <a:rPr lang="en-US" sz="9600" dirty="0" smtClean="0"/>
              <a:t/>
            </a:r>
            <a:br>
              <a:rPr lang="en-US" sz="9600" dirty="0" smtClean="0"/>
            </a:br>
            <a:r>
              <a:rPr lang="en-US" sz="9600" b="1" u="sng" dirty="0" smtClean="0"/>
              <a:t>Defining </a:t>
            </a:r>
            <a:r>
              <a:rPr lang="en-US" sz="9600" b="1" u="sng" dirty="0" err="1" smtClean="0"/>
              <a:t>Autoencoder</a:t>
            </a:r>
            <a:r>
              <a:rPr lang="en-US" sz="9600" b="1" u="sng" dirty="0" smtClean="0"/>
              <a:t>:</a:t>
            </a:r>
            <a:endParaRPr lang="en-US" sz="9600" b="1" dirty="0" smtClean="0"/>
          </a:p>
          <a:p>
            <a:r>
              <a:rPr lang="en-US" sz="9600" b="1" dirty="0" smtClean="0"/>
              <a:t>Encoder – Compresses the image:</a:t>
            </a:r>
          </a:p>
          <a:p>
            <a:r>
              <a:rPr lang="en-US" sz="9600" dirty="0" smtClean="0"/>
              <a:t>Conv2D(64): Applies 64 filters (3×3) to extract low-level features (edges, textures, etc.).</a:t>
            </a:r>
          </a:p>
          <a:p>
            <a:r>
              <a:rPr lang="en-US" sz="9600" dirty="0" smtClean="0"/>
              <a:t>MaxPooling2D((2, 2)): Down samples the feature maps by 2×, reducing spatial dimensions and keeping important features.</a:t>
            </a:r>
          </a:p>
          <a:p>
            <a:r>
              <a:rPr lang="en-US" dirty="0" smtClean="0"/>
              <a:t/>
            </a:r>
            <a:br>
              <a:rPr lang="en-US" dirty="0" smtClean="0"/>
            </a:b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22729"/>
            <a:ext cx="9905999" cy="5468472"/>
          </a:xfrm>
        </p:spPr>
        <p:txBody>
          <a:bodyPr>
            <a:normAutofit lnSpcReduction="10000"/>
          </a:bodyPr>
          <a:lstStyle/>
          <a:p>
            <a:r>
              <a:rPr lang="en-US" dirty="0" smtClean="0"/>
              <a:t>Conv2D(128): Learns more complex features with 128 filters.</a:t>
            </a:r>
          </a:p>
          <a:p>
            <a:r>
              <a:rPr lang="en-US" dirty="0" smtClean="0"/>
              <a:t>MaxPooling2D((2, 2)): Further down samples to compress the representation.</a:t>
            </a:r>
          </a:p>
          <a:p>
            <a:pPr>
              <a:buNone/>
            </a:pPr>
            <a:r>
              <a:rPr lang="en-US" dirty="0" smtClean="0"/>
              <a:t/>
            </a:r>
            <a:br>
              <a:rPr lang="en-US" dirty="0" smtClean="0"/>
            </a:br>
            <a:r>
              <a:rPr lang="en-US" b="1" dirty="0" smtClean="0"/>
              <a:t>Decoder – Reconstructs the image:</a:t>
            </a:r>
          </a:p>
          <a:p>
            <a:r>
              <a:rPr lang="en-US" dirty="0" smtClean="0"/>
              <a:t>Conv2D(128): Starts decoding with 128 filters.</a:t>
            </a:r>
          </a:p>
          <a:p>
            <a:r>
              <a:rPr lang="en-US" dirty="0" smtClean="0"/>
              <a:t>UpSampling2D((2, 2)): Doubles the spatial size (opposite of pooling).</a:t>
            </a:r>
          </a:p>
          <a:p>
            <a:r>
              <a:rPr lang="en-US" dirty="0" smtClean="0"/>
              <a:t>Conv2D(64): Refines features using 64 filters.</a:t>
            </a:r>
          </a:p>
          <a:p>
            <a:r>
              <a:rPr lang="en-US" dirty="0" smtClean="0"/>
              <a:t>UpSampling2D((2, 2)): Restores the original image size.</a:t>
            </a:r>
          </a:p>
          <a:p>
            <a:r>
              <a:rPr lang="en-US" dirty="0" smtClean="0"/>
              <a:t>Conv2D(1): Produces the final single-channel output with sigmoid (since pixel values range from 0 to 1).</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9B971A7-9689-75CB-6064-60D4FBD98107}"/>
              </a:ext>
            </a:extLst>
          </p:cNvPr>
          <p:cNvPicPr>
            <a:picLocks noChangeAspect="1"/>
          </p:cNvPicPr>
          <p:nvPr/>
        </p:nvPicPr>
        <p:blipFill>
          <a:blip r:embed="rId2"/>
          <a:stretch>
            <a:fillRect/>
          </a:stretch>
        </p:blipFill>
        <p:spPr>
          <a:xfrm>
            <a:off x="1042219" y="456065"/>
            <a:ext cx="10107561" cy="5521641"/>
          </a:xfrm>
          <a:prstGeom prst="rect">
            <a:avLst/>
          </a:prstGeom>
        </p:spPr>
      </p:pic>
    </p:spTree>
    <p:extLst>
      <p:ext uri="{BB962C8B-B14F-4D97-AF65-F5344CB8AC3E}">
        <p14:creationId xmlns="" xmlns:p14="http://schemas.microsoft.com/office/powerpoint/2010/main" val="411283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59224" y="969981"/>
            <a:ext cx="10183905" cy="515559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3BC5D-B00C-8D43-CBFD-A9774BBEB6B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 xmlns:a16="http://schemas.microsoft.com/office/drawing/2014/main" id="{FD0B1007-E51C-52FA-65EF-087ACADC4CEE}"/>
              </a:ext>
            </a:extLst>
          </p:cNvPr>
          <p:cNvSpPr>
            <a:spLocks noGrp="1"/>
          </p:cNvSpPr>
          <p:nvPr>
            <p:ph idx="1"/>
          </p:nvPr>
        </p:nvSpPr>
        <p:spPr/>
        <p:txBody>
          <a:bodyPr/>
          <a:lstStyle/>
          <a:p>
            <a:pPr marL="0" indent="0">
              <a:buNone/>
            </a:pPr>
            <a:r>
              <a:rPr lang="en-US" dirty="0"/>
              <a:t>In medical images like MRI , CT Scan and X-Ray  when original images are put in the paper, the quality degrades, due to which the accuracy of the decision model degrades. These images are susceptible to noise. </a:t>
            </a:r>
          </a:p>
          <a:p>
            <a:pPr marL="0" indent="0">
              <a:buNone/>
            </a:pPr>
            <a:r>
              <a:rPr lang="en-US" dirty="0"/>
              <a:t>Image denoising is required to suppress noise from noise-contaminated images and hence, is an important preprocessing step in image analysis  </a:t>
            </a:r>
          </a:p>
        </p:txBody>
      </p:sp>
    </p:spTree>
    <p:extLst>
      <p:ext uri="{BB962C8B-B14F-4D97-AF65-F5344CB8AC3E}">
        <p14:creationId xmlns="" xmlns:p14="http://schemas.microsoft.com/office/powerpoint/2010/main" val="76897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1ED882-52E4-A219-35B6-5AC9E9CC63B6}"/>
              </a:ext>
            </a:extLst>
          </p:cNvPr>
          <p:cNvSpPr>
            <a:spLocks noGrp="1"/>
          </p:cNvSpPr>
          <p:nvPr>
            <p:ph type="ctrTitle"/>
          </p:nvPr>
        </p:nvSpPr>
        <p:spPr>
          <a:xfrm>
            <a:off x="1514168" y="688258"/>
            <a:ext cx="9153831" cy="2821705"/>
          </a:xfrm>
        </p:spPr>
        <p:txBody>
          <a:bodyPr>
            <a:normAutofit/>
          </a:bodyPr>
          <a:lstStyle/>
          <a:p>
            <a:r>
              <a:rPr lang="en-US" sz="7200" dirty="0"/>
              <a:t>         Results</a:t>
            </a:r>
          </a:p>
        </p:txBody>
      </p:sp>
    </p:spTree>
    <p:extLst>
      <p:ext uri="{BB962C8B-B14F-4D97-AF65-F5344CB8AC3E}">
        <p14:creationId xmlns="" xmlns:p14="http://schemas.microsoft.com/office/powerpoint/2010/main" val="1539684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978FA05-21F9-969E-6B9E-B728CAC97E65}"/>
              </a:ext>
            </a:extLst>
          </p:cNvPr>
          <p:cNvPicPr>
            <a:picLocks noChangeAspect="1"/>
          </p:cNvPicPr>
          <p:nvPr/>
        </p:nvPicPr>
        <p:blipFill>
          <a:blip r:embed="rId2"/>
          <a:stretch>
            <a:fillRect/>
          </a:stretch>
        </p:blipFill>
        <p:spPr>
          <a:xfrm>
            <a:off x="973393" y="265469"/>
            <a:ext cx="9901084" cy="3982065"/>
          </a:xfrm>
          <a:prstGeom prst="rect">
            <a:avLst/>
          </a:prstGeom>
        </p:spPr>
      </p:pic>
      <p:sp>
        <p:nvSpPr>
          <p:cNvPr id="7" name="TextBox 6">
            <a:extLst>
              <a:ext uri="{FF2B5EF4-FFF2-40B4-BE49-F238E27FC236}">
                <a16:creationId xmlns="" xmlns:a16="http://schemas.microsoft.com/office/drawing/2014/main" id="{5A1B5820-53EC-4978-0259-2CA9444F08D2}"/>
              </a:ext>
            </a:extLst>
          </p:cNvPr>
          <p:cNvSpPr txBox="1"/>
          <p:nvPr/>
        </p:nvSpPr>
        <p:spPr>
          <a:xfrm>
            <a:off x="1061884" y="4510914"/>
            <a:ext cx="10068232" cy="1200329"/>
          </a:xfrm>
          <a:prstGeom prst="rect">
            <a:avLst/>
          </a:prstGeom>
          <a:noFill/>
        </p:spPr>
        <p:txBody>
          <a:bodyPr wrap="square">
            <a:spAutoFit/>
          </a:bodyPr>
          <a:lstStyle/>
          <a:p>
            <a:r>
              <a:rPr lang="en-US" dirty="0"/>
              <a:t>The plot shows training and validation loss over 50 epochs. Initially, both losses fluctuate but decrease steadily, indicating effective learning and noise reduction. The close alignment of the training and validation losses suggests the model is generalizing well without overfitting. By the end, both losses stabilize at 0.0009, reflecting high-quality reconstruction.</a:t>
            </a:r>
          </a:p>
        </p:txBody>
      </p:sp>
    </p:spTree>
    <p:extLst>
      <p:ext uri="{BB962C8B-B14F-4D97-AF65-F5344CB8AC3E}">
        <p14:creationId xmlns="" xmlns:p14="http://schemas.microsoft.com/office/powerpoint/2010/main" val="2980110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FA79DE2-09F6-B086-7F0F-63542E92237F}"/>
              </a:ext>
            </a:extLst>
          </p:cNvPr>
          <p:cNvSpPr>
            <a:spLocks noGrp="1"/>
          </p:cNvSpPr>
          <p:nvPr>
            <p:ph idx="1"/>
          </p:nvPr>
        </p:nvSpPr>
        <p:spPr>
          <a:xfrm>
            <a:off x="924232" y="609600"/>
            <a:ext cx="10123179" cy="5289755"/>
          </a:xfrm>
        </p:spPr>
        <p:txBody>
          <a:bodyPr>
            <a:normAutofit fontScale="92500" lnSpcReduction="10000"/>
          </a:bodyPr>
          <a:lstStyle/>
          <a:p>
            <a:r>
              <a:rPr lang="en-US" dirty="0"/>
              <a:t>Interpretation : X-axis (Epochs): Number of complete passes through the training dataset (0–50).</a:t>
            </a:r>
          </a:p>
          <a:p>
            <a:r>
              <a:rPr lang="en-US" dirty="0"/>
              <a:t>Y-axis (Loss): Reconstruction error; lower values indicate better performance .  Blue Line – Training Loss: Loss on the training dataset . </a:t>
            </a:r>
          </a:p>
          <a:p>
            <a:r>
              <a:rPr lang="en-US" dirty="0"/>
              <a:t>Orange Line – Validation Loss: Loss on the validation dataset (unseen during training).</a:t>
            </a:r>
          </a:p>
          <a:p>
            <a:r>
              <a:rPr lang="en-US" dirty="0"/>
              <a:t> Observations : Both training and validation losses initially fluctuate slightly as the model begins to learn . Losses then decrease steadily, reflecting effective learning and noise reduction . The close alignment of training and validation losses throughout training suggests good generalization with minimal overfitting . By 50 epochs, both losses stabilize around 0.0009, indicating high-quality reconstruction by the autoencoder.</a:t>
            </a:r>
          </a:p>
        </p:txBody>
      </p:sp>
    </p:spTree>
    <p:extLst>
      <p:ext uri="{BB962C8B-B14F-4D97-AF65-F5344CB8AC3E}">
        <p14:creationId xmlns="" xmlns:p14="http://schemas.microsoft.com/office/powerpoint/2010/main" val="3217695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Metrics over 52 test images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071868" y="2036942"/>
            <a:ext cx="7789763" cy="1632233"/>
          </a:xfrm>
          <a:prstGeom prst="rect">
            <a:avLst/>
          </a:prstGeom>
          <a:noFill/>
          <a:ln w="9525">
            <a:noFill/>
            <a:miter lim="800000"/>
            <a:headEnd/>
            <a:tailEnd/>
          </a:ln>
          <a:effectLst/>
        </p:spPr>
      </p:pic>
      <p:sp>
        <p:nvSpPr>
          <p:cNvPr id="5" name="TextBox 4"/>
          <p:cNvSpPr txBox="1"/>
          <p:nvPr/>
        </p:nvSpPr>
        <p:spPr>
          <a:xfrm>
            <a:off x="950596" y="4002524"/>
            <a:ext cx="10347767" cy="1477328"/>
          </a:xfrm>
          <a:prstGeom prst="rect">
            <a:avLst/>
          </a:prstGeom>
          <a:noFill/>
        </p:spPr>
        <p:txBody>
          <a:bodyPr wrap="square" rtlCol="0">
            <a:spAutoFit/>
          </a:bodyPr>
          <a:lstStyle/>
          <a:p>
            <a:pPr algn="just">
              <a:buFont typeface="Arial" pitchFamily="34" charset="0"/>
              <a:buChar char="•"/>
            </a:pPr>
            <a:r>
              <a:rPr lang="en-US" dirty="0" smtClean="0"/>
              <a:t>PSNR (29.55 dB): Indicates good noise removal and clear image reconstruction.</a:t>
            </a:r>
          </a:p>
          <a:p>
            <a:pPr algn="just">
              <a:buFont typeface="Arial" pitchFamily="34" charset="0"/>
              <a:buChar char="•"/>
            </a:pPr>
            <a:r>
              <a:rPr lang="en-US" dirty="0" smtClean="0"/>
              <a:t>SSIM (0.8742): Shows that the model preserved important structural details well.</a:t>
            </a:r>
          </a:p>
          <a:p>
            <a:pPr algn="just">
              <a:buFont typeface="Arial" pitchFamily="34" charset="0"/>
              <a:buChar char="•"/>
            </a:pPr>
            <a:r>
              <a:rPr lang="en-US" dirty="0" smtClean="0"/>
              <a:t>MAE (0.0226): Reflects very small average pixel differences between original and </a:t>
            </a:r>
            <a:r>
              <a:rPr lang="en-US" dirty="0" err="1" smtClean="0"/>
              <a:t>denoised</a:t>
            </a:r>
            <a:r>
              <a:rPr lang="en-US" dirty="0" smtClean="0"/>
              <a:t> images.</a:t>
            </a:r>
          </a:p>
          <a:p>
            <a:pPr algn="just">
              <a:buFont typeface="Arial" pitchFamily="34" charset="0"/>
              <a:buChar char="•"/>
            </a:pPr>
            <a:r>
              <a:rPr lang="en-US" dirty="0" smtClean="0"/>
              <a:t>LPIPS (0.0850): Suggests that the </a:t>
            </a:r>
            <a:r>
              <a:rPr lang="en-US" dirty="0" err="1" smtClean="0"/>
              <a:t>denoised</a:t>
            </a:r>
            <a:r>
              <a:rPr lang="en-US" dirty="0" smtClean="0"/>
              <a:t> images are perceptually very close to the original ones.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14D7DF2A-145D-0EBE-C962-9107C9A3C3C9}"/>
              </a:ext>
            </a:extLst>
          </p:cNvPr>
          <p:cNvPicPr>
            <a:picLocks noGrp="1" noChangeAspect="1"/>
          </p:cNvPicPr>
          <p:nvPr>
            <p:ph idx="1"/>
          </p:nvPr>
        </p:nvPicPr>
        <p:blipFill>
          <a:blip r:embed="rId2"/>
          <a:stretch>
            <a:fillRect/>
          </a:stretch>
        </p:blipFill>
        <p:spPr>
          <a:xfrm>
            <a:off x="1393066" y="471949"/>
            <a:ext cx="8783483" cy="5270090"/>
          </a:xfrm>
        </p:spPr>
      </p:pic>
    </p:spTree>
    <p:extLst>
      <p:ext uri="{BB962C8B-B14F-4D97-AF65-F5344CB8AC3E}">
        <p14:creationId xmlns="" xmlns:p14="http://schemas.microsoft.com/office/powerpoint/2010/main" val="207653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8D7AE3C-A6A0-572D-1035-473FB54504AC}"/>
              </a:ext>
            </a:extLst>
          </p:cNvPr>
          <p:cNvSpPr txBox="1"/>
          <p:nvPr/>
        </p:nvSpPr>
        <p:spPr>
          <a:xfrm>
            <a:off x="757083" y="513602"/>
            <a:ext cx="10677833" cy="4893647"/>
          </a:xfrm>
          <a:prstGeom prst="rect">
            <a:avLst/>
          </a:prstGeom>
          <a:noFill/>
        </p:spPr>
        <p:txBody>
          <a:bodyPr wrap="square">
            <a:spAutoFit/>
          </a:bodyPr>
          <a:lstStyle/>
          <a:p>
            <a:r>
              <a:rPr lang="en-US" sz="2400" dirty="0"/>
              <a:t>Evaluation Metrics Interpretation :-</a:t>
            </a:r>
          </a:p>
          <a:p>
            <a:endParaRPr lang="en-US" sz="2400" dirty="0"/>
          </a:p>
          <a:p>
            <a:r>
              <a:rPr lang="en-US" sz="2400" dirty="0"/>
              <a:t>This graph presents the performance of the autoencoder across 50 test images using four metrics :</a:t>
            </a:r>
          </a:p>
          <a:p>
            <a:endParaRPr lang="en-US" sz="2400" dirty="0"/>
          </a:p>
          <a:p>
            <a:r>
              <a:rPr lang="en-US" sz="2400" dirty="0"/>
              <a:t>PSNR (dB): Indicates reconstruction quality. Values between 25–33 dB reflect good noise removal and image fidelity .</a:t>
            </a:r>
          </a:p>
          <a:p>
            <a:endParaRPr lang="en-US" sz="2400" dirty="0"/>
          </a:p>
          <a:p>
            <a:r>
              <a:rPr lang="en-US" sz="2400" dirty="0"/>
              <a:t>SSIM: Measures structural similarity. Scores close to 1 indicate strong structural preservation .</a:t>
            </a:r>
          </a:p>
          <a:p>
            <a:endParaRPr lang="en-US" sz="2400" dirty="0"/>
          </a:p>
          <a:p>
            <a:r>
              <a:rPr lang="en-US" sz="2400" dirty="0"/>
              <a:t>MAE: Represents average pixel-wise error. Low values show minimal difference from original </a:t>
            </a:r>
            <a:r>
              <a:rPr lang="en-US" sz="2400" dirty="0" smtClean="0"/>
              <a:t>images.</a:t>
            </a:r>
            <a:endParaRPr lang="en-US" sz="2400" dirty="0"/>
          </a:p>
        </p:txBody>
      </p:sp>
    </p:spTree>
    <p:extLst>
      <p:ext uri="{BB962C8B-B14F-4D97-AF65-F5344CB8AC3E}">
        <p14:creationId xmlns="" xmlns:p14="http://schemas.microsoft.com/office/powerpoint/2010/main" val="266357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A0BAFCD-B2C7-B485-3DD7-ABA02C47282A}"/>
              </a:ext>
            </a:extLst>
          </p:cNvPr>
          <p:cNvSpPr txBox="1"/>
          <p:nvPr/>
        </p:nvSpPr>
        <p:spPr>
          <a:xfrm>
            <a:off x="1086912" y="680035"/>
            <a:ext cx="7971503" cy="5262979"/>
          </a:xfrm>
          <a:prstGeom prst="rect">
            <a:avLst/>
          </a:prstGeom>
          <a:noFill/>
        </p:spPr>
        <p:txBody>
          <a:bodyPr wrap="square">
            <a:spAutoFit/>
          </a:bodyPr>
          <a:lstStyle/>
          <a:p>
            <a:r>
              <a:rPr lang="en-US" sz="2800" dirty="0"/>
              <a:t>LPIPS: Evaluates perceptual similarity. Low scores imply high perceptual quality .</a:t>
            </a:r>
          </a:p>
          <a:p>
            <a:endParaRPr lang="en-US" sz="2800" dirty="0"/>
          </a:p>
          <a:p>
            <a:r>
              <a:rPr lang="en-US" sz="2800" dirty="0"/>
              <a:t>Observations All metrics show consistent performance across test images .</a:t>
            </a:r>
          </a:p>
          <a:p>
            <a:endParaRPr lang="en-US" sz="2800" dirty="0"/>
          </a:p>
          <a:p>
            <a:r>
              <a:rPr lang="en-US" sz="2800" dirty="0"/>
              <a:t>PSNR shows slight fluctuations but remains in a high-quality range . </a:t>
            </a:r>
          </a:p>
          <a:p>
            <a:endParaRPr lang="en-US" sz="2800" dirty="0"/>
          </a:p>
          <a:p>
            <a:r>
              <a:rPr lang="en-US" sz="2800" dirty="0"/>
              <a:t>SSIM, MAE, and LPIPS remain stable, suggesting reliable generalization and effective denoising across diverse inputs.</a:t>
            </a:r>
          </a:p>
        </p:txBody>
      </p:sp>
    </p:spTree>
    <p:extLst>
      <p:ext uri="{BB962C8B-B14F-4D97-AF65-F5344CB8AC3E}">
        <p14:creationId xmlns="" xmlns:p14="http://schemas.microsoft.com/office/powerpoint/2010/main" val="484917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6495C8BD-819B-3BF6-F04D-04C4600CE340}"/>
              </a:ext>
            </a:extLst>
          </p:cNvPr>
          <p:cNvPicPr>
            <a:picLocks noChangeAspect="1"/>
          </p:cNvPicPr>
          <p:nvPr/>
        </p:nvPicPr>
        <p:blipFill>
          <a:blip r:embed="rId2"/>
          <a:stretch>
            <a:fillRect/>
          </a:stretch>
        </p:blipFill>
        <p:spPr>
          <a:xfrm>
            <a:off x="1679472" y="0"/>
            <a:ext cx="8477251" cy="3514417"/>
          </a:xfrm>
          <a:prstGeom prst="rect">
            <a:avLst/>
          </a:prstGeom>
        </p:spPr>
      </p:pic>
      <p:sp>
        <p:nvSpPr>
          <p:cNvPr id="7" name="TextBox 6">
            <a:extLst>
              <a:ext uri="{FF2B5EF4-FFF2-40B4-BE49-F238E27FC236}">
                <a16:creationId xmlns="" xmlns:a16="http://schemas.microsoft.com/office/drawing/2014/main" id="{A377FC0D-8E8D-1E12-AF1F-0C8376C22AFA}"/>
              </a:ext>
            </a:extLst>
          </p:cNvPr>
          <p:cNvSpPr txBox="1"/>
          <p:nvPr/>
        </p:nvSpPr>
        <p:spPr>
          <a:xfrm>
            <a:off x="1679472" y="4039814"/>
            <a:ext cx="8477251" cy="1938992"/>
          </a:xfrm>
          <a:prstGeom prst="rect">
            <a:avLst/>
          </a:prstGeom>
          <a:noFill/>
        </p:spPr>
        <p:txBody>
          <a:bodyPr wrap="square">
            <a:spAutoFit/>
          </a:bodyPr>
          <a:lstStyle/>
          <a:p>
            <a:r>
              <a:rPr lang="en-US" sz="2400" dirty="0"/>
              <a:t>Visual Comparison: Noisy vs. Denoised MRI . The left image shows the original noisy MRI scan, while the right image displays the denoised output from the autoencoder . The model effectively reduces noise while preserving key anatomical structures, demonstrating its practical utility in medical image enhancement.</a:t>
            </a:r>
          </a:p>
        </p:txBody>
      </p:sp>
    </p:spTree>
    <p:extLst>
      <p:ext uri="{BB962C8B-B14F-4D97-AF65-F5344CB8AC3E}">
        <p14:creationId xmlns="" xmlns:p14="http://schemas.microsoft.com/office/powerpoint/2010/main" val="3545275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6456AD67-9245-B70B-CADC-C443F10C9C94}"/>
              </a:ext>
            </a:extLst>
          </p:cNvPr>
          <p:cNvPicPr>
            <a:picLocks noChangeAspect="1"/>
          </p:cNvPicPr>
          <p:nvPr/>
        </p:nvPicPr>
        <p:blipFill>
          <a:blip r:embed="rId2"/>
          <a:stretch>
            <a:fillRect/>
          </a:stretch>
        </p:blipFill>
        <p:spPr>
          <a:xfrm>
            <a:off x="733733" y="890434"/>
            <a:ext cx="4683842" cy="3966701"/>
          </a:xfrm>
          <a:prstGeom prst="rect">
            <a:avLst/>
          </a:prstGeom>
        </p:spPr>
      </p:pic>
      <p:pic>
        <p:nvPicPr>
          <p:cNvPr id="7" name="Picture 6">
            <a:extLst>
              <a:ext uri="{FF2B5EF4-FFF2-40B4-BE49-F238E27FC236}">
                <a16:creationId xmlns="" xmlns:a16="http://schemas.microsoft.com/office/drawing/2014/main" id="{348BC2C0-66FD-7DCF-30C7-C001A96D6F33}"/>
              </a:ext>
            </a:extLst>
          </p:cNvPr>
          <p:cNvPicPr>
            <a:picLocks noChangeAspect="1"/>
          </p:cNvPicPr>
          <p:nvPr/>
        </p:nvPicPr>
        <p:blipFill>
          <a:blip r:embed="rId3"/>
          <a:stretch>
            <a:fillRect/>
          </a:stretch>
        </p:blipFill>
        <p:spPr>
          <a:xfrm>
            <a:off x="6292645" y="890433"/>
            <a:ext cx="4841158" cy="3966701"/>
          </a:xfrm>
          <a:prstGeom prst="rect">
            <a:avLst/>
          </a:prstGeom>
        </p:spPr>
      </p:pic>
    </p:spTree>
    <p:extLst>
      <p:ext uri="{BB962C8B-B14F-4D97-AF65-F5344CB8AC3E}">
        <p14:creationId xmlns="" xmlns:p14="http://schemas.microsoft.com/office/powerpoint/2010/main" val="1356363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F542FB3-7329-F406-FA7F-BB61318D0CD7}"/>
              </a:ext>
            </a:extLst>
          </p:cNvPr>
          <p:cNvSpPr>
            <a:spLocks noGrp="1"/>
          </p:cNvSpPr>
          <p:nvPr>
            <p:ph idx="1"/>
          </p:nvPr>
        </p:nvSpPr>
        <p:spPr>
          <a:xfrm>
            <a:off x="521112" y="-521110"/>
            <a:ext cx="9985526" cy="3775588"/>
          </a:xfrm>
        </p:spPr>
        <p:txBody>
          <a:bodyPr/>
          <a:lstStyle/>
          <a:p>
            <a:pPr marL="0" indent="0">
              <a:buNone/>
            </a:pPr>
            <a:endParaRPr lang="en-US" dirty="0"/>
          </a:p>
          <a:p>
            <a:pPr marL="0" indent="0">
              <a:buNone/>
            </a:pPr>
            <a:r>
              <a:rPr lang="en-US" dirty="0"/>
              <a:t> </a:t>
            </a:r>
          </a:p>
          <a:p>
            <a:r>
              <a:rPr lang="en-US" dirty="0"/>
              <a:t> </a:t>
            </a:r>
            <a:r>
              <a:rPr lang="en-US" sz="3600" dirty="0"/>
              <a:t>Do our model is performing better then other ways for denoising?</a:t>
            </a:r>
          </a:p>
          <a:p>
            <a:endParaRPr lang="en-US" dirty="0"/>
          </a:p>
        </p:txBody>
      </p:sp>
      <p:pic>
        <p:nvPicPr>
          <p:cNvPr id="9" name="Picture 8">
            <a:extLst>
              <a:ext uri="{FF2B5EF4-FFF2-40B4-BE49-F238E27FC236}">
                <a16:creationId xmlns="" xmlns:a16="http://schemas.microsoft.com/office/drawing/2014/main" id="{2C331E0C-E78B-5CC8-71BD-67F1FF7F0265}"/>
              </a:ext>
            </a:extLst>
          </p:cNvPr>
          <p:cNvPicPr>
            <a:picLocks noChangeAspect="1"/>
          </p:cNvPicPr>
          <p:nvPr/>
        </p:nvPicPr>
        <p:blipFill>
          <a:blip r:embed="rId2"/>
          <a:stretch>
            <a:fillRect/>
          </a:stretch>
        </p:blipFill>
        <p:spPr>
          <a:xfrm>
            <a:off x="594184" y="2487561"/>
            <a:ext cx="10840732" cy="2644877"/>
          </a:xfrm>
          <a:prstGeom prst="rect">
            <a:avLst/>
          </a:prstGeom>
        </p:spPr>
      </p:pic>
    </p:spTree>
    <p:extLst>
      <p:ext uri="{BB962C8B-B14F-4D97-AF65-F5344CB8AC3E}">
        <p14:creationId xmlns="" xmlns:p14="http://schemas.microsoft.com/office/powerpoint/2010/main" val="179198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714825A-B630-83E3-CE71-154824929E38}"/>
              </a:ext>
            </a:extLst>
          </p:cNvPr>
          <p:cNvSpPr>
            <a:spLocks noGrp="1"/>
          </p:cNvSpPr>
          <p:nvPr>
            <p:ph idx="1"/>
          </p:nvPr>
        </p:nvSpPr>
        <p:spPr>
          <a:xfrm>
            <a:off x="1239735" y="3090145"/>
            <a:ext cx="9905999" cy="3767855"/>
          </a:xfrm>
        </p:spPr>
        <p:txBody>
          <a:bodyPr>
            <a:normAutofit fontScale="92500"/>
          </a:bodyPr>
          <a:lstStyle/>
          <a:p>
            <a:pPr marL="0" indent="0">
              <a:buNone/>
            </a:pPr>
            <a:r>
              <a:rPr lang="en-US" sz="3200" dirty="0"/>
              <a:t>  </a:t>
            </a:r>
            <a:r>
              <a:rPr lang="en-US" sz="3200" u="sng" dirty="0"/>
              <a:t>Image Denoising </a:t>
            </a:r>
          </a:p>
          <a:p>
            <a:r>
              <a:rPr lang="en-US" dirty="0"/>
              <a:t>Image denoising refers to the process of reducing or removing unwanted noise from an image. </a:t>
            </a:r>
          </a:p>
          <a:p>
            <a:r>
              <a:rPr lang="en-US" dirty="0"/>
              <a:t> The presence of noise can degrade the quality of an image, making it difficult to interpret or analyze accurately. </a:t>
            </a:r>
          </a:p>
          <a:p>
            <a:r>
              <a:rPr lang="en-US" dirty="0"/>
              <a:t>Image denoising techniques aim to enhance the clarity and quality of images by reducing or eliminating noise while preserving important image details</a:t>
            </a:r>
          </a:p>
        </p:txBody>
      </p:sp>
      <p:pic>
        <p:nvPicPr>
          <p:cNvPr id="5" name="Picture 4">
            <a:extLst>
              <a:ext uri="{FF2B5EF4-FFF2-40B4-BE49-F238E27FC236}">
                <a16:creationId xmlns="" xmlns:a16="http://schemas.microsoft.com/office/drawing/2014/main" id="{A31D9108-FF94-5BAD-417A-B4AC13DB49B1}"/>
              </a:ext>
            </a:extLst>
          </p:cNvPr>
          <p:cNvPicPr>
            <a:picLocks noChangeAspect="1"/>
          </p:cNvPicPr>
          <p:nvPr/>
        </p:nvPicPr>
        <p:blipFill>
          <a:blip r:embed="rId2"/>
          <a:stretch>
            <a:fillRect/>
          </a:stretch>
        </p:blipFill>
        <p:spPr>
          <a:xfrm>
            <a:off x="1250438" y="501445"/>
            <a:ext cx="8907118" cy="2477729"/>
          </a:xfrm>
          <a:prstGeom prst="rect">
            <a:avLst/>
          </a:prstGeom>
        </p:spPr>
      </p:pic>
    </p:spTree>
    <p:extLst>
      <p:ext uri="{BB962C8B-B14F-4D97-AF65-F5344CB8AC3E}">
        <p14:creationId xmlns="" xmlns:p14="http://schemas.microsoft.com/office/powerpoint/2010/main" val="1028114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fontScale="90000"/>
          </a:bodyPr>
          <a:lstStyle/>
          <a:p>
            <a:r>
              <a:rPr lang="en-IN" dirty="0" smtClean="0"/>
              <a:t>Smart Image </a:t>
            </a:r>
            <a:r>
              <a:rPr lang="en-IN" dirty="0" err="1" smtClean="0"/>
              <a:t>denoising</a:t>
            </a:r>
            <a:r>
              <a:rPr lang="en-IN" dirty="0" smtClean="0"/>
              <a:t> interface with file upload: Input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736203" y="1997838"/>
            <a:ext cx="8403220" cy="447626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70" y="618518"/>
            <a:ext cx="9936241" cy="932490"/>
          </a:xfrm>
        </p:spPr>
        <p:txBody>
          <a:bodyPr/>
          <a:lstStyle/>
          <a:p>
            <a:pPr algn="ctr"/>
            <a:r>
              <a:rPr lang="en-IN" dirty="0" smtClean="0"/>
              <a:t>Output </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770927" y="1588383"/>
            <a:ext cx="8565265" cy="473139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AA6CBB-24FC-AAAC-A7E9-7833B05AFA6D}"/>
              </a:ext>
            </a:extLst>
          </p:cNvPr>
          <p:cNvSpPr>
            <a:spLocks noGrp="1"/>
          </p:cNvSpPr>
          <p:nvPr>
            <p:ph type="title"/>
          </p:nvPr>
        </p:nvSpPr>
        <p:spPr>
          <a:xfrm>
            <a:off x="3661647" y="2772696"/>
            <a:ext cx="8530353" cy="1143359"/>
          </a:xfrm>
        </p:spPr>
        <p:txBody>
          <a:bodyPr>
            <a:normAutofit/>
          </a:bodyPr>
          <a:lstStyle/>
          <a:p>
            <a:r>
              <a:rPr lang="en-US" sz="4400" dirty="0"/>
              <a:t>Thank you</a:t>
            </a:r>
          </a:p>
        </p:txBody>
      </p:sp>
    </p:spTree>
    <p:extLst>
      <p:ext uri="{BB962C8B-B14F-4D97-AF65-F5344CB8AC3E}">
        <p14:creationId xmlns="" xmlns:p14="http://schemas.microsoft.com/office/powerpoint/2010/main" val="134440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D33EAC1-F48E-94BF-7ED8-C121AFD4E051}"/>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0C52A07-D4FD-8740-A332-CA9D156EE880}"/>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2800" u="sng" dirty="0"/>
              <a:t>Do we really need denoising for X-ray or Ct scan images</a:t>
            </a:r>
          </a:p>
        </p:txBody>
      </p:sp>
      <p:sp>
        <p:nvSpPr>
          <p:cNvPr id="3" name="Content Placeholder 2">
            <a:extLst>
              <a:ext uri="{FF2B5EF4-FFF2-40B4-BE49-F238E27FC236}">
                <a16:creationId xmlns="" xmlns:a16="http://schemas.microsoft.com/office/drawing/2014/main" id="{439D5328-F0A9-F56B-AA3E-86E1950AFD00}"/>
              </a:ext>
            </a:extLst>
          </p:cNvPr>
          <p:cNvSpPr>
            <a:spLocks noGrp="1"/>
          </p:cNvSpPr>
          <p:nvPr>
            <p:ph idx="1"/>
          </p:nvPr>
        </p:nvSpPr>
        <p:spPr/>
        <p:txBody>
          <a:bodyPr>
            <a:normAutofit fontScale="92500" lnSpcReduction="10000"/>
          </a:bodyPr>
          <a:lstStyle/>
          <a:p>
            <a:r>
              <a:rPr lang="en-US" dirty="0"/>
              <a:t>Yes, denoising is often important for X-ray and CT scan images, especially when it comes to improving the quality of diagnostic results</a:t>
            </a:r>
          </a:p>
          <a:p>
            <a:r>
              <a:rPr lang="en-US" dirty="0"/>
              <a:t>Removing noise can help radiologists detect smaller abnormalities (e.g., tumors, fractures, etc.) that might otherwise be overlooked due to image degradation.</a:t>
            </a:r>
          </a:p>
          <a:p>
            <a:r>
              <a:rPr lang="en-US" dirty="0"/>
              <a:t>In CT scans, lower radiation doses can result in more noisy images. Denoising allows for the use of reduced radiation levels while maintaining image quality.</a:t>
            </a:r>
          </a:p>
        </p:txBody>
      </p:sp>
    </p:spTree>
    <p:extLst>
      <p:ext uri="{BB962C8B-B14F-4D97-AF65-F5344CB8AC3E}">
        <p14:creationId xmlns="" xmlns:p14="http://schemas.microsoft.com/office/powerpoint/2010/main" val="428121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41B2572F-2B38-A080-230B-D88B10682581}"/>
              </a:ext>
            </a:extLst>
          </p:cNvPr>
          <p:cNvSpPr>
            <a:spLocks noGrp="1"/>
          </p:cNvSpPr>
          <p:nvPr>
            <p:ph idx="1"/>
          </p:nvPr>
        </p:nvSpPr>
        <p:spPr>
          <a:xfrm>
            <a:off x="766763" y="600075"/>
            <a:ext cx="10280650" cy="5191125"/>
          </a:xfrm>
        </p:spPr>
        <p:txBody>
          <a:bodyPr>
            <a:noAutofit/>
          </a:bodyPr>
          <a:lstStyle/>
          <a:p>
            <a:endParaRPr lang="en-US" dirty="0"/>
          </a:p>
          <a:p>
            <a:r>
              <a:rPr lang="en-US" dirty="0"/>
              <a:t>Medical imaging modalities like X-rays and CT scans are susceptible to noise due to factors like low radiation doses, detector limitations, or patient movement during imaging.</a:t>
            </a:r>
          </a:p>
          <a:p>
            <a:r>
              <a:rPr lang="en-US" dirty="0"/>
              <a:t>Noise can be seen as grainy or pixelated areas in the image, which can obscure important features, such as subtle lesions or fractures.</a:t>
            </a:r>
          </a:p>
          <a:p>
            <a:pPr>
              <a:buFont typeface="Wingdings" panose="05000000000000000000" pitchFamily="2" charset="2"/>
              <a:buChar char="v"/>
            </a:pPr>
            <a:r>
              <a:rPr lang="en-US" sz="3600" u="sng" dirty="0"/>
              <a:t>Types of Noises in Medical Imaging-</a:t>
            </a:r>
          </a:p>
          <a:p>
            <a:pPr marL="0" indent="0">
              <a:buNone/>
            </a:pPr>
            <a:r>
              <a:rPr lang="en-US" dirty="0"/>
              <a:t>    1. </a:t>
            </a:r>
            <a:r>
              <a:rPr lang="en-US" dirty="0" err="1"/>
              <a:t>Gausian</a:t>
            </a:r>
            <a:r>
              <a:rPr lang="en-US" dirty="0"/>
              <a:t> Noise</a:t>
            </a:r>
          </a:p>
          <a:p>
            <a:pPr marL="0" indent="0">
              <a:buNone/>
            </a:pPr>
            <a:r>
              <a:rPr lang="en-US" dirty="0"/>
              <a:t>    2. Salt and Peper Noise</a:t>
            </a:r>
          </a:p>
          <a:p>
            <a:pPr marL="0" indent="0">
              <a:buNone/>
            </a:pPr>
            <a:r>
              <a:rPr lang="en-US" dirty="0"/>
              <a:t>    3. Motion Noise</a:t>
            </a:r>
          </a:p>
          <a:p>
            <a:endParaRPr lang="en-US" dirty="0"/>
          </a:p>
        </p:txBody>
      </p:sp>
    </p:spTree>
    <p:extLst>
      <p:ext uri="{BB962C8B-B14F-4D97-AF65-F5344CB8AC3E}">
        <p14:creationId xmlns="" xmlns:p14="http://schemas.microsoft.com/office/powerpoint/2010/main" val="342152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D39CD-7794-A940-3356-F905F14B1253}"/>
              </a:ext>
            </a:extLst>
          </p:cNvPr>
          <p:cNvSpPr>
            <a:spLocks noGrp="1"/>
          </p:cNvSpPr>
          <p:nvPr>
            <p:ph type="title"/>
          </p:nvPr>
        </p:nvSpPr>
        <p:spPr/>
        <p:txBody>
          <a:bodyPr/>
          <a:lstStyle/>
          <a:p>
            <a:r>
              <a:rPr lang="en-US" u="sng" dirty="0"/>
              <a:t>Ways of Denoising Images</a:t>
            </a:r>
          </a:p>
        </p:txBody>
      </p:sp>
      <p:sp>
        <p:nvSpPr>
          <p:cNvPr id="3" name="Content Placeholder 2">
            <a:extLst>
              <a:ext uri="{FF2B5EF4-FFF2-40B4-BE49-F238E27FC236}">
                <a16:creationId xmlns="" xmlns:a16="http://schemas.microsoft.com/office/drawing/2014/main" id="{B08FB4C5-1D76-A945-B7F8-1D723DFF5560}"/>
              </a:ext>
            </a:extLst>
          </p:cNvPr>
          <p:cNvSpPr>
            <a:spLocks noGrp="1"/>
          </p:cNvSpPr>
          <p:nvPr>
            <p:ph idx="1"/>
          </p:nvPr>
        </p:nvSpPr>
        <p:spPr/>
        <p:txBody>
          <a:bodyPr>
            <a:normAutofit lnSpcReduction="10000"/>
          </a:bodyPr>
          <a:lstStyle/>
          <a:p>
            <a:r>
              <a:rPr lang="en-US" b="1" dirty="0"/>
              <a:t>1. Spatial Filtering Techniques</a:t>
            </a:r>
          </a:p>
          <a:p>
            <a:r>
              <a:rPr lang="en-US" dirty="0"/>
              <a:t>These methods apply filters to the image, either locally (neighborhood-based) or globally, to smooth out noise.</a:t>
            </a:r>
          </a:p>
          <a:p>
            <a:r>
              <a:rPr lang="en-US" b="1" dirty="0"/>
              <a:t>2. Transform Domain Techniques</a:t>
            </a:r>
          </a:p>
          <a:p>
            <a:r>
              <a:rPr lang="en-US" dirty="0"/>
              <a:t>Transform-based methods operate on an image after it has been transformed into another domain, such as the frequency domain, to reduce noise.</a:t>
            </a:r>
          </a:p>
          <a:p>
            <a:endParaRPr lang="en-US" dirty="0"/>
          </a:p>
        </p:txBody>
      </p:sp>
    </p:spTree>
    <p:extLst>
      <p:ext uri="{BB962C8B-B14F-4D97-AF65-F5344CB8AC3E}">
        <p14:creationId xmlns="" xmlns:p14="http://schemas.microsoft.com/office/powerpoint/2010/main" val="68814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720B9B9-33B8-3D2E-CBE6-F0F2CA12E762}"/>
              </a:ext>
            </a:extLst>
          </p:cNvPr>
          <p:cNvSpPr>
            <a:spLocks noGrp="1"/>
          </p:cNvSpPr>
          <p:nvPr>
            <p:ph idx="1"/>
          </p:nvPr>
        </p:nvSpPr>
        <p:spPr>
          <a:xfrm>
            <a:off x="1141413" y="2249488"/>
            <a:ext cx="9906000" cy="3541712"/>
          </a:xfrm>
        </p:spPr>
        <p:txBody>
          <a:bodyPr/>
          <a:lstStyle/>
          <a:p>
            <a:r>
              <a:rPr lang="en-US" b="1" dirty="0"/>
              <a:t>3. Machine Learning-Based Techniques</a:t>
            </a:r>
          </a:p>
          <a:p>
            <a:r>
              <a:rPr lang="en-US" dirty="0"/>
              <a:t>Modern denoising methods often use machine learning to learn the noise patterns and remove noise without losing important details.</a:t>
            </a:r>
          </a:p>
          <a:p>
            <a:endParaRPr lang="en-US" dirty="0"/>
          </a:p>
        </p:txBody>
      </p:sp>
    </p:spTree>
    <p:extLst>
      <p:ext uri="{BB962C8B-B14F-4D97-AF65-F5344CB8AC3E}">
        <p14:creationId xmlns="" xmlns:p14="http://schemas.microsoft.com/office/powerpoint/2010/main" val="33650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01C49E-F62C-B7BF-D48C-F4ED261A9E84}"/>
              </a:ext>
            </a:extLst>
          </p:cNvPr>
          <p:cNvSpPr>
            <a:spLocks noGrp="1"/>
          </p:cNvSpPr>
          <p:nvPr>
            <p:ph type="title"/>
          </p:nvPr>
        </p:nvSpPr>
        <p:spPr/>
        <p:txBody>
          <a:bodyPr/>
          <a:lstStyle/>
          <a:p>
            <a:r>
              <a:rPr lang="en-US" dirty="0"/>
              <a:t>Autoencoders </a:t>
            </a:r>
          </a:p>
        </p:txBody>
      </p:sp>
      <p:sp>
        <p:nvSpPr>
          <p:cNvPr id="3" name="Content Placeholder 2">
            <a:extLst>
              <a:ext uri="{FF2B5EF4-FFF2-40B4-BE49-F238E27FC236}">
                <a16:creationId xmlns="" xmlns:a16="http://schemas.microsoft.com/office/drawing/2014/main" id="{83810479-B50A-0243-571A-5BE0F0DCEFCE}"/>
              </a:ext>
            </a:extLst>
          </p:cNvPr>
          <p:cNvSpPr>
            <a:spLocks noGrp="1"/>
          </p:cNvSpPr>
          <p:nvPr>
            <p:ph idx="1"/>
          </p:nvPr>
        </p:nvSpPr>
        <p:spPr/>
        <p:txBody>
          <a:bodyPr/>
          <a:lstStyle/>
          <a:p>
            <a:r>
              <a:rPr lang="en-US" dirty="0"/>
              <a:t>Autoencoder is an unsupervised artificial neural network that is trained to copy its input to output</a:t>
            </a:r>
          </a:p>
          <a:p>
            <a:r>
              <a:rPr lang="en-US" dirty="0"/>
              <a:t>Autoencoder first encodes the image into a lower-dimensional representation, then decodes the representation back to the image </a:t>
            </a:r>
          </a:p>
          <a:p>
            <a:r>
              <a:rPr lang="en-US" dirty="0"/>
              <a:t>The goal of an autoencoder is to minimize the difference between the input and the reconstructed output, forcing the network to capture the most important features or patterns in the data</a:t>
            </a:r>
          </a:p>
        </p:txBody>
      </p:sp>
    </p:spTree>
    <p:extLst>
      <p:ext uri="{BB962C8B-B14F-4D97-AF65-F5344CB8AC3E}">
        <p14:creationId xmlns="" xmlns:p14="http://schemas.microsoft.com/office/powerpoint/2010/main" val="2532314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52E18BB4-C7C4-6D32-2C86-F62CF68423C6}"/>
              </a:ext>
            </a:extLst>
          </p:cNvPr>
          <p:cNvSpPr>
            <a:spLocks noGrp="1"/>
          </p:cNvSpPr>
          <p:nvPr>
            <p:ph idx="1"/>
          </p:nvPr>
        </p:nvSpPr>
        <p:spPr>
          <a:xfrm>
            <a:off x="1258530" y="2261419"/>
            <a:ext cx="10105103" cy="3411793"/>
          </a:xfrm>
        </p:spPr>
        <p:txBody>
          <a:bodyPr/>
          <a:lstStyle/>
          <a:p>
            <a:r>
              <a:rPr lang="en-US" dirty="0"/>
              <a:t>Autoencoders are only able to compress data similar to what they have been trained on. They are also lossy in nature which means that the output will be degraded compared to the original input.</a:t>
            </a:r>
          </a:p>
        </p:txBody>
      </p:sp>
    </p:spTree>
    <p:extLst>
      <p:ext uri="{BB962C8B-B14F-4D97-AF65-F5344CB8AC3E}">
        <p14:creationId xmlns="" xmlns:p14="http://schemas.microsoft.com/office/powerpoint/2010/main" val="2583712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641</TotalTime>
  <Words>1325</Words>
  <Application>Microsoft Office PowerPoint</Application>
  <PresentationFormat>Custom</PresentationFormat>
  <Paragraphs>111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Circuit</vt:lpstr>
      <vt:lpstr>Medical image denoising using  autoencoders</vt:lpstr>
      <vt:lpstr>Problem statement</vt:lpstr>
      <vt:lpstr>Slide 3</vt:lpstr>
      <vt:lpstr>Do we really need denoising for X-ray or Ct scan images</vt:lpstr>
      <vt:lpstr>Slide 5</vt:lpstr>
      <vt:lpstr>Ways of Denoising Images</vt:lpstr>
      <vt:lpstr>Slide 7</vt:lpstr>
      <vt:lpstr>Autoencoders </vt:lpstr>
      <vt:lpstr>Slide 9</vt:lpstr>
      <vt:lpstr>Architecture of Autoencoders </vt:lpstr>
      <vt:lpstr>Slide 11</vt:lpstr>
      <vt:lpstr>Hyperparameters of Autoencoders</vt:lpstr>
      <vt:lpstr>Slide 13</vt:lpstr>
      <vt:lpstr>Training Dataset</vt:lpstr>
      <vt:lpstr>Slide 15</vt:lpstr>
      <vt:lpstr>Slide 16</vt:lpstr>
      <vt:lpstr>Slide 17</vt:lpstr>
      <vt:lpstr>Slide 18</vt:lpstr>
      <vt:lpstr>Slide 19</vt:lpstr>
      <vt:lpstr>         Results</vt:lpstr>
      <vt:lpstr>Slide 21</vt:lpstr>
      <vt:lpstr>Slide 22</vt:lpstr>
      <vt:lpstr>Metrics over 52 test images</vt:lpstr>
      <vt:lpstr>Slide 24</vt:lpstr>
      <vt:lpstr>Slide 25</vt:lpstr>
      <vt:lpstr>Slide 26</vt:lpstr>
      <vt:lpstr>Slide 27</vt:lpstr>
      <vt:lpstr>Slide 28</vt:lpstr>
      <vt:lpstr>Slide 29</vt:lpstr>
      <vt:lpstr>Smart Image denoising interface with file upload: Input</vt:lpstr>
      <vt:lpstr>Output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image denoising using  autoencoders</dc:title>
  <dc:creator>ashish takhar</dc:creator>
  <cp:lastModifiedBy>DELL</cp:lastModifiedBy>
  <cp:revision>16</cp:revision>
  <dcterms:created xsi:type="dcterms:W3CDTF">2025-03-03T10:47:03Z</dcterms:created>
  <dcterms:modified xsi:type="dcterms:W3CDTF">2025-04-30T09:41:23Z</dcterms:modified>
</cp:coreProperties>
</file>