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71" r:id="rId8"/>
    <p:sldId id="260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56FA-91E0-41B4-8DF2-FE37C7EEE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34EC2-14FA-4B77-A107-BDB53A0F0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529A-12BE-4622-AD2A-E33D29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84FC-8699-4CA1-A908-3F79E7E7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6097-9C1D-4DC0-AD6B-4698A77D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14B8-3835-4B19-BDA9-A4E272F7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D28B-09C4-4354-8ABB-3F51E9A8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3B69-6115-419A-84CD-B617831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9EB8-DAE2-45CD-9319-9A256F24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6D3D-02CB-4A64-B4AE-0E8A091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7059B-BEAB-4F59-BDCA-53B0FD8C4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79BA5-E7A1-4D2D-8759-20AF9EBBF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ECC4-3E50-407B-AFCE-2E0C6F45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172A-A88D-4257-B00F-9C9386E3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F59B-6D60-492A-9741-70040C41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4932-B0C2-4F26-9856-B585E769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CD59-E260-4BFB-9A99-07C447DB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EF06-92C9-4021-9F26-4A9CB16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4C3D-42F1-4C28-8939-222AA3F9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852B-A85B-4EF2-B6C5-40033761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DB38-8399-4726-AB8E-A10757C1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FF4E-CA2F-4EE8-8292-358ED930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78197-13F2-4E85-89DD-3CC597AF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8F45-AFBE-4080-82A0-4BC70615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82F9-04BE-4D19-B406-F24F314E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79AD-BD6C-489B-AEB6-D2EA114E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50E1-FC7B-438A-882C-F632E26B7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AF1A-7450-4699-8DBF-5F6550FA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DC1E5-4CFC-44AF-AFF5-5DE2FC3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7B3F-6083-4F80-85DA-CEA609D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8347-9EE6-405A-B2D3-20785AA0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AC7C-74F5-4581-A567-930CF5BA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439B-9876-419C-9B3E-ABED383A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9B1A-45FF-4078-923B-F951EE58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D1D92-10E4-496B-B26A-22A632FB6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6EF9A-B914-4CB3-9DBD-1B55B1DC2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56952-53AE-479F-B305-DE67BEB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4004F-567D-4AE6-A08B-30823191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2995-99E3-4BF3-BF74-026DDDFB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962B-CACA-4B70-A546-E7FBEFAF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0E05-937F-4A0C-B250-C37D8EF4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6AFA-CFB9-4F88-B00E-BAF5E66A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FBF13-CC93-4E15-8631-C75E51DB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4995E-9E33-46B5-801D-4513141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FEA2F-9CE6-4543-9968-51A97448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87DE-7468-4B78-A3F6-56A6E2FD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F7C2-289C-42EA-A70F-14B6D324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48BD-1283-4854-9C99-EC9975AA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1F635-4FB5-4417-9BE6-4AA10B1A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5DA2-990F-490B-8A93-E46B432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2438-ECEC-4265-8F4B-42C99531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FCAFB-CF5F-40E7-A88F-1A238E90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9871-D8D1-4C14-B0ED-162DB843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2BF37-632F-4FC2-92EE-D23394725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76F6-8501-4B35-A038-52E1F795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2218-CB44-48E7-9872-ED85858A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7F19-1B01-40CB-A7B9-ECA12E7D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C3F2F-351C-417E-9E85-63B45771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D33D2-A65A-4AA2-A00F-FF60A74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76BB-7175-47D7-B9D3-CAC4D3C2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B942-24DE-40EC-9EFA-9BF5E6F77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8AB3-B3DC-4958-A6C5-98891EBC5155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ADFA7-1852-4B68-8ED7-127EBC357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EF09-1A08-4AC5-8FE7-3E0BE822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729D-1516-4D47-B6EA-1B8C9326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">
              <a:schemeClr val="accent3">
                <a:lumMod val="95000"/>
                <a:lumOff val="5000"/>
              </a:schemeClr>
            </a:gs>
            <a:gs pos="75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8C91F5-2B61-4878-9EE2-82573673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4" y="1328880"/>
            <a:ext cx="4819390" cy="4819390"/>
          </a:xfrm>
          <a:prstGeom prst="rect">
            <a:avLst/>
          </a:prstGeom>
          <a:gradFill flip="none" rotWithShape="1">
            <a:gsLst>
              <a:gs pos="51000">
                <a:schemeClr val="accent3">
                  <a:lumMod val="40000"/>
                  <a:lumOff val="60000"/>
                </a:schemeClr>
              </a:gs>
              <a:gs pos="39000">
                <a:schemeClr val="accent3">
                  <a:lumMod val="95000"/>
                  <a:lumOff val="5000"/>
                </a:schemeClr>
              </a:gs>
              <a:gs pos="81000">
                <a:schemeClr val="accent3">
                  <a:lumMod val="60000"/>
                </a:schemeClr>
              </a:gs>
            </a:gsLst>
            <a:lin ang="2700000" scaled="1"/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493EA-61A9-40C2-8714-27675326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0999"/>
            <a:ext cx="9144000" cy="2387600"/>
          </a:xfrm>
          <a:noFill/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SENTIMENT ANALYSIS ON TWEETS</a:t>
            </a:r>
            <a:r>
              <a:rPr lang="en-US" sz="9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60A49-A31B-40C3-BF13-8AC55B4CB756}"/>
              </a:ext>
            </a:extLst>
          </p:cNvPr>
          <p:cNvSpPr txBox="1"/>
          <p:nvPr/>
        </p:nvSpPr>
        <p:spPr>
          <a:xfrm>
            <a:off x="1749083" y="4787001"/>
            <a:ext cx="233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endParaRPr lang="en-US" dirty="0"/>
          </a:p>
          <a:p>
            <a:r>
              <a:rPr lang="en-US" dirty="0"/>
              <a:t>AHSAN FAYYAZ </a:t>
            </a:r>
          </a:p>
          <a:p>
            <a:r>
              <a:rPr lang="en-US" dirty="0"/>
              <a:t>BIRTH SUBHASH </a:t>
            </a:r>
          </a:p>
          <a:p>
            <a:r>
              <a:rPr lang="en-US" dirty="0"/>
              <a:t>JUNAID ZIA KHAN</a:t>
            </a:r>
          </a:p>
        </p:txBody>
      </p:sp>
    </p:spTree>
    <p:extLst>
      <p:ext uri="{BB962C8B-B14F-4D97-AF65-F5344CB8AC3E}">
        <p14:creationId xmlns:p14="http://schemas.microsoft.com/office/powerpoint/2010/main" val="72548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15BD-F6E3-4F79-A7EA-E12FC4DB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D0C2-DEF8-4AA0-8262-0F5D8349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one more column in the dataset, called rating. A 5-point scale was used to rate the sentiment of the tweets. </a:t>
            </a:r>
          </a:p>
          <a:p>
            <a:r>
              <a:rPr lang="en-US" dirty="0"/>
              <a:t>Further, we portioned the data into two equal sets, the training set and a test set. </a:t>
            </a:r>
          </a:p>
          <a:p>
            <a:r>
              <a:rPr lang="en-US" dirty="0"/>
              <a:t>We then created a workflow on </a:t>
            </a:r>
            <a:r>
              <a:rPr lang="en-US" dirty="0" err="1"/>
              <a:t>knime</a:t>
            </a:r>
            <a:r>
              <a:rPr lang="en-US" dirty="0"/>
              <a:t>. </a:t>
            </a:r>
          </a:p>
          <a:p>
            <a:r>
              <a:rPr lang="en-US" dirty="0"/>
              <a:t>And we used a tag cloud to visually represent the tweets. </a:t>
            </a:r>
          </a:p>
          <a:p>
            <a:r>
              <a:rPr lang="en-US" dirty="0"/>
              <a:t>As well as a naïve </a:t>
            </a:r>
            <a:r>
              <a:rPr lang="en-US" dirty="0" err="1"/>
              <a:t>bayes</a:t>
            </a:r>
            <a:r>
              <a:rPr lang="en-US" dirty="0"/>
              <a:t> predictor to predict results for the test data set. </a:t>
            </a:r>
          </a:p>
        </p:txBody>
      </p:sp>
    </p:spTree>
    <p:extLst>
      <p:ext uri="{BB962C8B-B14F-4D97-AF65-F5344CB8AC3E}">
        <p14:creationId xmlns:p14="http://schemas.microsoft.com/office/powerpoint/2010/main" val="280495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1C93-4072-4311-8AE1-03791D59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the rating column to the mix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00402-7044-4C19-95EC-095CB73E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97" y="2630659"/>
            <a:ext cx="5684605" cy="2528738"/>
          </a:xfrm>
        </p:spPr>
      </p:pic>
    </p:spTree>
    <p:extLst>
      <p:ext uri="{BB962C8B-B14F-4D97-AF65-F5344CB8AC3E}">
        <p14:creationId xmlns:p14="http://schemas.microsoft.com/office/powerpoint/2010/main" val="426392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2705-A3CE-4130-A8CD-2044C60A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entire workflow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15A51-A0A6-430E-9645-F7D8B136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44" y="1250881"/>
            <a:ext cx="9784512" cy="5501102"/>
          </a:xfrm>
        </p:spPr>
      </p:pic>
    </p:spTree>
    <p:extLst>
      <p:ext uri="{BB962C8B-B14F-4D97-AF65-F5344CB8AC3E}">
        <p14:creationId xmlns:p14="http://schemas.microsoft.com/office/powerpoint/2010/main" val="309408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126">
              <a:srgbClr val="E7F2DF"/>
            </a:gs>
            <a:gs pos="57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2F1C-A839-4417-84FB-15A5A0A6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</a:rPr>
              <a:t>Workflow with compressed </a:t>
            </a:r>
            <a:r>
              <a:rPr lang="en-US" dirty="0" err="1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</a:rPr>
              <a:t>metanodes</a:t>
            </a:r>
            <a:endParaRPr lang="en-US" dirty="0"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F298D-778C-4303-ADDD-B0005619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99" y="1385889"/>
            <a:ext cx="7639201" cy="4829380"/>
          </a:xfrm>
        </p:spPr>
      </p:pic>
    </p:spTree>
    <p:extLst>
      <p:ext uri="{BB962C8B-B14F-4D97-AF65-F5344CB8AC3E}">
        <p14:creationId xmlns:p14="http://schemas.microsoft.com/office/powerpoint/2010/main" val="25355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126">
              <a:srgbClr val="A6A8A5"/>
            </a:gs>
            <a:gs pos="38000">
              <a:schemeClr val="accent3">
                <a:lumMod val="50000"/>
              </a:schemeClr>
            </a:gs>
            <a:gs pos="100000">
              <a:schemeClr val="accent6">
                <a:lumMod val="5000"/>
                <a:lumOff val="95000"/>
              </a:schemeClr>
            </a:gs>
            <a:gs pos="30000">
              <a:schemeClr val="accent6">
                <a:lumMod val="45000"/>
                <a:lumOff val="55000"/>
              </a:schemeClr>
            </a:gs>
            <a:gs pos="16000">
              <a:srgbClr val="00B0F0"/>
            </a:gs>
            <a:gs pos="81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E057-BD6B-4F50-90C0-25F8829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11000">
                      <a:schemeClr val="accent6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a:rPr>
              <a:t>Document creation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A7395-F685-4A50-971E-CC49544ED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39" y="1560519"/>
            <a:ext cx="5243405" cy="4932356"/>
          </a:xfrm>
        </p:spPr>
      </p:pic>
    </p:spTree>
    <p:extLst>
      <p:ext uri="{BB962C8B-B14F-4D97-AF65-F5344CB8AC3E}">
        <p14:creationId xmlns:p14="http://schemas.microsoft.com/office/powerpoint/2010/main" val="80638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rgbClr val="A6A8A5"/>
            </a:gs>
            <a:gs pos="66000">
              <a:schemeClr val="accent3">
                <a:lumMod val="50000"/>
              </a:schemeClr>
            </a:gs>
            <a:gs pos="98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63000">
              <a:srgbClr val="00B0F0"/>
            </a:gs>
            <a:gs pos="81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F5D3-3038-4F69-BE84-46676FCC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Preprocessing </a:t>
            </a:r>
            <a:r>
              <a:rPr lang="en-US" u="sng" dirty="0" err="1"/>
              <a:t>metanode</a:t>
            </a:r>
            <a:endParaRPr lang="en-US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D2420-AB53-4052-A073-5E5CDEB2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33" y="1856936"/>
            <a:ext cx="9089028" cy="3910817"/>
          </a:xfrm>
        </p:spPr>
      </p:pic>
    </p:spTree>
    <p:extLst>
      <p:ext uri="{BB962C8B-B14F-4D97-AF65-F5344CB8AC3E}">
        <p14:creationId xmlns:p14="http://schemas.microsoft.com/office/powerpoint/2010/main" val="162129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rgbClr val="00B050"/>
            </a:gs>
            <a:gs pos="98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1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A64-1C9B-42B5-915A-DC21827B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Results from naïve </a:t>
            </a:r>
            <a:r>
              <a:rPr lang="en-US" u="sng" dirty="0" err="1"/>
              <a:t>bayes</a:t>
            </a:r>
            <a:r>
              <a:rPr lang="en-US" u="sng" dirty="0"/>
              <a:t> predictor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FAECE-FBAA-4F88-9EBC-FB090CA3A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66" y="1901620"/>
            <a:ext cx="5245667" cy="4295834"/>
          </a:xfrm>
        </p:spPr>
      </p:pic>
    </p:spTree>
    <p:extLst>
      <p:ext uri="{BB962C8B-B14F-4D97-AF65-F5344CB8AC3E}">
        <p14:creationId xmlns:p14="http://schemas.microsoft.com/office/powerpoint/2010/main" val="392571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4047-4A80-4129-A875-B93B65F9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Tag cloud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DB27F6-F03D-496C-8B1E-241A16726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73" y="1451345"/>
            <a:ext cx="6915053" cy="5005936"/>
          </a:xfrm>
        </p:spPr>
      </p:pic>
    </p:spTree>
    <p:extLst>
      <p:ext uri="{BB962C8B-B14F-4D97-AF65-F5344CB8AC3E}">
        <p14:creationId xmlns:p14="http://schemas.microsoft.com/office/powerpoint/2010/main" val="202052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17DC-9E02-4329-A6E3-6FAEF89A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Zoomed 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19D77-62ED-429E-A5CF-43DEDD6F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84" y="1873568"/>
            <a:ext cx="8972832" cy="4206345"/>
          </a:xfrm>
        </p:spPr>
      </p:pic>
    </p:spTree>
    <p:extLst>
      <p:ext uri="{BB962C8B-B14F-4D97-AF65-F5344CB8AC3E}">
        <p14:creationId xmlns:p14="http://schemas.microsoft.com/office/powerpoint/2010/main" val="28033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B5D-5CFB-47D3-B706-20BAFFA6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Sentiment Analysis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8292-70EE-4A23-901A-262D09B1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opinions and views of people on a particular topic. </a:t>
            </a:r>
          </a:p>
          <a:p>
            <a:r>
              <a:rPr lang="en-US" dirty="0"/>
              <a:t>Used in the marketing industry to assess people’s views before movies come out. </a:t>
            </a:r>
          </a:p>
          <a:p>
            <a:r>
              <a:rPr lang="en-US" dirty="0"/>
              <a:t>Also used to gather opinions when campaigns for products are created. </a:t>
            </a:r>
          </a:p>
        </p:txBody>
      </p:sp>
    </p:spTree>
    <p:extLst>
      <p:ext uri="{BB962C8B-B14F-4D97-AF65-F5344CB8AC3E}">
        <p14:creationId xmlns:p14="http://schemas.microsoft.com/office/powerpoint/2010/main" val="106877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96CD-23C9-465E-9AD7-1DB74BC6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0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Our two approaches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016BA3-9B94-4464-B536-8BD097C8EEE7}"/>
              </a:ext>
            </a:extLst>
          </p:cNvPr>
          <p:cNvSpPr/>
          <p:nvPr/>
        </p:nvSpPr>
        <p:spPr>
          <a:xfrm>
            <a:off x="1477106" y="2839915"/>
            <a:ext cx="3840480" cy="240733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46FB43-5D01-42A3-8B0C-41501E30D39D}"/>
              </a:ext>
            </a:extLst>
          </p:cNvPr>
          <p:cNvSpPr/>
          <p:nvPr/>
        </p:nvSpPr>
        <p:spPr>
          <a:xfrm>
            <a:off x="6578992" y="2839915"/>
            <a:ext cx="3840480" cy="250404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D7E0F-252F-4A3F-93E8-655345F0CB00}"/>
              </a:ext>
            </a:extLst>
          </p:cNvPr>
          <p:cNvCxnSpPr/>
          <p:nvPr/>
        </p:nvCxnSpPr>
        <p:spPr>
          <a:xfrm>
            <a:off x="6269501" y="1584690"/>
            <a:ext cx="815926" cy="125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456000-6F4B-434A-8619-CD61D4375524}"/>
              </a:ext>
            </a:extLst>
          </p:cNvPr>
          <p:cNvCxnSpPr>
            <a:cxnSpLocks/>
          </p:cNvCxnSpPr>
          <p:nvPr/>
        </p:nvCxnSpPr>
        <p:spPr>
          <a:xfrm flipH="1">
            <a:off x="4754880" y="1584690"/>
            <a:ext cx="661184" cy="125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280461-E0EA-4A1C-9DB1-2A4B08514666}"/>
              </a:ext>
            </a:extLst>
          </p:cNvPr>
          <p:cNvSpPr txBox="1"/>
          <p:nvPr/>
        </p:nvSpPr>
        <p:spPr>
          <a:xfrm>
            <a:off x="2293619" y="3602587"/>
            <a:ext cx="275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462EA-1262-4578-A823-BAB606E50DAE}"/>
              </a:ext>
            </a:extLst>
          </p:cNvPr>
          <p:cNvSpPr txBox="1"/>
          <p:nvPr/>
        </p:nvSpPr>
        <p:spPr>
          <a:xfrm>
            <a:off x="7484012" y="3602586"/>
            <a:ext cx="259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KNIME</a:t>
            </a:r>
          </a:p>
        </p:txBody>
      </p:sp>
    </p:spTree>
    <p:extLst>
      <p:ext uri="{BB962C8B-B14F-4D97-AF65-F5344CB8AC3E}">
        <p14:creationId xmlns:p14="http://schemas.microsoft.com/office/powerpoint/2010/main" val="6729353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C512-3603-4106-B158-76961691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1613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Python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2DA4-CD3E-42C2-833C-2A47ED9A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5066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2B2E-7FA9-4E71-BA68-551236E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514D-A840-4A53-AF81-FAFAD9DD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twitter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tweepy</a:t>
            </a:r>
            <a:r>
              <a:rPr lang="en-US" dirty="0"/>
              <a:t> to obtain a dataset that was filled with tweets. </a:t>
            </a:r>
          </a:p>
          <a:p>
            <a:r>
              <a:rPr lang="en-US" dirty="0"/>
              <a:t>We populated the database of tweets by running the main.py file. </a:t>
            </a:r>
          </a:p>
          <a:p>
            <a:r>
              <a:rPr lang="en-US" dirty="0"/>
              <a:t>Then we used the animate.py file to visually represent the tweets. </a:t>
            </a:r>
          </a:p>
        </p:txBody>
      </p:sp>
    </p:spTree>
    <p:extLst>
      <p:ext uri="{BB962C8B-B14F-4D97-AF65-F5344CB8AC3E}">
        <p14:creationId xmlns:p14="http://schemas.microsoft.com/office/powerpoint/2010/main" val="16378071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5ED3-273F-4E45-BDAA-131D7BCD985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8100000" algn="tr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rPr>
              <a:t>Main.py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D2B0B-81EA-4248-A3F5-C2AE20503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11" y="1561514"/>
            <a:ext cx="8359377" cy="4699855"/>
          </a:xfrm>
        </p:spPr>
      </p:pic>
    </p:spTree>
    <p:extLst>
      <p:ext uri="{BB962C8B-B14F-4D97-AF65-F5344CB8AC3E}">
        <p14:creationId xmlns:p14="http://schemas.microsoft.com/office/powerpoint/2010/main" val="203798155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DD9F-43B4-496F-9C4A-C7B8772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obtained by main.py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3B175-EACC-4806-B6D6-9FA8015E1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24" y="1966473"/>
            <a:ext cx="9818209" cy="2925054"/>
          </a:xfrm>
        </p:spPr>
      </p:pic>
    </p:spTree>
    <p:extLst>
      <p:ext uri="{BB962C8B-B14F-4D97-AF65-F5344CB8AC3E}">
        <p14:creationId xmlns:p14="http://schemas.microsoft.com/office/powerpoint/2010/main" val="43779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36">
              <a:srgbClr val="B6D2EC"/>
            </a:gs>
            <a:gs pos="0">
              <a:schemeClr val="accent5">
                <a:lumMod val="0"/>
                <a:lumOff val="100000"/>
              </a:schemeClr>
            </a:gs>
            <a:gs pos="78000">
              <a:schemeClr val="accent5">
                <a:lumMod val="0"/>
                <a:lumOff val="100000"/>
              </a:schemeClr>
            </a:gs>
            <a:gs pos="78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1E8C-736C-46A8-B282-1101D6A5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>
                <a:gradFill flip="none" rotWithShape="1">
                  <a:gsLst>
                    <a:gs pos="0">
                      <a:schemeClr val="accent6">
                        <a:lumMod val="89000"/>
                      </a:schemeClr>
                    </a:gs>
                    <a:gs pos="2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Animate.py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B24153-B8E0-4941-8A33-53151285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11" y="1547447"/>
            <a:ext cx="8359377" cy="4699855"/>
          </a:xfrm>
        </p:spPr>
      </p:pic>
    </p:spTree>
    <p:extLst>
      <p:ext uri="{BB962C8B-B14F-4D97-AF65-F5344CB8AC3E}">
        <p14:creationId xmlns:p14="http://schemas.microsoft.com/office/powerpoint/2010/main" val="19018807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9B3F-4F36-4DAB-84B6-B6B398ED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7149"/>
            <a:ext cx="10515600" cy="3390949"/>
          </a:xfrm>
        </p:spPr>
        <p:txBody>
          <a:bodyPr>
            <a:normAutofit fontScale="90000"/>
          </a:bodyPr>
          <a:lstStyle/>
          <a:p>
            <a:r>
              <a:rPr lang="en-US" sz="13800" dirty="0" err="1"/>
              <a:t>Knime</a:t>
            </a:r>
            <a:r>
              <a:rPr lang="en-US" sz="138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07797376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232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Fan Heiti Std B</vt:lpstr>
      <vt:lpstr>Arial</vt:lpstr>
      <vt:lpstr>Calibri</vt:lpstr>
      <vt:lpstr>Calibri Light</vt:lpstr>
      <vt:lpstr>Office Theme</vt:lpstr>
      <vt:lpstr>SENTIMENT ANALYSIS ON TWEETS </vt:lpstr>
      <vt:lpstr>Purpose of Sentiment Analysis  </vt:lpstr>
      <vt:lpstr>Our two approaches </vt:lpstr>
      <vt:lpstr>Python approach </vt:lpstr>
      <vt:lpstr>Our approach </vt:lpstr>
      <vt:lpstr>Main.py code</vt:lpstr>
      <vt:lpstr>Database obtained by main.py</vt:lpstr>
      <vt:lpstr>Animate.py</vt:lpstr>
      <vt:lpstr>Knime approach</vt:lpstr>
      <vt:lpstr>Our approach </vt:lpstr>
      <vt:lpstr>Adding the rating column to the mix </vt:lpstr>
      <vt:lpstr>Our entire workflow </vt:lpstr>
      <vt:lpstr>Workflow with compressed metanodes</vt:lpstr>
      <vt:lpstr>Document creation </vt:lpstr>
      <vt:lpstr>Preprocessing metanode</vt:lpstr>
      <vt:lpstr>Results from naïve bayes predictor</vt:lpstr>
      <vt:lpstr>Tag cloud </vt:lpstr>
      <vt:lpstr>Zoomed 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TWEETS</dc:title>
  <dc:creator>Juniad Khan</dc:creator>
  <cp:lastModifiedBy>Juniad Khan</cp:lastModifiedBy>
  <cp:revision>18</cp:revision>
  <dcterms:created xsi:type="dcterms:W3CDTF">2017-12-13T14:05:47Z</dcterms:created>
  <dcterms:modified xsi:type="dcterms:W3CDTF">2017-12-13T19:56:14Z</dcterms:modified>
</cp:coreProperties>
</file>