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1pPr>
    <a:lvl2pPr indent="342900"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2pPr>
    <a:lvl3pPr indent="685800"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3pPr>
    <a:lvl4pPr indent="1028700"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4pPr>
    <a:lvl5pPr indent="1371600"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5pPr>
    <a:lvl6pPr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6pPr>
    <a:lvl7pPr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7pPr>
    <a:lvl8pPr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8pPr>
    <a:lvl9pPr algn="r" defTabSz="584200">
      <a:defRPr sz="1200">
        <a:uFill>
          <a:solidFill/>
        </a:uFill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pic>
        <p:nvPicPr>
          <p:cNvPr id="7" name="ibm_clou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675" y="198685"/>
            <a:ext cx="1130301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3429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6858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10287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1371600" algn="ctr" defTabSz="584200">
        <a:defRPr sz="8000">
          <a:latin typeface="+mn-lt"/>
          <a:ea typeface="+mn-ea"/>
          <a:cs typeface="+mn-cs"/>
          <a:sym typeface="Helvetica Light"/>
        </a:defRPr>
      </a:lvl5pPr>
      <a:lvl6pPr algn="ctr" defTabSz="584200">
        <a:defRPr sz="8000">
          <a:latin typeface="+mn-lt"/>
          <a:ea typeface="+mn-ea"/>
          <a:cs typeface="+mn-cs"/>
          <a:sym typeface="Helvetica Light"/>
        </a:defRPr>
      </a:lvl6pPr>
      <a:lvl7pPr algn="ctr" defTabSz="584200">
        <a:defRPr sz="8000">
          <a:latin typeface="+mn-lt"/>
          <a:ea typeface="+mn-ea"/>
          <a:cs typeface="+mn-cs"/>
          <a:sym typeface="Helvetica Light"/>
        </a:defRPr>
      </a:lvl7pPr>
      <a:lvl8pPr algn="ctr" defTabSz="584200">
        <a:defRPr sz="8000">
          <a:latin typeface="+mn-lt"/>
          <a:ea typeface="+mn-ea"/>
          <a:cs typeface="+mn-cs"/>
          <a:sym typeface="Helvetica Light"/>
        </a:defRPr>
      </a:lvl8pPr>
      <a:lvl9pPr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hyperlink" Target="http://github.com/maximilien/i18n4go" TargetMode="External"/><Relationship Id="rId6" Type="http://schemas.openxmlformats.org/officeDocument/2006/relationships/hyperlink" Target="http://maximilien.org" TargetMode="External"/><Relationship Id="rId7" Type="http://schemas.openxmlformats.org/officeDocument/2006/relationships/image" Target="../media/image3.jpeg"/><Relationship Id="rId8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hyperlink" Target="https://github.com/maximilien/i18n4go/tree/master/examples/demo1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://golang.org/pkg/go/ast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5" Type="http://schemas.openxmlformats.org/officeDocument/2006/relationships/hyperlink" Target="http://knowyourmeme.com/photos/522333-language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Relationship Id="rId4" Type="http://schemas.openxmlformats.org/officeDocument/2006/relationships/image" Target="../media/image12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hyperlink" Target="http://twitter.com/jberkhahn" TargetMode="External"/><Relationship Id="rId8" Type="http://schemas.openxmlformats.org/officeDocument/2006/relationships/image" Target="../media/image7.jpeg"/><Relationship Id="rId9" Type="http://schemas.openxmlformats.org/officeDocument/2006/relationships/hyperlink" Target="http://twitter.com/maximilien" TargetMode="External"/><Relationship Id="rId10" Type="http://schemas.openxmlformats.org/officeDocument/2006/relationships/hyperlink" Target="http://twitter.com/UsedRecently" TargetMode="External"/><Relationship Id="rId11" Type="http://schemas.openxmlformats.org/officeDocument/2006/relationships/hyperlink" Target="http://twitter.com/LeftSaidTi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://github.com/maximilien/i18n4go" TargetMode="External"/><Relationship Id="rId4" Type="http://schemas.openxmlformats.org/officeDocument/2006/relationships/hyperlink" Target="http://github.com/cloudfoundry/cli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github.com/nicksnyder/go-i18n" TargetMode="External"/><Relationship Id="rId4" Type="http://schemas.openxmlformats.org/officeDocument/2006/relationships/hyperlink" Target="http://github.com/maximilien/i18n4go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world_map_-_black_&amp;_white_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28" y="1172444"/>
            <a:ext cx="12728290" cy="6979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nserted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30" y="6117018"/>
            <a:ext cx="2047919" cy="204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>
            <p:ph type="title"/>
          </p:nvPr>
        </p:nvSpPr>
        <p:spPr>
          <a:xfrm>
            <a:off x="897427" y="7785100"/>
            <a:ext cx="6303473" cy="1701800"/>
          </a:xfrm>
          <a:prstGeom prst="rect">
            <a:avLst/>
          </a:prstGeom>
        </p:spPr>
        <p:txBody>
          <a:bodyPr anchor="ctr"/>
          <a:lstStyle/>
          <a:p>
            <a:pPr lvl="0" algn="r">
              <a:defRPr sz="1800"/>
            </a:pPr>
            <a:r>
              <a: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going global with </a:t>
            </a:r>
            <a:r>
              <a:rPr sz="4200" u="sng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 invalidUrl="" action="" tgtFrame="" tooltip="" history="1" highlightClick="0" endSnd="0"/>
              </a:rPr>
              <a:t>i18n4go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7878762" y="7947025"/>
            <a:ext cx="4953001" cy="1376363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b="1" sz="2800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dr.max @maximilien</a:t>
            </a:r>
            <a:endParaRPr b="1" sz="2800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2800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ibm cloud labs</a:t>
            </a:r>
            <a:endParaRPr sz="2800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2800" u="sng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 invalidUrl="" action="" tgtFrame="" tooltip="" history="1" highlightClick="0" endSnd="0"/>
              </a:rPr>
              <a:t>maximilien.org</a:t>
            </a:r>
            <a:r>
              <a:rPr sz="2800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id="37" name="asset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96337" y="294020"/>
            <a:ext cx="2710489" cy="1109494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1303000" y="8813800"/>
            <a:ext cx="1400820" cy="41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uFillTx/>
              </a:defRPr>
            </a:pPr>
            <a:r>
              <a:rPr b="1" sz="140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v0.4.1</a:t>
            </a:r>
            <a:endParaRPr b="1" sz="1400">
              <a:uFill>
                <a:solidFill/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April 23rd, 2015</a:t>
            </a:r>
          </a:p>
        </p:txBody>
      </p:sp>
      <p:pic>
        <p:nvPicPr>
          <p:cNvPr id="39" name="bluemixPromo@2x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78267" y="6486111"/>
            <a:ext cx="3571876" cy="13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initial program</a:t>
            </a:r>
          </a:p>
        </p:txBody>
      </p:sp>
      <p:pic>
        <p:nvPicPr>
          <p:cNvPr id="94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7" name="Shape 97"/>
          <p:cNvSpPr/>
          <p:nvPr/>
        </p:nvSpPr>
        <p:spPr>
          <a:xfrm>
            <a:off x="1580405" y="2739231"/>
            <a:ext cx="9843990" cy="45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import (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"v0.0.1"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"Hello from Goffer land and i18n4go"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400">
                <a:solidFill>
                  <a:srgbClr val="00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fmt.Printf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"Version %s\n"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extracted strings (en_US)</a:t>
            </a:r>
          </a:p>
        </p:txBody>
      </p:sp>
      <p:pic>
        <p:nvPicPr>
          <p:cNvPr id="100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03" name="Shape 103"/>
          <p:cNvSpPr/>
          <p:nvPr/>
        </p:nvSpPr>
        <p:spPr>
          <a:xfrm>
            <a:off x="1468977" y="3126581"/>
            <a:ext cx="10905977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"Hello from Goffer land and i18n4go"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"translation"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"Hello from Goffer land and i18n4go"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"modified"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24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"Version {{.Arg0}}\n"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"translation"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"Version {{.Arg0}}\n"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400">
                <a:solidFill>
                  <a:srgbClr val="4F8F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"modified"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24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med" advClick="1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rewritten code</a:t>
            </a:r>
          </a:p>
        </p:txBody>
      </p:sp>
      <p:pic>
        <p:nvPicPr>
          <p:cNvPr id="106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09" name="Shape 109"/>
          <p:cNvSpPr/>
          <p:nvPr/>
        </p:nvSpPr>
        <p:spPr>
          <a:xfrm>
            <a:off x="1306041" y="2783681"/>
            <a:ext cx="10392719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import (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>
                <a:solidFill>
                  <a:srgbClr val="0B5D1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sz="2400">
                <a:solidFill>
                  <a:srgbClr val="0B5D1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"v0.0.1"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400">
                <a:solidFill>
                  <a:srgbClr val="0B5D1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"Hello from Goffer land and i18n4go"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400">
                <a:solidFill>
                  <a:srgbClr val="0B5D1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fmt.Printf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400">
                <a:solidFill>
                  <a:srgbClr val="0B5D1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"Version {{.Arg0}}\n"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map[string]interface{}{</a:t>
            </a:r>
            <a:r>
              <a:rPr b="1" sz="2400">
                <a:solidFill>
                  <a:srgbClr val="0B5D1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"Arg0"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 advClick="1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i18n init code (partial)</a:t>
            </a:r>
          </a:p>
        </p:txBody>
      </p:sp>
      <p:pic>
        <p:nvPicPr>
          <p:cNvPr id="112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15" name="Shape 115"/>
          <p:cNvSpPr/>
          <p:nvPr/>
        </p:nvSpPr>
        <p:spPr>
          <a:xfrm>
            <a:off x="1580405" y="2120899"/>
            <a:ext cx="9843990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(detector Detector) goi18n.TranslateFunc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var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goi18n.TranslateFunc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var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error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var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userLocale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userLocale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initWithUserLocale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detector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!= nil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userLocale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mustLoadDefaultLocale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goi18n.Tfunc(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userLocale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DEFAULT_LOCALE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panic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</p:spTree>
  </p:cSld>
  <p:clrMapOvr>
    <a:masterClrMapping/>
  </p:clrMapOvr>
  <p:transition spd="med" advClick="1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resulting code structure</a:t>
            </a:r>
          </a:p>
        </p:txBody>
      </p:sp>
      <p:pic>
        <p:nvPicPr>
          <p:cNvPr id="118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21" name="2__maximilien_drmaxs-MacBook-Pro____Dropbox_Work_github_i18n4go_src_github_com_maximilien_i18n4go__zsh__and_1__maximilien_drmaxs-MacBook-Pro____Dropbox_Work_github_devops__zsh_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49767" y="2123664"/>
            <a:ext cx="6105266" cy="695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demo</a:t>
            </a:r>
          </a:p>
        </p:txBody>
      </p:sp>
      <p:pic>
        <p:nvPicPr>
          <p:cNvPr id="124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4758195" y="4447859"/>
            <a:ext cx="3488410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5000">
                <a:uFill>
                  <a:solidFill/>
                </a:uFill>
              </a:rPr>
              <a:t>live demo</a:t>
            </a:r>
          </a:p>
        </p:txBody>
      </p:sp>
      <p:sp>
        <p:nvSpPr>
          <p:cNvPr id="127" name="Shape 127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28" name="Shape 128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1729740" y="5630704"/>
            <a:ext cx="954532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2500" u="sng">
                <a:uFill>
                  <a:solidFill/>
                </a:uFill>
                <a:hlinkClick r:id="rId5" invalidUrl="" action="" tgtFrame="" tooltip="" history="1" highlightClick="0" endSnd="0"/>
              </a:rPr>
              <a:t>https://github.com/maximilien/i18n4go/tree/master/examples/demo1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technical details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571500" y="2155543"/>
            <a:ext cx="12097043" cy="6195906"/>
          </a:xfrm>
          <a:prstGeom prst="rect">
            <a:avLst/>
          </a:prstGeom>
        </p:spPr>
        <p:txBody>
          <a:bodyPr/>
          <a:lstStyle/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heavy use of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golang.org/pkg/go/ast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package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15111" indent="-247649" algn="l" defTabSz="455675">
              <a:spcBef>
                <a:spcPts val="3700"/>
              </a:spcBef>
              <a:buSzPct val="100000"/>
              <a:buChar char="‣"/>
              <a:defRPr sz="1800"/>
            </a:pP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extract-strings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rewrite-package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15111" indent="-247649" algn="l" defTabSz="455675">
              <a:spcBef>
                <a:spcPts val="3700"/>
              </a:spcBef>
              <a:buSzPct val="100000"/>
              <a:buChar char="‣"/>
              <a:defRPr sz="1800"/>
            </a:pP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go-fmt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reformat code (uses AST as well)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create-translations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OK but humans </a:t>
            </a:r>
            <a:r>
              <a:rPr sz="3432" u="sng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way better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 to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package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i18n JSON as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, e.g., go-bindata 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verify-strings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checkup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fixup</a:t>
            </a: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 maintenance</a:t>
            </a:r>
          </a:p>
        </p:txBody>
      </p:sp>
      <p:pic>
        <p:nvPicPr>
          <p:cNvPr id="132" name="Inserted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asset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what next?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571500" y="2201370"/>
            <a:ext cx="11861800" cy="6104252"/>
          </a:xfrm>
          <a:prstGeom prst="rect">
            <a:avLst/>
          </a:prstGeom>
        </p:spPr>
        <p:txBody>
          <a:bodyPr/>
          <a:lstStyle/>
          <a:p>
            <a:pPr lvl="0" marL="266699" indent="-266699" algn="l" defTabSz="490727">
              <a:spcBef>
                <a:spcPts val="4000"/>
              </a:spcBef>
              <a:buSzPct val="100000"/>
              <a:buChar char="•"/>
              <a:defRPr sz="1800"/>
            </a:pP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being used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 about one year now in </a:t>
            </a: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CF CLI</a:t>
            </a:r>
            <a:endParaRPr sz="3696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66699" indent="-266699" algn="l" defTabSz="490727">
              <a:spcBef>
                <a:spcPts val="4000"/>
              </a:spcBef>
              <a:buSzPct val="100000"/>
              <a:buChar char="•"/>
              <a:defRPr sz="1800"/>
            </a:pP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we </a:t>
            </a: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simplify basic workflow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even more?</a:t>
            </a:r>
            <a:endParaRPr sz="3696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66699" indent="-266699" algn="l" defTabSz="490727">
              <a:spcBef>
                <a:spcPts val="4000"/>
              </a:spcBef>
              <a:buSzPct val="100000"/>
              <a:buChar char="•"/>
              <a:defRPr sz="1800"/>
            </a:pP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other </a:t>
            </a: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auto-translators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? e.g., IBM Watson, Bing</a:t>
            </a:r>
            <a:endParaRPr sz="3696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66699" indent="-266699" algn="l" defTabSz="490727">
              <a:spcBef>
                <a:spcPts val="4000"/>
              </a:spcBef>
              <a:buSzPct val="100000"/>
              <a:buChar char="•"/>
              <a:defRPr sz="1800"/>
            </a:pP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support strings with localized </a:t>
            </a: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dates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currency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, numbers</a:t>
            </a:r>
            <a:endParaRPr sz="3696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66699" indent="-266699" algn="l" defTabSz="490727">
              <a:spcBef>
                <a:spcPts val="4000"/>
              </a:spcBef>
              <a:buSzPct val="100000"/>
              <a:buChar char="•"/>
              <a:defRPr sz="1800"/>
            </a:pP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socialize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Golang communities, e.g., GoSF</a:t>
            </a:r>
            <a:endParaRPr sz="3696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66699" indent="-266699" algn="l" defTabSz="490727">
              <a:spcBef>
                <a:spcPts val="4000"/>
              </a:spcBef>
              <a:buSzPct val="100000"/>
              <a:buChar char="•"/>
              <a:defRPr sz="1800"/>
            </a:pP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welcome </a:t>
            </a:r>
            <a:r>
              <a:rPr b="1"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contributors</a:t>
            </a:r>
            <a:r>
              <a:rPr sz="3696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</a:p>
        </p:txBody>
      </p:sp>
      <p:pic>
        <p:nvPicPr>
          <p:cNvPr id="138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43" name="asse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8374" y="2474907"/>
            <a:ext cx="8268052" cy="480378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4438294" y="7407098"/>
            <a:ext cx="4128212" cy="288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uFillTx/>
              </a:defRPr>
            </a:pPr>
            <a:r>
              <a:rPr b="1" sz="120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credit:</a:t>
            </a:r>
            <a:r>
              <a:rPr sz="1200">
                <a:uFill>
                  <a:solidFill/>
                </a:uFill>
              </a:rPr>
              <a:t> </a:t>
            </a:r>
            <a:r>
              <a:rPr sz="1200" u="sng">
                <a:uFill>
                  <a:solidFill/>
                </a:uFill>
                <a:hlinkClick r:id="rId5" invalidUrl="" action="" tgtFrame="" tooltip="" history="1" highlightClick="0" endSnd="0"/>
              </a:rPr>
              <a:t>http://knowyourmeme.com/photos/522333-language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flip dir="l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49" name="asse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Tim_Jarratt___LeftSaidTim____Twitt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0163" y="2513709"/>
            <a:ext cx="4139036" cy="3586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0235" y="1714213"/>
            <a:ext cx="1735585" cy="1735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37395" y="6948090"/>
            <a:ext cx="1460501" cy="146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5382450" y="7559876"/>
            <a:ext cx="2594166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 u="sng">
                <a:latin typeface="Helvetica Neue"/>
                <a:ea typeface="Helvetica Neue"/>
                <a:cs typeface="Helvetica Neue"/>
                <a:sym typeface="Helvetica Neue"/>
                <a:hlinkClick r:id="rId7" invalidUrl="" action="" tgtFrame="" tooltip="" history="1" highlightClick="0" endSnd="0"/>
              </a:defRPr>
            </a:lvl1pPr>
          </a:lstStyle>
          <a:p>
            <a:pPr lvl="0">
              <a:defRPr b="0" sz="1800" u="none">
                <a:uFillTx/>
              </a:defRPr>
            </a:pPr>
            <a:r>
              <a:rPr b="1" sz="3500" u="sng">
                <a:uFill>
                  <a:solidFill/>
                </a:uFill>
                <a:hlinkClick r:id="rId7" invalidUrl="" action="" tgtFrame="" tooltip="" history="1" highlightClick="0" endSnd="0"/>
              </a:rPr>
              <a:t>@jberkhahn</a:t>
            </a:r>
          </a:p>
        </p:txBody>
      </p:sp>
      <p:pic>
        <p:nvPicPr>
          <p:cNvPr id="155" name="pasted-imag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92630" y="6909370"/>
            <a:ext cx="1460501" cy="146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0073580" y="1929408"/>
            <a:ext cx="2052321" cy="195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b="1" sz="400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Various</a:t>
            </a:r>
            <a:endParaRPr b="1" sz="4000">
              <a:uFill>
                <a:solidFill/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>
              <a:defRPr sz="1800">
                <a:uFillTx/>
              </a:defRPr>
            </a:pPr>
            <a:r>
              <a:rPr b="1" sz="400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endParaRPr b="1" sz="4000">
              <a:uFill>
                <a:solidFill/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>
              <a:defRPr sz="1800">
                <a:uFillTx/>
              </a:defRPr>
            </a:pPr>
            <a:r>
              <a:rPr b="1" sz="400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Pivotal</a:t>
            </a:r>
          </a:p>
        </p:txBody>
      </p:sp>
      <p:sp>
        <p:nvSpPr>
          <p:cNvPr id="157" name="Shape 157"/>
          <p:cNvSpPr/>
          <p:nvPr/>
        </p:nvSpPr>
        <p:spPr>
          <a:xfrm>
            <a:off x="5196366" y="1070046"/>
            <a:ext cx="2746630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 u="sng">
                <a:latin typeface="Helvetica Neue"/>
                <a:ea typeface="Helvetica Neue"/>
                <a:cs typeface="Helvetica Neue"/>
                <a:sym typeface="Helvetica Neue"/>
                <a:hlinkClick r:id="rId9" invalidUrl="" action="" tgtFrame="" tooltip="" history="1" highlightClick="0" endSnd="0"/>
              </a:defRPr>
            </a:lvl1pPr>
          </a:lstStyle>
          <a:p>
            <a:pPr lvl="0">
              <a:defRPr b="0" sz="1800" u="none">
                <a:uFillTx/>
              </a:defRPr>
            </a:pPr>
            <a:r>
              <a:rPr b="1" sz="3500" u="sng">
                <a:uFill>
                  <a:solidFill/>
                </a:uFill>
                <a:hlinkClick r:id="rId9" invalidUrl="" action="" tgtFrame="" tooltip="" history="1" highlightClick="0" endSnd="0"/>
              </a:rPr>
              <a:t>@maximilien</a:t>
            </a:r>
          </a:p>
        </p:txBody>
      </p:sp>
      <p:sp>
        <p:nvSpPr>
          <p:cNvPr id="158" name="Shape 158"/>
          <p:cNvSpPr/>
          <p:nvPr/>
        </p:nvSpPr>
        <p:spPr>
          <a:xfrm>
            <a:off x="9657578" y="8368716"/>
            <a:ext cx="153060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2000">
                <a:uFill>
                  <a:solidFill/>
                </a:uFill>
              </a:rPr>
              <a:t>Dan Lavine </a:t>
            </a:r>
          </a:p>
        </p:txBody>
      </p:sp>
      <p:sp>
        <p:nvSpPr>
          <p:cNvPr id="159" name="Shape 159"/>
          <p:cNvSpPr/>
          <p:nvPr/>
        </p:nvSpPr>
        <p:spPr>
          <a:xfrm>
            <a:off x="2180296" y="8394736"/>
            <a:ext cx="177469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2000">
                <a:uFill>
                  <a:solidFill/>
                </a:uFill>
              </a:rPr>
              <a:t>Simon Leung </a:t>
            </a:r>
          </a:p>
        </p:txBody>
      </p:sp>
      <p:sp>
        <p:nvSpPr>
          <p:cNvPr id="160" name="Shape 160"/>
          <p:cNvSpPr/>
          <p:nvPr/>
        </p:nvSpPr>
        <p:spPr>
          <a:xfrm>
            <a:off x="329782" y="3463561"/>
            <a:ext cx="3416491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 u="sng">
                <a:latin typeface="Helvetica Neue"/>
                <a:ea typeface="Helvetica Neue"/>
                <a:cs typeface="Helvetica Neue"/>
                <a:sym typeface="Helvetica Neue"/>
                <a:hlinkClick r:id="rId10" invalidUrl="" action="" tgtFrame="" tooltip="" history="1" highlightClick="0" endSnd="0"/>
              </a:defRPr>
            </a:lvl1pPr>
          </a:lstStyle>
          <a:p>
            <a:pPr lvl="0">
              <a:defRPr b="0" sz="1800" u="none">
                <a:uFillTx/>
              </a:defRPr>
            </a:pPr>
            <a:r>
              <a:rPr b="1" sz="3500" u="sng">
                <a:uFill>
                  <a:solidFill/>
                </a:uFill>
                <a:hlinkClick r:id="rId10" invalidUrl="" action="" tgtFrame="" tooltip="" history="1" highlightClick="0" endSnd="0"/>
              </a:rPr>
              <a:t>@UsedRecently</a:t>
            </a:r>
          </a:p>
        </p:txBody>
      </p:sp>
      <p:sp>
        <p:nvSpPr>
          <p:cNvPr id="161" name="Shape 161"/>
          <p:cNvSpPr/>
          <p:nvPr/>
        </p:nvSpPr>
        <p:spPr>
          <a:xfrm>
            <a:off x="5063683" y="6088358"/>
            <a:ext cx="3011997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 u="sng">
                <a:latin typeface="Helvetica Neue"/>
                <a:ea typeface="Helvetica Neue"/>
                <a:cs typeface="Helvetica Neue"/>
                <a:sym typeface="Helvetica Neue"/>
                <a:hlinkClick r:id="rId11" invalidUrl="" action="" tgtFrame="" tooltip="" history="1" highlightClick="0" endSnd="0"/>
              </a:defRPr>
            </a:lvl1pPr>
          </a:lstStyle>
          <a:p>
            <a:pPr lvl="0">
              <a:defRPr b="0" sz="1800" u="none">
                <a:uFillTx/>
              </a:defRPr>
            </a:pPr>
            <a:r>
              <a:rPr b="1" sz="3500" u="sng">
                <a:uFill>
                  <a:solidFill/>
                </a:uFill>
                <a:hlinkClick r:id="rId11" invalidUrl="" action="" tgtFrame="" tooltip="" history="1" highlightClick="0" endSnd="0"/>
              </a:rPr>
              <a:t>@LeftSaidTim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Agenda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/>
          <a:lstStyle/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motivations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what? how? and when?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goals and design points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overview of approach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technical details and contributing</a:t>
            </a:r>
            <a:endParaRPr sz="343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47649" indent="-247649" algn="l" defTabSz="455675">
              <a:spcBef>
                <a:spcPts val="3700"/>
              </a:spcBef>
              <a:buSzPct val="100000"/>
              <a:buChar char="•"/>
              <a:defRPr sz="1800"/>
            </a:pPr>
            <a:r>
              <a:rPr sz="343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next? and future work</a:t>
            </a:r>
          </a:p>
        </p:txBody>
      </p:sp>
      <p:pic>
        <p:nvPicPr>
          <p:cNvPr id="43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checker dir="horz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motivations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571500" y="2324100"/>
            <a:ext cx="11861800" cy="6354035"/>
          </a:xfrm>
          <a:prstGeom prst="rect">
            <a:avLst/>
          </a:prstGeom>
        </p:spPr>
        <p:txBody>
          <a:bodyPr/>
          <a:lstStyle/>
          <a:p>
            <a:pPr lvl="0" marL="206374" indent="-206374" algn="l" defTabSz="379729">
              <a:spcBef>
                <a:spcPts val="3100"/>
              </a:spcBef>
              <a:buSzPct val="100000"/>
              <a:buChar char="•"/>
              <a:defRPr sz="1800"/>
            </a:pPr>
            <a:r>
              <a:rPr b="1"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IBM Bluemix</a:t>
            </a: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(based on CloudFoundry) is </a:t>
            </a:r>
            <a:r>
              <a:rPr b="1"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worldwide PaaS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06374" indent="-206374" algn="l" defTabSz="379729">
              <a:spcBef>
                <a:spcPts val="3100"/>
              </a:spcBef>
              <a:buSzPct val="100000"/>
              <a:buChar char="•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CloudFoundry </a:t>
            </a:r>
            <a:r>
              <a:rPr b="1"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CLI is written in Golang</a:t>
            </a: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&amp; is main entry to CF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06374" indent="-206374" algn="l" defTabSz="379729">
              <a:spcBef>
                <a:spcPts val="3100"/>
              </a:spcBef>
              <a:buSzPct val="100000"/>
              <a:buChar char="•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Golang support for </a:t>
            </a:r>
            <a:r>
              <a:rPr b="1"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internationalization (i18n)</a:t>
            </a: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minimal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06374" indent="-206374" algn="l" defTabSz="379729">
              <a:spcBef>
                <a:spcPts val="3100"/>
              </a:spcBef>
              <a:buSzPct val="100000"/>
              <a:buChar char="•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existing i18n for Golang mainly runtime libraries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06374" indent="-206374" algn="l" defTabSz="379729">
              <a:spcBef>
                <a:spcPts val="3100"/>
              </a:spcBef>
              <a:buSzPct val="100000"/>
              <a:buChar char="•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to convert existing and green field Golang code to i18n?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06374" indent="-206374" algn="l" defTabSz="379729">
              <a:spcBef>
                <a:spcPts val="3100"/>
              </a:spcBef>
              <a:buSzPct val="100000"/>
              <a:buChar char="•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supporting </a:t>
            </a:r>
            <a:r>
              <a:rPr b="1"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i18n</a:t>
            </a: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requires </a:t>
            </a:r>
            <a:r>
              <a:rPr b="1"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lifecycle tooling</a:t>
            </a: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429259" indent="-206374" algn="l" defTabSz="379729">
              <a:spcBef>
                <a:spcPts val="3100"/>
              </a:spcBef>
              <a:buSzPct val="100000"/>
              <a:buChar char="‣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code, test, continuous integration (CI)</a:t>
            </a:r>
            <a:endParaRPr sz="2859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429259" indent="-206374" algn="l" defTabSz="379729">
              <a:spcBef>
                <a:spcPts val="3100"/>
              </a:spcBef>
              <a:buSzPct val="100000"/>
              <a:buChar char="‣"/>
              <a:defRPr sz="1800"/>
            </a:pPr>
            <a:r>
              <a:rPr sz="2859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and maintenance</a:t>
            </a:r>
          </a:p>
        </p:txBody>
      </p:sp>
      <p:pic>
        <p:nvPicPr>
          <p:cNvPr id="49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what? how? and when?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571500" y="2324100"/>
            <a:ext cx="11861800" cy="6354035"/>
          </a:xfrm>
          <a:prstGeom prst="rect">
            <a:avLst/>
          </a:prstGeom>
        </p:spPr>
        <p:txBody>
          <a:bodyPr/>
          <a:lstStyle/>
          <a:p>
            <a:pPr lvl="0" marL="177799" indent="-177799" algn="l" defTabSz="327152">
              <a:spcBef>
                <a:spcPts val="2600"/>
              </a:spcBef>
              <a:buSzPct val="100000"/>
              <a:buChar char="•"/>
              <a:defRPr sz="1800"/>
            </a:pPr>
            <a:r>
              <a:rPr b="1"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what?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369823" indent="-177799" algn="l" defTabSz="327152">
              <a:spcBef>
                <a:spcPts val="2600"/>
              </a:spcBef>
              <a:buSzPct val="100000"/>
              <a:buChar char="‣"/>
              <a:defRPr sz="1800"/>
            </a:pP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internationalization (i18n) tooling for the Golang: </a:t>
            </a:r>
            <a:r>
              <a:rPr b="1"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github.com/maximilien/i18n4go</a:t>
            </a: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369823" indent="-177799" algn="l" defTabSz="327152">
              <a:spcBef>
                <a:spcPts val="2600"/>
              </a:spcBef>
              <a:buSzPct val="100000"/>
              <a:buChar char="‣"/>
              <a:defRPr sz="1800"/>
            </a:pP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supports lifecycle i18n workflows for both existing and green field Golang programs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77799" indent="-177799" algn="l" defTabSz="327152">
              <a:spcBef>
                <a:spcPts val="2600"/>
              </a:spcBef>
              <a:buSzPct val="100000"/>
              <a:buChar char="•"/>
              <a:defRPr sz="1800"/>
            </a:pPr>
            <a:r>
              <a:rPr b="1"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how?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369823" indent="-177799" algn="l" defTabSz="327152">
              <a:spcBef>
                <a:spcPts val="2600"/>
              </a:spcBef>
              <a:buSzPct val="100000"/>
              <a:buChar char="‣"/>
              <a:defRPr sz="1800"/>
            </a:pP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written entirely in Golang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369823" indent="-177799" algn="l" defTabSz="327152">
              <a:spcBef>
                <a:spcPts val="2600"/>
              </a:spcBef>
              <a:buSzPct val="100000"/>
              <a:buChar char="‣"/>
              <a:defRPr sz="1800"/>
            </a:pP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makes heavy use of Go’s AST package to manipulate program source code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77799" indent="-177799" algn="l" defTabSz="327152">
              <a:spcBef>
                <a:spcPts val="2600"/>
              </a:spcBef>
              <a:buSzPct val="100000"/>
              <a:buChar char="•"/>
              <a:defRPr sz="1800"/>
            </a:pPr>
            <a:r>
              <a:rPr b="1"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when?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369823" indent="-177799" algn="l" defTabSz="327152">
              <a:spcBef>
                <a:spcPts val="2600"/>
              </a:spcBef>
              <a:buSzPct val="100000"/>
              <a:buChar char="‣"/>
              <a:defRPr sz="1800"/>
            </a:pP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created by IBM and Pivotal in July 2014 and in used since by </a:t>
            </a:r>
            <a:r>
              <a:rPr sz="2464" u="sng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 invalidUrl="" action="" tgtFrame="" tooltip="" history="1" highlightClick="0" endSnd="0"/>
              </a:rPr>
              <a:t>CloudFoundry CLI</a:t>
            </a:r>
            <a:endParaRPr sz="2464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369823" indent="-177799" algn="l" defTabSz="327152">
              <a:spcBef>
                <a:spcPts val="2600"/>
              </a:spcBef>
              <a:buSzPct val="100000"/>
              <a:buChar char="‣"/>
              <a:defRPr sz="1800"/>
            </a:pPr>
            <a:r>
              <a:rPr sz="2464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available under Apache 2.0 OSS license; email: i18n4go at the Gmail domain</a:t>
            </a:r>
          </a:p>
        </p:txBody>
      </p:sp>
      <p:pic>
        <p:nvPicPr>
          <p:cNvPr id="55" name="Inserted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asset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seven goals or design points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571500" y="2163320"/>
            <a:ext cx="11861800" cy="6180352"/>
          </a:xfrm>
          <a:prstGeom prst="rect">
            <a:avLst/>
          </a:prstGeom>
        </p:spPr>
        <p:txBody>
          <a:bodyPr/>
          <a:lstStyle/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automate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as much as possible</a:t>
            </a:r>
            <a:endParaRPr sz="321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support both: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pre-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post-facto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i18n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use cases</a:t>
            </a:r>
            <a:endParaRPr sz="321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maintain Golang’s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compile-time checks</a:t>
            </a:r>
            <a:endParaRPr sz="321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keep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code readable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(as much as possible)</a:t>
            </a:r>
            <a:endParaRPr sz="321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minimal external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dependencies</a:t>
            </a:r>
            <a:endParaRPr sz="321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</a:t>
            </a: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resource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file types</a:t>
            </a:r>
            <a:endParaRPr sz="3212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66878" indent="-166878" algn="l" defTabSz="426466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implement in </a:t>
            </a:r>
            <a:r>
              <a:rPr b="1" sz="3212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Golang</a:t>
            </a:r>
          </a:p>
        </p:txBody>
      </p:sp>
      <p:pic>
        <p:nvPicPr>
          <p:cNvPr id="61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original</a:t>
            </a:r>
          </a:p>
        </p:txBody>
      </p:sp>
      <p:pic>
        <p:nvPicPr>
          <p:cNvPr id="66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69" name="demo1_go_—_i18n4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7561" y="2628467"/>
            <a:ext cx="9309678" cy="4496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hello world - desiderata</a:t>
            </a:r>
          </a:p>
        </p:txBody>
      </p:sp>
      <p:pic>
        <p:nvPicPr>
          <p:cNvPr id="72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75" name="demo1_go_—_i18n4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350" y="3061246"/>
            <a:ext cx="11260100" cy="3631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92965" y="5284868"/>
            <a:ext cx="5143729" cy="411487"/>
          </a:xfrm>
          <a:prstGeom prst="rect">
            <a:avLst/>
          </a:prstGeom>
        </p:spPr>
      </p:pic>
    </p:spTree>
  </p:cSld>
  <p:clrMapOvr>
    <a:masterClrMapping/>
  </p:clrMapOvr>
  <p:transition spd="med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overview of approach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571500" y="2324100"/>
            <a:ext cx="11861800" cy="6104252"/>
          </a:xfrm>
          <a:prstGeom prst="rect">
            <a:avLst/>
          </a:prstGeom>
        </p:spPr>
        <p:txBody>
          <a:bodyPr/>
          <a:lstStyle/>
          <a:p>
            <a:pPr lvl="0" marL="228599" indent="-228599" algn="l" defTabSz="420624">
              <a:spcBef>
                <a:spcPts val="3400"/>
              </a:spcBef>
              <a:buSzPct val="100000"/>
              <a:buChar char="•"/>
              <a:defRPr sz="1800"/>
            </a:pP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@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NickSnyder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go-i18n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project on Github for runtime</a:t>
            </a:r>
            <a:endParaRPr sz="3168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28599" indent="-228599" algn="l" defTabSz="420624">
              <a:spcBef>
                <a:spcPts val="3400"/>
              </a:spcBef>
              <a:buSzPct val="100000"/>
              <a:buChar char="•"/>
              <a:defRPr sz="1800"/>
            </a:pP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created tooling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</a:t>
            </a:r>
            <a:endParaRPr sz="3168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411480" indent="-164592" algn="l" defTabSz="42062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extracting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strings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from Golang programs</a:t>
            </a:r>
            <a:endParaRPr sz="3168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411480" indent="-164592" algn="l" defTabSz="42062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rewriting Golang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code to enable i18n translations</a:t>
            </a:r>
            <a:endParaRPr sz="3168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411480" indent="-164592" algn="l" defTabSz="42062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verify strings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different i18n resources</a:t>
            </a:r>
            <a:endParaRPr sz="3168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411480" indent="-164592" algn="l" defTabSz="42062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initialize locale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by auto discovery (depends on OS)</a:t>
            </a:r>
            <a:endParaRPr sz="3168">
              <a:solidFill>
                <a:srgbClr val="747474"/>
              </a:solidFill>
              <a:uFill>
                <a:solidFill>
                  <a:srgbClr val="747474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228599" indent="-228599" algn="l" defTabSz="420624">
              <a:spcBef>
                <a:spcPts val="3400"/>
              </a:spcBef>
              <a:buSzPct val="100000"/>
              <a:buChar char="•"/>
              <a:defRPr sz="1800"/>
            </a:pP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4" invalidUrl="" action="" tgtFrame="" tooltip="" history="1" highlightClick="0" endSnd="0"/>
              </a:rPr>
              <a:t>i18n4go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enables </a:t>
            </a:r>
            <a:r>
              <a:rPr b="1"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all of the above</a:t>
            </a:r>
            <a:r>
              <a:rPr sz="3168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sz="3168" u="sng">
                <a:solidFill>
                  <a:srgbClr val="747474"/>
                </a:solidFill>
                <a:uFill>
                  <a:solidFill>
                    <a:srgbClr val="74747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more</a:t>
            </a:r>
          </a:p>
        </p:txBody>
      </p:sp>
      <p:pic>
        <p:nvPicPr>
          <p:cNvPr id="81" name="Inserted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asset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overview of approach (</a:t>
            </a:r>
            <a:r>
              <a:rPr i="1"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cont.</a:t>
            </a:r>
            <a:r>
              <a: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</p:txBody>
      </p:sp>
      <p:pic>
        <p:nvPicPr>
          <p:cNvPr id="86" name="Inserted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6387" y="0"/>
            <a:ext cx="1266826" cy="126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asse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742362"/>
            <a:ext cx="2424113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9320106" y="8779792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05103" y="1997238"/>
            <a:ext cx="6114757" cy="7876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6965" y="2020968"/>
            <a:ext cx="1512719" cy="759398"/>
          </a:xfrm>
          <a:prstGeom prst="rect">
            <a:avLst/>
          </a:prstGeom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