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Helvetica Neue"/>
      <p:regular r:id="rId28"/>
      <p:bold r:id="rId29"/>
      <p:italic r:id="rId30"/>
      <p:boldItalic r:id="rId31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HelveticaNeue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quickly introduce swagger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 some details on swagger description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 onto the demo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Introduce swagger CF and Go to services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1"/>
            <a:ext cx="7772400" cy="1159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2"/>
            <a:ext cx="7772400" cy="784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1pPr>
            <a:lvl2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2pPr>
            <a:lvl3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3pPr>
            <a:lvl4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4pPr>
            <a:lvl5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5pPr>
            <a:lvl6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6pPr>
            <a:lvl7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7pPr>
            <a:lvl8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8pPr>
            <a:lvl9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0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0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4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4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0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0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8"/>
            <a:ext cx="8229600" cy="519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360"/>
              </a:spcBef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0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0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indent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0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Relationship Id="rId4" Type="http://schemas.openxmlformats.org/officeDocument/2006/relationships/image" Target="../media/image02.png"/><Relationship Id="rId5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jp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jpg"/><Relationship Id="rId4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jp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jpg"/><Relationship Id="rId4" Type="http://schemas.openxmlformats.org/officeDocument/2006/relationships/image" Target="../media/image21.pn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jp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maximilien/cf-swagger" TargetMode="External"/><Relationship Id="rId4" Type="http://schemas.openxmlformats.org/officeDocument/2006/relationships/image" Target="../media/image0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1.jp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1.jp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Relationship Id="rId4" Type="http://schemas.openxmlformats.org/officeDocument/2006/relationships/image" Target="../media/image02.png"/><Relationship Id="rId10" Type="http://schemas.openxmlformats.org/officeDocument/2006/relationships/image" Target="../media/image18.png"/><Relationship Id="rId9" Type="http://schemas.openxmlformats.org/officeDocument/2006/relationships/image" Target="../media/image20.png"/><Relationship Id="rId5" Type="http://schemas.openxmlformats.org/officeDocument/2006/relationships/image" Target="../media/image09.png"/><Relationship Id="rId6" Type="http://schemas.openxmlformats.org/officeDocument/2006/relationships/image" Target="../media/image08.png"/><Relationship Id="rId7" Type="http://schemas.openxmlformats.org/officeDocument/2006/relationships/image" Target="../media/image04.png"/><Relationship Id="rId8" Type="http://schemas.openxmlformats.org/officeDocument/2006/relationships/image" Target="../media/image0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Relationship Id="rId4" Type="http://schemas.openxmlformats.org/officeDocument/2006/relationships/image" Target="../media/image05.png"/><Relationship Id="rId5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298816"/>
            <a:ext cx="7772400" cy="1159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4800">
                <a:solidFill>
                  <a:schemeClr val="dk1"/>
                </a:solidFill>
              </a:rPr>
              <a:t>cf-</a:t>
            </a:r>
            <a:r>
              <a:rPr b="1" baseline="0" i="0" lang="en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swagger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368491"/>
            <a:ext cx="7772400" cy="78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giving CF APIs their swagger back!</a:t>
            </a:r>
          </a:p>
        </p:txBody>
      </p:sp>
      <p:pic>
        <p:nvPicPr>
          <p:cNvPr id="32" name="Shape 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847" y="130475"/>
            <a:ext cx="1468498" cy="1468498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/>
        </p:nvSpPr>
        <p:spPr>
          <a:xfrm>
            <a:off x="294600" y="4103075"/>
            <a:ext cx="8554799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25000"/>
              <a:buFont typeface="Helvetica Neue"/>
              <a:buNone/>
            </a:pPr>
            <a:r>
              <a:rPr b="0" baseline="0" i="0" lang="en" sz="18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Mohamed Mohamed (IBM Research) and Michael Maximilien (IBM)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25000"/>
              <a:buFont typeface="Helvetica Neue"/>
              <a:buNone/>
            </a:pPr>
            <a:r>
              <a:rPr b="0" baseline="0" i="0" lang="en" sz="18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               </a:t>
            </a:r>
          </a:p>
        </p:txBody>
      </p:sp>
      <p:sp>
        <p:nvSpPr>
          <p:cNvPr id="34" name="Shape 34"/>
          <p:cNvSpPr/>
          <p:nvPr/>
        </p:nvSpPr>
        <p:spPr>
          <a:xfrm>
            <a:off x="7454525" y="4705850"/>
            <a:ext cx="1520399" cy="308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v0.</a:t>
            </a:r>
            <a:r>
              <a:rPr b="1" lang="en" sz="900"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7</a:t>
            </a:r>
            <a:r>
              <a:rPr b="1" baseline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.0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September</a:t>
            </a:r>
            <a:r>
              <a:rPr b="0" baseline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</a:t>
            </a: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16</a:t>
            </a:r>
            <a:r>
              <a:rPr b="0" baseline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th, 2015</a:t>
            </a:r>
          </a:p>
        </p:txBody>
      </p:sp>
      <p:pic>
        <p:nvPicPr>
          <p:cNvPr id="35" name="Shape 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8555" y="206723"/>
            <a:ext cx="970685" cy="970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352" y="328262"/>
            <a:ext cx="1686784" cy="674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</a:rPr>
              <a:t>cf-s</a:t>
            </a:r>
            <a:r>
              <a:rPr b="1" baseline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wagger: spec </a:t>
            </a:r>
            <a:r>
              <a:rPr b="1" lang="en" sz="3600">
                <a:solidFill>
                  <a:schemeClr val="dk1"/>
                </a:solidFill>
              </a:rPr>
              <a:t>extensions</a:t>
            </a: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6396" y="152400"/>
            <a:ext cx="668099" cy="66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962" y="1313824"/>
            <a:ext cx="7228074" cy="306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</a:rPr>
              <a:t>cf-s</a:t>
            </a:r>
            <a:r>
              <a:rPr b="1" baseline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wagger: </a:t>
            </a:r>
            <a:r>
              <a:rPr b="1" lang="en" sz="3600">
                <a:solidFill>
                  <a:schemeClr val="dk1"/>
                </a:solidFill>
              </a:rPr>
              <a:t>spec extensions (</a:t>
            </a:r>
            <a:r>
              <a:rPr b="1" i="1" lang="en" sz="3600">
                <a:solidFill>
                  <a:schemeClr val="dk1"/>
                </a:solidFill>
              </a:rPr>
              <a:t>cont.</a:t>
            </a:r>
            <a:r>
              <a:rPr b="1" lang="en" sz="3600">
                <a:solidFill>
                  <a:schemeClr val="dk1"/>
                </a:solidFill>
              </a:rPr>
              <a:t>)</a:t>
            </a: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6396" y="152400"/>
            <a:ext cx="668099" cy="66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8437" y="1733347"/>
            <a:ext cx="7327124" cy="218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</a:rPr>
              <a:t>cf-s</a:t>
            </a:r>
            <a:r>
              <a:rPr b="1" baseline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wagger: </a:t>
            </a:r>
            <a:r>
              <a:rPr b="1" lang="en" sz="3600">
                <a:solidFill>
                  <a:schemeClr val="dk1"/>
                </a:solidFill>
              </a:rPr>
              <a:t>high-level overview</a:t>
            </a: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6396" y="152400"/>
            <a:ext cx="668099" cy="66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0812" y="1063375"/>
            <a:ext cx="5162375" cy="398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1835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</a:rPr>
              <a:t>cf-swagger</a:t>
            </a:r>
            <a:r>
              <a:rPr b="1" baseline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(</a:t>
            </a:r>
            <a:r>
              <a:rPr b="1" baseline="0" i="1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cont.</a:t>
            </a:r>
            <a:r>
              <a:rPr b="1" baseline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)</a:t>
            </a: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6396" y="152400"/>
            <a:ext cx="668099" cy="66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  <p:sp>
        <p:nvSpPr>
          <p:cNvPr id="141" name="Shape 141"/>
          <p:cNvSpPr txBox="1"/>
          <p:nvPr/>
        </p:nvSpPr>
        <p:spPr>
          <a:xfrm>
            <a:off x="3438300" y="2238150"/>
            <a:ext cx="2267400" cy="66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Demo 2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2598600" y="3179025"/>
            <a:ext cx="39468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swagger spec extension for test and TCK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go-swagger test command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go-swagger tck command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running tests with real broker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-"/>
            </a:pPr>
            <a:r>
              <a:rPr lang="en" sz="3000">
                <a:solidFill>
                  <a:schemeClr val="dk1"/>
                </a:solidFill>
              </a:rPr>
              <a:t>Bluemix: </a:t>
            </a:r>
            <a:r>
              <a:rPr i="1" lang="en" sz="3000">
                <a:solidFill>
                  <a:schemeClr val="dk1"/>
                </a:solidFill>
              </a:rPr>
              <a:t>servicebrokertest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manually created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stuck at v2.3 of spec</a:t>
            </a:r>
          </a:p>
          <a:p>
            <a:pPr lvl="2" rtl="0">
              <a:spcBef>
                <a:spcPts val="0"/>
              </a:spcBef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 sz="3000">
                <a:solidFill>
                  <a:schemeClr val="dk1"/>
                </a:solidFill>
              </a:rPr>
              <a:t>Others?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  		CATs services tests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manual, indirectly with CF CLI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</a:rPr>
              <a:t>existing solutions?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6396" y="152400"/>
            <a:ext cx="668099" cy="66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</a:rPr>
              <a:t>survey results: test strategy</a:t>
            </a: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6396" y="152400"/>
            <a:ext cx="668099" cy="66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375225"/>
            <a:ext cx="4095301" cy="30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0174" y="1119262"/>
            <a:ext cx="3236225" cy="354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</a:rPr>
              <a:t>survey results: pain &amp; TCK value</a:t>
            </a: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6396" y="152400"/>
            <a:ext cx="668099" cy="66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850" y="1063375"/>
            <a:ext cx="3367550" cy="389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8" y="1248587"/>
            <a:ext cx="3695348" cy="35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next?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TCK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400">
                <a:solidFill>
                  <a:schemeClr val="dk1"/>
                </a:solidFill>
              </a:rPr>
              <a:t>complete and harden the code generation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400">
                <a:solidFill>
                  <a:schemeClr val="dk1"/>
                </a:solidFill>
              </a:rPr>
              <a:t>submit code-generation changes to go-swagger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e</a:t>
            </a:r>
            <a:r>
              <a:rPr b="0" baseline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xplore describing other CF APIs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 v3 (?)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UAA,</a:t>
            </a:r>
            <a:r>
              <a:rPr lang="en" sz="2400">
                <a:solidFill>
                  <a:schemeClr val="dk1"/>
                </a:solidFill>
              </a:rPr>
              <a:t> CF-Abacus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socialize with CF community: </a:t>
            </a:r>
            <a:r>
              <a:rPr i="1" lang="en" sz="3000">
                <a:solidFill>
                  <a:schemeClr val="dk1"/>
                </a:solidFill>
              </a:rPr>
              <a:t>dW Open</a:t>
            </a:r>
            <a:r>
              <a:rPr lang="en" sz="3000">
                <a:solidFill>
                  <a:schemeClr val="dk1"/>
                </a:solidFill>
              </a:rPr>
              <a:t> and </a:t>
            </a:r>
            <a:r>
              <a:rPr i="1" lang="en" sz="3000">
                <a:solidFill>
                  <a:schemeClr val="dk1"/>
                </a:solidFill>
              </a:rPr>
              <a:t>cf-swagger</a:t>
            </a:r>
            <a:r>
              <a:rPr lang="en" sz="3000">
                <a:solidFill>
                  <a:schemeClr val="dk1"/>
                </a:solidFill>
              </a:rPr>
              <a:t> incubators?</a:t>
            </a: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6396" y="152400"/>
            <a:ext cx="668099" cy="66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900650"/>
            <a:ext cx="82296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/>
              <a:t>thank you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/>
              <a:t>QAs</a:t>
            </a:r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8346" y="152400"/>
            <a:ext cx="668099" cy="66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2194950"/>
            <a:ext cx="8229600" cy="75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https://github.com/maximilien/cf-swagger</a:t>
            </a:r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8346" y="152400"/>
            <a:ext cx="668099" cy="66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</a:rPr>
              <a:t>a</a:t>
            </a:r>
            <a:r>
              <a:rPr b="1" baseline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genda</a:t>
            </a:r>
          </a:p>
        </p:txBody>
      </p:sp>
      <p:pic>
        <p:nvPicPr>
          <p:cNvPr id="42" name="Shape 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6396" y="152400"/>
            <a:ext cx="668099" cy="66719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baseline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what is swagger?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baseline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what part of CF</a:t>
            </a:r>
            <a:r>
              <a:rPr lang="en" sz="3000">
                <a:solidFill>
                  <a:schemeClr val="dk1"/>
                </a:solidFill>
                <a:rtl val="0"/>
              </a:rPr>
              <a:t> </a:t>
            </a:r>
            <a:r>
              <a:rPr b="0" baseline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could use swagger?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baseline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CF Service Broker APIs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-"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docs, 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-"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server, clients, 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-"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tests </a:t>
            </a:r>
            <a:r>
              <a:rPr lang="en" sz="2400">
                <a:solidFill>
                  <a:schemeClr val="dk1"/>
                </a:solidFill>
                <a:rtl val="0"/>
              </a:rPr>
              <a:t>and </a:t>
            </a: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TCK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3000">
                <a:solidFill>
                  <a:schemeClr val="dk1"/>
                </a:solidFill>
              </a:rPr>
              <a:t>value of TCK survey results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baseline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what next?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457200" y="1900650"/>
            <a:ext cx="82296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/>
              <a:t>backup</a:t>
            </a:r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8346" y="152400"/>
            <a:ext cx="668099" cy="66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</a:rPr>
              <a:t>survey results: CF role &amp; familiarity</a:t>
            </a: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6396" y="152400"/>
            <a:ext cx="668099" cy="6671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340" y="1017900"/>
            <a:ext cx="3624059" cy="356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1101951"/>
            <a:ext cx="2849923" cy="3395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</a:rPr>
              <a:t>survey results: detail on pain</a:t>
            </a: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6396" y="152400"/>
            <a:ext cx="668099" cy="6671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14" name="Shape 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8862" y="1063375"/>
            <a:ext cx="4946273" cy="391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</a:rPr>
              <a:t>w</a:t>
            </a:r>
            <a:r>
              <a:rPr b="1" baseline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hat is swagger?</a:t>
            </a: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6396" y="152400"/>
            <a:ext cx="668099" cy="6671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155687"/>
            <a:ext cx="8229600" cy="318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3000">
                <a:solidFill>
                  <a:schemeClr val="dk1"/>
                </a:solidFill>
              </a:rPr>
              <a:t>OSS </a:t>
            </a:r>
            <a:r>
              <a:rPr b="0" baseline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API description language and tools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baseline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describe REST APIs (in JSON/YAML)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baseline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Use OSS tooling to generate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-"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API docs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-"/>
            </a:pPr>
            <a:r>
              <a:rPr lang="en" sz="2400">
                <a:solidFill>
                  <a:schemeClr val="dk1"/>
                </a:solidFill>
              </a:rPr>
              <a:t>code artifacts, e.g., client and server stubs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baseline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Flexible, customizable, and OSS</a:t>
            </a:r>
          </a:p>
          <a:p>
            <a:pPr indent="-41148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400">
                <a:solidFill>
                  <a:schemeClr val="dk1"/>
                </a:solidFill>
                <a:rtl val="0"/>
              </a:rPr>
              <a:t>growing number of companies using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  <p:pic>
        <p:nvPicPr>
          <p:cNvPr id="53" name="Shape 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0741" y="229463"/>
            <a:ext cx="970685" cy="970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7050" y="4464775"/>
            <a:ext cx="1390924" cy="49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7875" y="4464775"/>
            <a:ext cx="493875" cy="4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88996" y="4463010"/>
            <a:ext cx="1843555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62325" y="4481224"/>
            <a:ext cx="1334841" cy="4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08750" y="4507575"/>
            <a:ext cx="1785948" cy="31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4749" y="4445100"/>
            <a:ext cx="1479349" cy="56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</a:rPr>
              <a:t>what is swagger?: interactive editor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845925"/>
            <a:ext cx="8560500" cy="401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</a:rPr>
              <a:t>w</a:t>
            </a:r>
            <a:r>
              <a:rPr b="1" baseline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hat is swagger?: s</a:t>
            </a:r>
            <a:r>
              <a:rPr b="1" lang="en" sz="3600">
                <a:solidFill>
                  <a:schemeClr val="dk1"/>
                </a:solidFill>
                <a:rtl val="0"/>
              </a:rPr>
              <a:t>pec details</a:t>
            </a: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6396" y="152400"/>
            <a:ext cx="668099" cy="6671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134387"/>
            <a:ext cx="4211573" cy="36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15787" y="1043350"/>
            <a:ext cx="3571001" cy="37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6396" y="152400"/>
            <a:ext cx="668099" cy="66719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  <p:sp>
        <p:nvSpPr>
          <p:cNvPr id="83" name="Shape 83"/>
          <p:cNvSpPr txBox="1"/>
          <p:nvPr/>
        </p:nvSpPr>
        <p:spPr>
          <a:xfrm>
            <a:off x="3438300" y="2238150"/>
            <a:ext cx="2267400" cy="66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Demo 1</a:t>
            </a:r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</a:rPr>
              <a:t>w</a:t>
            </a:r>
            <a:r>
              <a:rPr b="1" baseline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hat is swagger? (</a:t>
            </a:r>
            <a:r>
              <a:rPr b="1" baseline="0" i="1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cont.</a:t>
            </a:r>
            <a:r>
              <a:rPr b="1" baseline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155700" y="3195800"/>
            <a:ext cx="2832599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swagger editor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swagger description for CF service brokers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generated API docs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</a:rPr>
              <a:t>cf-</a:t>
            </a:r>
            <a:r>
              <a:rPr b="1" baseline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swagger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6396" y="152400"/>
            <a:ext cx="668099" cy="6671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3000">
                <a:solidFill>
                  <a:schemeClr val="dk1"/>
                </a:solidFill>
              </a:rPr>
              <a:t>d</a:t>
            </a:r>
            <a:r>
              <a:rPr b="0" baseline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escribe all CF APIs</a:t>
            </a:r>
            <a:r>
              <a:rPr lang="en" sz="3000">
                <a:solidFill>
                  <a:schemeClr val="dk1"/>
                </a:solidFill>
                <a:rtl val="0"/>
              </a:rPr>
              <a:t> (eventually)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-"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CF services: broker APIs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-"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CF Cloud Controller: v3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-"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UAA APIs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3000">
                <a:solidFill>
                  <a:schemeClr val="dk1"/>
                </a:solidFill>
              </a:rPr>
              <a:t>g</a:t>
            </a:r>
            <a:r>
              <a:rPr b="0" baseline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enerate API docs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3000">
                <a:solidFill>
                  <a:schemeClr val="dk1"/>
                </a:solidFill>
              </a:rPr>
              <a:t>g</a:t>
            </a:r>
            <a:r>
              <a:rPr b="0" baseline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enerate API client and servers (stubs)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3000">
                <a:solidFill>
                  <a:schemeClr val="dk1"/>
                </a:solidFill>
              </a:rPr>
              <a:t>g</a:t>
            </a:r>
            <a:r>
              <a:rPr b="0" baseline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enerate test suites for API servers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3000">
                <a:solidFill>
                  <a:schemeClr val="dk1"/>
                </a:solidFill>
              </a:rPr>
              <a:t>g</a:t>
            </a:r>
            <a:r>
              <a:rPr b="0" baseline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enerate Test Compatibility Kits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</a:rPr>
              <a:t>cf-s</a:t>
            </a:r>
            <a:r>
              <a:rPr b="1" baseline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wagger: service broker APIs</a:t>
            </a: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6396" y="152400"/>
            <a:ext cx="668099" cy="66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baseline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API docs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3000">
                <a:solidFill>
                  <a:schemeClr val="dk1"/>
                </a:solidFill>
              </a:rPr>
              <a:t>s</a:t>
            </a:r>
            <a:r>
              <a:rPr b="0" baseline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erver generation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3000">
                <a:solidFill>
                  <a:schemeClr val="dk1"/>
                </a:solidFill>
              </a:rPr>
              <a:t>extending the swagger spec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3000">
                <a:solidFill>
                  <a:schemeClr val="dk1"/>
                </a:solidFill>
              </a:rPr>
              <a:t>prototypes for</a:t>
            </a:r>
          </a:p>
          <a:p>
            <a:pPr indent="-381000" lvl="1" marL="914400" rtl="0">
              <a:spcBef>
                <a:spcPts val="0"/>
              </a:spcBef>
              <a:buSzPct val="80000"/>
              <a:buChar char="-"/>
            </a:pPr>
            <a:r>
              <a:rPr lang="en" sz="2400">
                <a:solidFill>
                  <a:schemeClr val="dk1"/>
                </a:solidFill>
              </a:rPr>
              <a:t>unit and integration t</a:t>
            </a:r>
            <a:r>
              <a:rPr lang="en" sz="2400">
                <a:solidFill>
                  <a:schemeClr val="dk1"/>
                </a:solidFill>
                <a:rtl val="0"/>
              </a:rPr>
              <a:t>ests generation</a:t>
            </a:r>
          </a:p>
          <a:p>
            <a:pPr indent="-381000" lvl="1" marL="914400" rtl="0">
              <a:spcBef>
                <a:spcPts val="0"/>
              </a:spcBef>
              <a:buSzPct val="80000"/>
              <a:buChar char="-"/>
            </a:pPr>
            <a:r>
              <a:rPr lang="en" sz="2400">
                <a:solidFill>
                  <a:schemeClr val="dk1"/>
                </a:solidFill>
                <a:rtl val="0"/>
              </a:rPr>
              <a:t>Test Compliance Kit (TCK) generation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</a:rPr>
              <a:t>cf-s</a:t>
            </a:r>
            <a:r>
              <a:rPr b="1" baseline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wagger: </a:t>
            </a:r>
            <a:r>
              <a:rPr b="1" lang="en" sz="3600">
                <a:solidFill>
                  <a:schemeClr val="dk1"/>
                </a:solidFill>
              </a:rPr>
              <a:t>why a TCK?</a:t>
            </a: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6396" y="152400"/>
            <a:ext cx="668099" cy="66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3000">
                <a:solidFill>
                  <a:schemeClr val="dk1"/>
                </a:solidFill>
              </a:rPr>
              <a:t>some CF APIs are “plugins” or “extensions”</a:t>
            </a:r>
          </a:p>
          <a:p>
            <a:pPr indent="-381000" lvl="1" marL="914400" rtl="0">
              <a:spcBef>
                <a:spcPts val="0"/>
              </a:spcBef>
              <a:buSzPct val="80000"/>
              <a:buChar char="-"/>
            </a:pPr>
            <a:r>
              <a:rPr lang="en" sz="2400">
                <a:solidFill>
                  <a:schemeClr val="dk1"/>
                </a:solidFill>
              </a:rPr>
              <a:t>designed to allow many (1K+) providers</a:t>
            </a:r>
          </a:p>
          <a:p>
            <a:pPr indent="-381000" lvl="1" marL="914400" rtl="0">
              <a:spcBef>
                <a:spcPts val="0"/>
              </a:spcBef>
              <a:buSzPct val="80000"/>
              <a:buChar char="-"/>
            </a:pPr>
            <a:r>
              <a:rPr lang="en" sz="2400">
                <a:solidFill>
                  <a:schemeClr val="dk1"/>
                </a:solidFill>
              </a:rPr>
              <a:t>heterogeneous supporting lots of versions</a:t>
            </a:r>
          </a:p>
          <a:p>
            <a:pPr indent="-381000" lvl="1" marL="914400" rtl="0">
              <a:spcBef>
                <a:spcPts val="0"/>
              </a:spcBef>
              <a:buSzPct val="80000"/>
              <a:buChar char="-"/>
            </a:pPr>
            <a:r>
              <a:rPr lang="en" sz="2400">
                <a:solidFill>
                  <a:schemeClr val="dk1"/>
                </a:solidFill>
              </a:rPr>
              <a:t>tests are templatized-able and tedious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3000">
                <a:solidFill>
                  <a:schemeClr val="dk1"/>
                </a:solidFill>
              </a:rPr>
              <a:t>TCK is meant for</a:t>
            </a:r>
          </a:p>
          <a:p>
            <a:pPr indent="-381000" lvl="1" marL="914400" rtl="0">
              <a:spcBef>
                <a:spcPts val="0"/>
              </a:spcBef>
              <a:buSzPct val="80000"/>
              <a:buChar char="-"/>
            </a:pPr>
            <a:r>
              <a:rPr lang="en" sz="2400">
                <a:solidFill>
                  <a:schemeClr val="dk1"/>
                </a:solidFill>
              </a:rPr>
              <a:t>verifying compliance level of broker</a:t>
            </a:r>
          </a:p>
          <a:p>
            <a:pPr indent="-381000" lvl="1" marL="914400" rtl="0">
              <a:spcBef>
                <a:spcPts val="0"/>
              </a:spcBef>
              <a:buSzPct val="80000"/>
              <a:buChar char="-"/>
            </a:pPr>
            <a:r>
              <a:rPr lang="en" sz="2400">
                <a:solidFill>
                  <a:schemeClr val="dk1"/>
                </a:solidFill>
              </a:rPr>
              <a:t>tell you what part of spec is not supported</a:t>
            </a:r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