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5D296A5D-B43C-4EB9-9F43-B2C77B07E69A}"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Kaggle</a:t>
            </a:r>
            <a:endParaRPr b="0" lang="en-US" sz="4400" spc="-1" strike="noStrike">
              <a:solidFill>
                <a:srgbClr val="000000"/>
              </a:solidFill>
              <a:uFill>
                <a:solidFill>
                  <a:srgbClr val="ffffff"/>
                </a:solidFill>
              </a:uFill>
              <a:latin typeface="Arial"/>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pPr algn="ctr"/>
            <a:r>
              <a:rPr b="0" lang="en-US" sz="3200" spc="-1" strike="noStrike">
                <a:solidFill>
                  <a:srgbClr val="000000"/>
                </a:solidFill>
                <a:uFill>
                  <a:solidFill>
                    <a:srgbClr val="ffffff"/>
                  </a:solidFill>
                </a:uFill>
                <a:latin typeface="Arial"/>
              </a:rPr>
              <a:t>Introduction to Kaggle</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Functions Applied to Functions</a:t>
            </a:r>
            <a:endParaRPr b="0" lang="en-US" sz="4400" spc="-1" strike="noStrike">
              <a:solidFill>
                <a:srgbClr val="000000"/>
              </a:solidFill>
              <a:uFill>
                <a:solidFill>
                  <a:srgbClr val="ffffff"/>
                </a:solidFill>
              </a:uFill>
              <a:latin typeface="Arial"/>
            </a:endParaRPr>
          </a:p>
        </p:txBody>
      </p:sp>
      <p:sp>
        <p:nvSpPr>
          <p:cNvPr id="5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def mult_by_five(x):</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return 5 * x</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def call(fn, arg):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"""Call fn on arg"""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return fn(arg)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def squared_call(fn, arg):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"""Call fn on the result of calling fn on arg"""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return fn(fn(arg))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print(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call(mult_by_five, 1),</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squared_call(mult_by_five, 1),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sep='\n', # '\n' is the newline character - it starts a new line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Prints 5 and 25</a:t>
            </a:r>
            <a:endParaRPr b="0" lang="en-US" sz="32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Higher Order Functions</a:t>
            </a:r>
            <a:endParaRPr b="0" lang="en-US" sz="4400" spc="-1" strike="noStrike">
              <a:solidFill>
                <a:srgbClr val="000000"/>
              </a:solidFill>
              <a:uFill>
                <a:solidFill>
                  <a:srgbClr val="ffffff"/>
                </a:solidFill>
              </a:uFill>
              <a:latin typeface="Arial"/>
            </a:endParaRPr>
          </a:p>
        </p:txBody>
      </p:sp>
      <p:sp>
        <p:nvSpPr>
          <p:cNvPr id="60"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#Functions that operate on other funcitons are called "Higher order functions." You probably won't write your own for a little while. But there are higher order functions built into Python that you might find useful to call.</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#Here's an interesting example using the max function.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#By default, max returns the largest of its arguments. But if we pass in a function using the optional key argument, it returns the argument x that maximizes key(x) (aka the 'argmax').</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def mod_5(x):</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"""Return the remainder of x after dividing by 5"""</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return x % 5</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print(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'Which number is biggest?',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max(100, 51, 14),</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'Which number is the biggest modulo 5?',</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max(100, 51, 14, key=mod_5),</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sep='\n',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Above code returns 14</a:t>
            </a:r>
            <a:endParaRPr b="0" lang="en-US" sz="32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Comparisons are clever but not too much</a:t>
            </a:r>
            <a:endParaRPr b="0" lang="en-US" sz="4400" spc="-1" strike="noStrike">
              <a:solidFill>
                <a:srgbClr val="000000"/>
              </a:solidFill>
              <a:uFill>
                <a:solidFill>
                  <a:srgbClr val="ffffff"/>
                </a:solidFill>
              </a:uFill>
              <a:latin typeface="Arial"/>
            </a:endParaRPr>
          </a:p>
        </p:txBody>
      </p:sp>
      <p:sp>
        <p:nvSpPr>
          <p:cNvPr id="6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Comparisons are a little bit clever...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3.0 == 3</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True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But not too clever...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'3' == 3</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False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Python tertionary operation</a:t>
            </a:r>
            <a:endParaRPr b="0" lang="en-US" sz="4400" spc="-1" strike="noStrike">
              <a:solidFill>
                <a:srgbClr val="000000"/>
              </a:solidFill>
              <a:uFill>
                <a:solidFill>
                  <a:srgbClr val="ffffff"/>
                </a:solidFill>
              </a:uFill>
              <a:latin typeface="Arial"/>
            </a:endParaRPr>
          </a:p>
        </p:txBody>
      </p:sp>
      <p:sp>
        <p:nvSpPr>
          <p:cNvPr id="6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def quiz_message(grade):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outcome = 'failed' if grade &lt; 50 else 'passed'</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print('You', outcome, 'the quiz with a grade of', grade)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quiz_message(45)</a:t>
            </a:r>
            <a:endParaRPr b="0" lang="en-US" sz="32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6" name="TextShape 2"/>
          <p:cNvSpPr txBox="1"/>
          <p:nvPr/>
        </p:nvSpPr>
        <p:spPr>
          <a:xfrm>
            <a:off x="504000" y="1769040"/>
            <a:ext cx="9071640" cy="4384440"/>
          </a:xfrm>
          <a:prstGeom prst="rect">
            <a:avLst/>
          </a:prstGeom>
          <a:noFill/>
          <a:ln>
            <a:noFill/>
          </a:ln>
        </p:spPr>
        <p:txBody>
          <a:bodyPr lIns="0" rIns="0" tIns="0" bIns="0"/>
          <a:p>
            <a:endParaRPr b="0" lang="en-US" sz="32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TextShape 2"/>
          <p:cNvSpPr txBox="1"/>
          <p:nvPr/>
        </p:nvSpPr>
        <p:spPr>
          <a:xfrm>
            <a:off x="504000" y="1769040"/>
            <a:ext cx="9071640" cy="4384440"/>
          </a:xfrm>
          <a:prstGeom prst="rect">
            <a:avLst/>
          </a:prstGeom>
          <a:noFill/>
          <a:ln>
            <a:noFill/>
          </a:ln>
        </p:spPr>
        <p:txBody>
          <a:bodyPr lIns="0" rIns="0" tIns="0" bIns="0"/>
          <a:p>
            <a:endParaRPr b="0" lang="en-US" sz="32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TextShape 2"/>
          <p:cNvSpPr txBox="1"/>
          <p:nvPr/>
        </p:nvSpPr>
        <p:spPr>
          <a:xfrm>
            <a:off x="504000" y="1769040"/>
            <a:ext cx="9071640" cy="4384440"/>
          </a:xfrm>
          <a:prstGeom prst="rect">
            <a:avLst/>
          </a:prstGeom>
          <a:noFill/>
          <a:ln>
            <a:noFill/>
          </a:ln>
        </p:spPr>
        <p:txBody>
          <a:bodyPr lIns="0" rIns="0" tIns="0" bIns="0"/>
          <a:p>
            <a:endParaRPr b="0" lang="en-US" sz="32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Kernels</a:t>
            </a:r>
            <a:endParaRPr b="0" lang="en-US" sz="4400" spc="-1" strike="noStrike">
              <a:solidFill>
                <a:srgbClr val="000000"/>
              </a:solidFill>
              <a:uFill>
                <a:solidFill>
                  <a:srgbClr val="ffffff"/>
                </a:solidFill>
              </a:uFill>
              <a:latin typeface="Arial"/>
            </a:endParaRPr>
          </a:p>
        </p:txBody>
      </p:sp>
      <p:sp>
        <p:nvSpPr>
          <p:cNvPr id="4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Kernels (also known as notebooks) are composed of blocks (called "cells") of text and code. Each of these is editable, though you'll mainly be editing the code cells to answer some questions.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In my understanding of kernels so far they are very similar to jupyter notebooks, they provide a basic interaction with the program challenge and can verify the solutions in a spepwise fashion</a:t>
            </a:r>
            <a:endParaRPr b="0" lang="en-US"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Creating cells inside kernels</a:t>
            </a:r>
            <a:endParaRPr b="0" lang="en-US" sz="4400" spc="-1" strike="noStrike">
              <a:solidFill>
                <a:srgbClr val="000000"/>
              </a:solidFill>
              <a:uFill>
                <a:solidFill>
                  <a:srgbClr val="ffffff"/>
                </a:solidFill>
              </a:uFill>
              <a:latin typeface="Arial"/>
            </a:endParaRPr>
          </a:p>
        </p:txBody>
      </p:sp>
      <p:sp>
        <p:nvSpPr>
          <p:cNvPr id="4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Add a new code cell by clicking on an existing code cell, hitting the escape key, and then hitting the `a` or `b` key.  The `a` key will add a cell above the current cell, and `b` adds a cell below.</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Another way is to use gui</a:t>
            </a:r>
            <a:endParaRPr b="0" lang="en-US"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Setting up the testing environment</a:t>
            </a:r>
            <a:endParaRPr b="0" lang="en-US" sz="4400" spc="-1" strike="noStrike">
              <a:solidFill>
                <a:srgbClr val="000000"/>
              </a:solidFill>
              <a:uFill>
                <a:solidFill>
                  <a:srgbClr val="ffffff"/>
                </a:solidFill>
              </a:uFill>
              <a:latin typeface="Arial"/>
            </a:endParaRPr>
          </a:p>
        </p:txBody>
      </p:sp>
      <p:sp>
        <p:nvSpPr>
          <p:cNvPr id="4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Each hands-on exercise starts by setting up our feedback and code checking mechanism. Run the code cell below to do that. Then you'll be ready to move on to question 0. Put the following lines in the kernel cell</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from learntools.core import binder; binder.bind(globals())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from learntools.python.ex1 import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print("Setup complete! You're ready to start question 0.")</a:t>
            </a:r>
            <a:endParaRPr b="0" lang="en-US"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Setting up for next exercise looks like</a:t>
            </a:r>
            <a:endParaRPr b="0" lang="en-US" sz="4400" spc="-1" strike="noStrike">
              <a:solidFill>
                <a:srgbClr val="000000"/>
              </a:solidFill>
              <a:uFill>
                <a:solidFill>
                  <a:srgbClr val="ffffff"/>
                </a:solidFill>
              </a:uFill>
              <a:latin typeface="Arial"/>
            </a:endParaRPr>
          </a:p>
        </p:txBody>
      </p:sp>
      <p:sp>
        <p:nvSpPr>
          <p:cNvPr id="4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SETUP. You don't need to worry for now about what this code does or how it works.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from learntools.core import binder; binder.bind(globals())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from learntools.python.ex2 import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print('Setup complete.')</a:t>
            </a:r>
            <a:endParaRPr b="0" lang="en-US"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Interacting with the kernel testing environment</a:t>
            </a:r>
            <a:endParaRPr b="0" lang="en-US" sz="4400" spc="-1" strike="noStrike">
              <a:solidFill>
                <a:srgbClr val="000000"/>
              </a:solidFill>
              <a:uFill>
                <a:solidFill>
                  <a:srgbClr val="ffffff"/>
                </a:solidFill>
              </a:uFill>
              <a:latin typeface="Arial"/>
            </a:endParaRPr>
          </a:p>
        </p:txBody>
      </p:sp>
      <p:sp>
        <p:nvSpPr>
          <p:cNvPr id="50"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q0.check()</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q0.hint()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q0.solution()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q7.simulate_one_game() # not always used</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q7.simulate(n_games=50000)</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For the next question, you'll call `q1.check()`, </a:t>
            </a:r>
            <a:r>
              <a:rPr b="0" lang="en-US" sz="3200" spc="-1" strike="noStrike">
                <a:solidFill>
                  <a:srgbClr val="000000"/>
                </a:solidFill>
                <a:uFill>
                  <a:solidFill>
                    <a:srgbClr val="ffffff"/>
                  </a:solidFill>
                </a:uFill>
                <a:latin typeface="Arial"/>
              </a:rPr>
              <a:t>`q1.hint()`, `q1.solution()`, for question 5, you'll </a:t>
            </a:r>
            <a:r>
              <a:rPr b="0" lang="en-US" sz="3200" spc="-1" strike="noStrike">
                <a:solidFill>
                  <a:srgbClr val="000000"/>
                </a:solidFill>
                <a:uFill>
                  <a:solidFill>
                    <a:srgbClr val="ffffff"/>
                  </a:solidFill>
                </a:uFill>
                <a:latin typeface="Arial"/>
              </a:rPr>
              <a:t>call `q5.check()`, and so on.</a:t>
            </a:r>
            <a:endParaRPr b="0" lang="en-US" sz="32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Swapping two lists</a:t>
            </a:r>
            <a:endParaRPr b="0" lang="en-US" sz="4400" spc="-1" strike="noStrike">
              <a:solidFill>
                <a:srgbClr val="000000"/>
              </a:solidFill>
              <a:uFill>
                <a:solidFill>
                  <a:srgbClr val="ffffff"/>
                </a:solidFill>
              </a:uFill>
              <a:latin typeface="Arial"/>
            </a:endParaRPr>
          </a:p>
        </p:txBody>
      </p:sp>
      <p:sp>
        <p:nvSpPr>
          <p:cNvPr id="5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 b = b, a</a:t>
            </a:r>
            <a:endParaRPr b="0" lang="en-US" sz="32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Side Effects</a:t>
            </a:r>
            <a:endParaRPr b="0" lang="en-US" sz="4400" spc="-1" strike="noStrike">
              <a:solidFill>
                <a:srgbClr val="000000"/>
              </a:solidFill>
              <a:uFill>
                <a:solidFill>
                  <a:srgbClr val="ffffff"/>
                </a:solidFill>
              </a:uFill>
              <a:latin typeface="Arial"/>
            </a:endParaRPr>
          </a:p>
        </p:txBody>
      </p:sp>
      <p:sp>
        <p:nvSpPr>
          <p:cNvPr id="5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Without a return statement, least_difference is completely pointless, but a function with side effects may do something useful without returning anything. We've already seen two examples of this: print() and help() don't return anything. We only call them for their side effects (putting some text on the screen). Other examples of useful side effects include writing to a file, or modifying an input.</a:t>
            </a:r>
            <a:endParaRPr b="0" lang="en-US" sz="32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Specifying name of the argument</a:t>
            </a:r>
            <a:endParaRPr b="0" lang="en-US" sz="4400" spc="-1" strike="noStrike">
              <a:solidFill>
                <a:srgbClr val="000000"/>
              </a:solidFill>
              <a:uFill>
                <a:solidFill>
                  <a:srgbClr val="ffffff"/>
                </a:solidFill>
              </a:uFill>
              <a:latin typeface="Arial"/>
            </a:endParaRPr>
          </a:p>
        </p:txBody>
      </p:sp>
      <p:sp>
        <p:nvSpPr>
          <p:cNvPr id="5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def greet(who="Colin"):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print("Hello,", who)</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greet()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greet(who="Kaggle")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(In this case, we don't need to specify the name of the argument, because it's unambiguous.)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greet("world")</a:t>
            </a:r>
            <a:endParaRPr b="0" lang="en-US" sz="32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315</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2019-05-27T16:15:17Z</dcterms:created>
  <dc:creator/>
  <dc:description/>
  <dc:language>en-US</dc:language>
  <cp:lastModifiedBy/>
  <dcterms:modified xsi:type="dcterms:W3CDTF">2019-05-27T21:30:41Z</dcterms:modified>
  <cp:revision>18</cp:revision>
  <dc:subject/>
  <dc:title/>
</cp:coreProperties>
</file>