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Playfair Display"/>
      <p:regular r:id="rId30"/>
      <p:bold r:id="rId31"/>
      <p:italic r:id="rId32"/>
      <p:boldItalic r:id="rId33"/>
    </p:embeddedFont>
    <p:embeddedFont>
      <p:font typeface="Montserrat"/>
      <p:regular r:id="rId34"/>
      <p:bold r:id="rId35"/>
      <p:italic r:id="rId36"/>
      <p:boldItalic r:id="rId37"/>
    </p:embeddedFont>
    <p:embeddedFont>
      <p:font typeface="Permanent Marker"/>
      <p:regular r:id="rId38"/>
    </p:embeddedFont>
    <p:embeddedFont>
      <p:font typeface="Oswald"/>
      <p:regular r:id="rId39"/>
      <p:bold r:id="rId40"/>
    </p:embeddedFont>
    <p:embeddedFont>
      <p:font typeface="Merriweather"/>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5574518-4AAA-4F73-BF4B-2F68D74335D4}">
  <a:tblStyle styleId="{25574518-4AAA-4F73-BF4B-2F68D74335D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bold.fntdata"/><Relationship Id="rId20" Type="http://schemas.openxmlformats.org/officeDocument/2006/relationships/slide" Target="slides/slide14.xml"/><Relationship Id="rId42" Type="http://schemas.openxmlformats.org/officeDocument/2006/relationships/font" Target="fonts/Merriweather-bold.fntdata"/><Relationship Id="rId41" Type="http://schemas.openxmlformats.org/officeDocument/2006/relationships/font" Target="fonts/Merriweather-regular.fntdata"/><Relationship Id="rId22" Type="http://schemas.openxmlformats.org/officeDocument/2006/relationships/slide" Target="slides/slide16.xml"/><Relationship Id="rId44" Type="http://schemas.openxmlformats.org/officeDocument/2006/relationships/font" Target="fonts/Merriweather-boldItalic.fntdata"/><Relationship Id="rId21" Type="http://schemas.openxmlformats.org/officeDocument/2006/relationships/slide" Target="slides/slide15.xml"/><Relationship Id="rId43" Type="http://schemas.openxmlformats.org/officeDocument/2006/relationships/font" Target="fonts/Merriweather-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layfairDisplay-bold.fntdata"/><Relationship Id="rId30" Type="http://schemas.openxmlformats.org/officeDocument/2006/relationships/font" Target="fonts/PlayfairDisplay-regular.fntdata"/><Relationship Id="rId11" Type="http://schemas.openxmlformats.org/officeDocument/2006/relationships/slide" Target="slides/slide5.xml"/><Relationship Id="rId33" Type="http://schemas.openxmlformats.org/officeDocument/2006/relationships/font" Target="fonts/PlayfairDisplay-boldItalic.fntdata"/><Relationship Id="rId10" Type="http://schemas.openxmlformats.org/officeDocument/2006/relationships/slide" Target="slides/slide4.xml"/><Relationship Id="rId32" Type="http://schemas.openxmlformats.org/officeDocument/2006/relationships/font" Target="fonts/PlayfairDisplay-italic.fntdata"/><Relationship Id="rId13" Type="http://schemas.openxmlformats.org/officeDocument/2006/relationships/slide" Target="slides/slide7.xml"/><Relationship Id="rId35" Type="http://schemas.openxmlformats.org/officeDocument/2006/relationships/font" Target="fonts/Montserrat-bold.fntdata"/><Relationship Id="rId12" Type="http://schemas.openxmlformats.org/officeDocument/2006/relationships/slide" Target="slides/slide6.xml"/><Relationship Id="rId34" Type="http://schemas.openxmlformats.org/officeDocument/2006/relationships/font" Target="fonts/Montserrat-regular.fntdata"/><Relationship Id="rId15" Type="http://schemas.openxmlformats.org/officeDocument/2006/relationships/slide" Target="slides/slide9.xml"/><Relationship Id="rId37" Type="http://schemas.openxmlformats.org/officeDocument/2006/relationships/font" Target="fonts/Montserrat-boldItalic.fntdata"/><Relationship Id="rId14" Type="http://schemas.openxmlformats.org/officeDocument/2006/relationships/slide" Target="slides/slide8.xml"/><Relationship Id="rId36" Type="http://schemas.openxmlformats.org/officeDocument/2006/relationships/font" Target="fonts/Montserrat-italic.fntdata"/><Relationship Id="rId17" Type="http://schemas.openxmlformats.org/officeDocument/2006/relationships/slide" Target="slides/slide11.xml"/><Relationship Id="rId39" Type="http://schemas.openxmlformats.org/officeDocument/2006/relationships/font" Target="fonts/Oswald-regular.fntdata"/><Relationship Id="rId16" Type="http://schemas.openxmlformats.org/officeDocument/2006/relationships/slide" Target="slides/slide10.xml"/><Relationship Id="rId38" Type="http://schemas.openxmlformats.org/officeDocument/2006/relationships/font" Target="fonts/PermanentMarker-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70a8461be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70a8461be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70a8461be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70a8461be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70a8461be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70a8461be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865d668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865d668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1eb39b9e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1eb39b9e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1eb39b9e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1eb39b9e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1eb39b9e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1eb39b9e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1eb39b9e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1eb39b9e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1eb39b9e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1eb39b9e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1eb39b9e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1eb39b9e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294983ccd_0_8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294983ccd_0_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1eb39b9e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1eb39b9e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1eb39b9ea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1eb39b9e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1eb39b9e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1eb39b9e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2245661a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2245661a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294983ccd_0_1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294983ccd_0_1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294983ccd_0_1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294983ccd_0_1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84700154b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84700154b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705f7cee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705f7cee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705f7cee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705f7cee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294983ccd_0_1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294983ccd_0_1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705f7ceee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705f7ceee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highlight>
                  <a:schemeClr val="dk1"/>
                </a:highlight>
              </a:defRPr>
            </a:lvl1pPr>
            <a:lvl2pPr indent="-317500" lvl="1" marL="914400" algn="ctr">
              <a:spcBef>
                <a:spcPts val="1600"/>
              </a:spcBef>
              <a:spcAft>
                <a:spcPts val="0"/>
              </a:spcAft>
              <a:buSzPts val="1400"/>
              <a:buChar char="○"/>
              <a:defRPr>
                <a:highlight>
                  <a:schemeClr val="dk1"/>
                </a:highlight>
              </a:defRPr>
            </a:lvl2pPr>
            <a:lvl3pPr indent="-317500" lvl="2" marL="1371600" algn="ctr">
              <a:spcBef>
                <a:spcPts val="1600"/>
              </a:spcBef>
              <a:spcAft>
                <a:spcPts val="0"/>
              </a:spcAft>
              <a:buSzPts val="1400"/>
              <a:buChar char="■"/>
              <a:defRPr>
                <a:highlight>
                  <a:schemeClr val="dk1"/>
                </a:highlight>
              </a:defRPr>
            </a:lvl3pPr>
            <a:lvl4pPr indent="-317500" lvl="3" marL="1828800" algn="ctr">
              <a:spcBef>
                <a:spcPts val="1600"/>
              </a:spcBef>
              <a:spcAft>
                <a:spcPts val="0"/>
              </a:spcAft>
              <a:buSzPts val="1400"/>
              <a:buChar char="●"/>
              <a:defRPr>
                <a:highlight>
                  <a:schemeClr val="dk1"/>
                </a:highlight>
              </a:defRPr>
            </a:lvl4pPr>
            <a:lvl5pPr indent="-317500" lvl="4" marL="2286000" algn="ctr">
              <a:spcBef>
                <a:spcPts val="1600"/>
              </a:spcBef>
              <a:spcAft>
                <a:spcPts val="0"/>
              </a:spcAft>
              <a:buSzPts val="1400"/>
              <a:buChar char="○"/>
              <a:defRPr>
                <a:highlight>
                  <a:schemeClr val="dk1"/>
                </a:highlight>
              </a:defRPr>
            </a:lvl5pPr>
            <a:lvl6pPr indent="-317500" lvl="5" marL="2743200" algn="ctr">
              <a:spcBef>
                <a:spcPts val="1600"/>
              </a:spcBef>
              <a:spcAft>
                <a:spcPts val="0"/>
              </a:spcAft>
              <a:buSzPts val="1400"/>
              <a:buChar char="■"/>
              <a:defRPr>
                <a:highlight>
                  <a:schemeClr val="dk1"/>
                </a:highlight>
              </a:defRPr>
            </a:lvl6pPr>
            <a:lvl7pPr indent="-317500" lvl="6" marL="3200400" algn="ctr">
              <a:spcBef>
                <a:spcPts val="1600"/>
              </a:spcBef>
              <a:spcAft>
                <a:spcPts val="0"/>
              </a:spcAft>
              <a:buSzPts val="1400"/>
              <a:buChar char="●"/>
              <a:defRPr>
                <a:highlight>
                  <a:schemeClr val="dk1"/>
                </a:highlight>
              </a:defRPr>
            </a:lvl7pPr>
            <a:lvl8pPr indent="-317500" lvl="7" marL="3657600" algn="ctr">
              <a:spcBef>
                <a:spcPts val="1600"/>
              </a:spcBef>
              <a:spcAft>
                <a:spcPts val="0"/>
              </a:spcAft>
              <a:buSzPts val="1400"/>
              <a:buChar char="○"/>
              <a:defRPr>
                <a:highlight>
                  <a:schemeClr val="dk1"/>
                </a:highlight>
              </a:defRPr>
            </a:lvl8pPr>
            <a:lvl9pPr indent="-317500" lvl="8" marL="4114800" algn="ctr">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highlight>
                  <a:schemeClr val="lt1"/>
                </a:highlight>
              </a:defRPr>
            </a:lvl1pPr>
            <a:lvl2pPr indent="-317500" lvl="1" marL="914400">
              <a:spcBef>
                <a:spcPts val="1600"/>
              </a:spcBef>
              <a:spcAft>
                <a:spcPts val="0"/>
              </a:spcAft>
              <a:buSzPts val="1400"/>
              <a:buChar char="○"/>
              <a:defRPr>
                <a:highlight>
                  <a:schemeClr val="lt1"/>
                </a:highlight>
              </a:defRPr>
            </a:lvl2pPr>
            <a:lvl3pPr indent="-317500" lvl="2" marL="1371600">
              <a:spcBef>
                <a:spcPts val="1600"/>
              </a:spcBef>
              <a:spcAft>
                <a:spcPts val="0"/>
              </a:spcAft>
              <a:buSzPts val="1400"/>
              <a:buChar char="■"/>
              <a:defRPr>
                <a:highlight>
                  <a:schemeClr val="lt1"/>
                </a:highlight>
              </a:defRPr>
            </a:lvl3pPr>
            <a:lvl4pPr indent="-317500" lvl="3" marL="1828800">
              <a:spcBef>
                <a:spcPts val="1600"/>
              </a:spcBef>
              <a:spcAft>
                <a:spcPts val="0"/>
              </a:spcAft>
              <a:buSzPts val="1400"/>
              <a:buChar char="●"/>
              <a:defRPr>
                <a:highlight>
                  <a:schemeClr val="lt1"/>
                </a:highlight>
              </a:defRPr>
            </a:lvl4pPr>
            <a:lvl5pPr indent="-317500" lvl="4" marL="2286000">
              <a:spcBef>
                <a:spcPts val="1600"/>
              </a:spcBef>
              <a:spcAft>
                <a:spcPts val="0"/>
              </a:spcAft>
              <a:buSzPts val="1400"/>
              <a:buChar char="○"/>
              <a:defRPr>
                <a:highlight>
                  <a:schemeClr val="lt1"/>
                </a:highlight>
              </a:defRPr>
            </a:lvl5pPr>
            <a:lvl6pPr indent="-317500" lvl="5" marL="2743200">
              <a:spcBef>
                <a:spcPts val="1600"/>
              </a:spcBef>
              <a:spcAft>
                <a:spcPts val="0"/>
              </a:spcAft>
              <a:buSzPts val="1400"/>
              <a:buChar char="■"/>
              <a:defRPr>
                <a:highlight>
                  <a:schemeClr val="lt1"/>
                </a:highlight>
              </a:defRPr>
            </a:lvl6pPr>
            <a:lvl7pPr indent="-317500" lvl="6" marL="3200400">
              <a:spcBef>
                <a:spcPts val="1600"/>
              </a:spcBef>
              <a:spcAft>
                <a:spcPts val="0"/>
              </a:spcAft>
              <a:buSzPts val="1400"/>
              <a:buChar char="●"/>
              <a:defRPr>
                <a:highlight>
                  <a:schemeClr val="lt1"/>
                </a:highlight>
              </a:defRPr>
            </a:lvl7pPr>
            <a:lvl8pPr indent="-317500" lvl="7" marL="3657600">
              <a:spcBef>
                <a:spcPts val="1600"/>
              </a:spcBef>
              <a:spcAft>
                <a:spcPts val="0"/>
              </a:spcAft>
              <a:buSzPts val="1400"/>
              <a:buChar char="○"/>
              <a:defRPr>
                <a:highlight>
                  <a:schemeClr val="lt1"/>
                </a:highlight>
              </a:defRPr>
            </a:lvl8pPr>
            <a:lvl9pPr indent="-317500" lvl="8" marL="411480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coursera.org/learn/machine-learning/lecture/6Nj1q/multiple-features" TargetMode="External"/><Relationship Id="rId4" Type="http://schemas.openxmlformats.org/officeDocument/2006/relationships/hyperlink" Target="https://www.coursera.org/learn/machine-learning/lecture/2DKxQ/normal-equation" TargetMode="External"/><Relationship Id="rId5" Type="http://schemas.openxmlformats.org/officeDocument/2006/relationships/hyperlink" Target="https://www.coursera.org/lecture/assembling-genomes/2011-european-e-coli-outbreak-VgLTB" TargetMode="External"/><Relationship Id="rId6" Type="http://schemas.openxmlformats.org/officeDocument/2006/relationships/hyperlink" Target="https://www.omicsonline.org/using-three-machine-learning-techniques-for-predicting-breast-cancer-2157-7420.1000124.php?aid=1308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C78D8"/>
        </a:solidFill>
      </p:bgPr>
    </p:bg>
    <p:spTree>
      <p:nvGrpSpPr>
        <p:cNvPr id="57" name="Shape 57"/>
        <p:cNvGrpSpPr/>
        <p:nvPr/>
      </p:nvGrpSpPr>
      <p:grpSpPr>
        <a:xfrm>
          <a:off x="0" y="0"/>
          <a:ext cx="0" cy="0"/>
          <a:chOff x="0" y="0"/>
          <a:chExt cx="0" cy="0"/>
        </a:xfrm>
      </p:grpSpPr>
      <p:sp>
        <p:nvSpPr>
          <p:cNvPr id="58" name="Google Shape;58;p13"/>
          <p:cNvSpPr txBox="1"/>
          <p:nvPr>
            <p:ph type="ctrTitle"/>
          </p:nvPr>
        </p:nvSpPr>
        <p:spPr>
          <a:xfrm>
            <a:off x="423550" y="223750"/>
            <a:ext cx="8520600" cy="105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Merriweather"/>
                <a:ea typeface="Merriweather"/>
                <a:cs typeface="Merriweather"/>
                <a:sym typeface="Merriweather"/>
              </a:rPr>
              <a:t>Diagnoses of the disease by Machine Learning Algorithms.</a:t>
            </a:r>
            <a:endParaRPr b="1" sz="3000">
              <a:latin typeface="Merriweather"/>
              <a:ea typeface="Merriweather"/>
              <a:cs typeface="Merriweather"/>
              <a:sym typeface="Merriweather"/>
            </a:endParaRPr>
          </a:p>
        </p:txBody>
      </p:sp>
      <p:sp>
        <p:nvSpPr>
          <p:cNvPr id="59" name="Google Shape;59;p13"/>
          <p:cNvSpPr txBox="1"/>
          <p:nvPr>
            <p:ph idx="1" type="subTitle"/>
          </p:nvPr>
        </p:nvSpPr>
        <p:spPr>
          <a:xfrm>
            <a:off x="132850" y="1274350"/>
            <a:ext cx="8811300" cy="357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rPr lang="en" sz="1800"/>
              <a:t>  </a:t>
            </a:r>
            <a:r>
              <a:rPr lang="en" sz="1800"/>
              <a:t>Department: Electronics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  Project Guide :- Prof.Sushma Kadge.</a:t>
            </a:r>
            <a:endParaRPr sz="1800"/>
          </a:p>
          <a:p>
            <a:pPr indent="0" lvl="0" marL="0" rtl="0" algn="l">
              <a:spcBef>
                <a:spcPts val="0"/>
              </a:spcBef>
              <a:spcAft>
                <a:spcPts val="0"/>
              </a:spcAft>
              <a:buNone/>
            </a:pPr>
            <a:r>
              <a:rPr lang="en" sz="1800"/>
              <a: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      Karan Harjai: 1512079</a:t>
            </a:r>
            <a:endParaRPr sz="1800"/>
          </a:p>
          <a:p>
            <a:pPr indent="0" lvl="0" marL="0" rtl="0" algn="l">
              <a:spcBef>
                <a:spcPts val="0"/>
              </a:spcBef>
              <a:spcAft>
                <a:spcPts val="0"/>
              </a:spcAft>
              <a:buNone/>
            </a:pPr>
            <a:r>
              <a:rPr lang="en" sz="1800"/>
              <a:t>      Jay Shah: 1512043</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60" name="Google Shape;60;p13"/>
          <p:cNvPicPr preferRelativeResize="0"/>
          <p:nvPr/>
        </p:nvPicPr>
        <p:blipFill>
          <a:blip r:embed="rId3">
            <a:alphaModFix/>
          </a:blip>
          <a:stretch>
            <a:fillRect/>
          </a:stretch>
        </p:blipFill>
        <p:spPr>
          <a:xfrm>
            <a:off x="4829100" y="2210851"/>
            <a:ext cx="4115049" cy="2634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7391"/>
              </a:lnSpc>
              <a:spcBef>
                <a:spcPts val="0"/>
              </a:spcBef>
              <a:spcAft>
                <a:spcPts val="0"/>
              </a:spcAft>
              <a:buClr>
                <a:schemeClr val="dk2"/>
              </a:buClr>
              <a:buSzPts val="1100"/>
              <a:buFont typeface="Arial"/>
              <a:buNone/>
            </a:pPr>
            <a:r>
              <a:rPr lang="en" sz="2400">
                <a:solidFill>
                  <a:srgbClr val="373A3C"/>
                </a:solidFill>
                <a:latin typeface="Arial"/>
                <a:ea typeface="Arial"/>
                <a:cs typeface="Arial"/>
                <a:sym typeface="Arial"/>
              </a:rPr>
              <a:t>The Problem of Overfitting</a:t>
            </a:r>
            <a:endParaRPr sz="2400">
              <a:solidFill>
                <a:srgbClr val="373A3C"/>
              </a:solidFill>
              <a:latin typeface="Arial"/>
              <a:ea typeface="Arial"/>
              <a:cs typeface="Arial"/>
              <a:sym typeface="Arial"/>
            </a:endParaRPr>
          </a:p>
          <a:p>
            <a:pPr indent="0" lvl="0" marL="0" rtl="0" algn="l">
              <a:spcBef>
                <a:spcPts val="1500"/>
              </a:spcBef>
              <a:spcAft>
                <a:spcPts val="0"/>
              </a:spcAft>
              <a:buNone/>
            </a:pPr>
            <a:r>
              <a:t/>
            </a:r>
            <a:endParaRPr/>
          </a:p>
        </p:txBody>
      </p:sp>
      <p:pic>
        <p:nvPicPr>
          <p:cNvPr id="118" name="Google Shape;118;p22"/>
          <p:cNvPicPr preferRelativeResize="0"/>
          <p:nvPr/>
        </p:nvPicPr>
        <p:blipFill>
          <a:blip r:embed="rId3">
            <a:alphaModFix/>
          </a:blip>
          <a:stretch>
            <a:fillRect/>
          </a:stretch>
        </p:blipFill>
        <p:spPr>
          <a:xfrm>
            <a:off x="421400" y="1214625"/>
            <a:ext cx="7696650" cy="2590350"/>
          </a:xfrm>
          <a:prstGeom prst="rect">
            <a:avLst/>
          </a:prstGeom>
          <a:noFill/>
          <a:ln>
            <a:noFill/>
          </a:ln>
        </p:spPr>
      </p:pic>
      <p:sp>
        <p:nvSpPr>
          <p:cNvPr id="119" name="Google Shape;119;p22"/>
          <p:cNvSpPr txBox="1"/>
          <p:nvPr/>
        </p:nvSpPr>
        <p:spPr>
          <a:xfrm>
            <a:off x="421400" y="4052825"/>
            <a:ext cx="7609800" cy="8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a)underfitting                                   b)proper fitting                             c)Overfitting</a:t>
            </a:r>
            <a:endParaRPr>
              <a:latin typeface="Playfair Display"/>
              <a:ea typeface="Playfair Display"/>
              <a:cs typeface="Playfair Display"/>
              <a:sym typeface="Playfair Displ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Regularization</a:t>
            </a:r>
            <a:endParaRPr/>
          </a:p>
        </p:txBody>
      </p:sp>
      <p:pic>
        <p:nvPicPr>
          <p:cNvPr id="125" name="Google Shape;125;p23"/>
          <p:cNvPicPr preferRelativeResize="0"/>
          <p:nvPr/>
        </p:nvPicPr>
        <p:blipFill>
          <a:blip r:embed="rId3">
            <a:alphaModFix/>
          </a:blip>
          <a:stretch>
            <a:fillRect/>
          </a:stretch>
        </p:blipFill>
        <p:spPr>
          <a:xfrm>
            <a:off x="458575" y="1115450"/>
            <a:ext cx="5648325" cy="3095625"/>
          </a:xfrm>
          <a:prstGeom prst="rect">
            <a:avLst/>
          </a:prstGeom>
          <a:noFill/>
          <a:ln>
            <a:noFill/>
          </a:ln>
        </p:spPr>
      </p:pic>
      <p:pic>
        <p:nvPicPr>
          <p:cNvPr id="126" name="Google Shape;126;p23"/>
          <p:cNvPicPr preferRelativeResize="0"/>
          <p:nvPr/>
        </p:nvPicPr>
        <p:blipFill>
          <a:blip r:embed="rId4">
            <a:alphaModFix/>
          </a:blip>
          <a:stretch>
            <a:fillRect/>
          </a:stretch>
        </p:blipFill>
        <p:spPr>
          <a:xfrm>
            <a:off x="821675" y="4384600"/>
            <a:ext cx="6168525" cy="690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Input Variables Roughly in one Range</a:t>
            </a:r>
            <a:endParaRPr/>
          </a:p>
        </p:txBody>
      </p:sp>
      <p:sp>
        <p:nvSpPr>
          <p:cNvPr id="132" name="Google Shape;132;p2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1)Feature Scaling</a:t>
            </a:r>
            <a:endParaRPr b="1" sz="2400"/>
          </a:p>
          <a:p>
            <a:pPr indent="0" lvl="0" marL="0" rtl="0" algn="l">
              <a:spcBef>
                <a:spcPts val="1600"/>
              </a:spcBef>
              <a:spcAft>
                <a:spcPts val="0"/>
              </a:spcAft>
              <a:buNone/>
            </a:pPr>
            <a:r>
              <a:rPr b="1" lang="en"/>
              <a:t>Dividing the input values by standard deviation</a:t>
            </a:r>
            <a:endParaRPr b="1"/>
          </a:p>
          <a:p>
            <a:pPr indent="0" lvl="0" marL="0" rtl="0" algn="l">
              <a:spcBef>
                <a:spcPts val="1600"/>
              </a:spcBef>
              <a:spcAft>
                <a:spcPts val="0"/>
              </a:spcAft>
              <a:buNone/>
            </a:pPr>
            <a:r>
              <a:rPr b="1" lang="en" sz="2400"/>
              <a:t>2)Mean Normalization</a:t>
            </a:r>
            <a:endParaRPr b="1" sz="2400"/>
          </a:p>
          <a:p>
            <a:pPr indent="0" lvl="0" marL="0" rtl="0" algn="l">
              <a:spcBef>
                <a:spcPts val="1600"/>
              </a:spcBef>
              <a:spcAft>
                <a:spcPts val="1600"/>
              </a:spcAft>
              <a:buNone/>
            </a:pPr>
            <a:r>
              <a:rPr b="1" lang="en"/>
              <a:t>Subtracting the average value from each variable</a:t>
            </a:r>
            <a:endParaRPr b="1"/>
          </a:p>
        </p:txBody>
      </p:sp>
      <p:pic>
        <p:nvPicPr>
          <p:cNvPr id="133" name="Google Shape;133;p24"/>
          <p:cNvPicPr preferRelativeResize="0"/>
          <p:nvPr/>
        </p:nvPicPr>
        <p:blipFill>
          <a:blip r:embed="rId3">
            <a:alphaModFix/>
          </a:blip>
          <a:stretch>
            <a:fillRect/>
          </a:stretch>
        </p:blipFill>
        <p:spPr>
          <a:xfrm>
            <a:off x="252950" y="3386850"/>
            <a:ext cx="8825474" cy="1658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idx="1" type="body"/>
          </p:nvPr>
        </p:nvSpPr>
        <p:spPr>
          <a:xfrm>
            <a:off x="270550" y="-84950"/>
            <a:ext cx="8520600" cy="49998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b="1" lang="en" sz="3000">
                <a:latin typeface="Arial"/>
                <a:ea typeface="Arial"/>
                <a:cs typeface="Arial"/>
                <a:sym typeface="Arial"/>
              </a:rPr>
              <a:t>Breast Cancer Tumor Diagnosis - Neural Networks,regression:</a:t>
            </a:r>
            <a:endParaRPr b="1" sz="3000">
              <a:latin typeface="Arial"/>
              <a:ea typeface="Arial"/>
              <a:cs typeface="Arial"/>
              <a:sym typeface="Arial"/>
            </a:endParaRPr>
          </a:p>
          <a:p>
            <a:pPr indent="0" lvl="0" marL="0" rtl="0" algn="l">
              <a:lnSpc>
                <a:spcPct val="140000"/>
              </a:lnSpc>
              <a:spcBef>
                <a:spcPts val="600"/>
              </a:spcBef>
              <a:spcAft>
                <a:spcPts val="0"/>
              </a:spcAft>
              <a:buClr>
                <a:schemeClr val="dk2"/>
              </a:buClr>
              <a:buSzPts val="1100"/>
              <a:buFont typeface="Arial"/>
              <a:buNone/>
            </a:pPr>
            <a:r>
              <a:rPr lang="en">
                <a:highlight>
                  <a:srgbClr val="FFFFFF"/>
                </a:highlight>
                <a:latin typeface="Arial"/>
                <a:ea typeface="Arial"/>
                <a:cs typeface="Arial"/>
                <a:sym typeface="Arial"/>
              </a:rPr>
              <a:t>The dataset we used  is the 'Breast Cancer Wisconsin (Diagnostic) Data Set'. The dataset contains 569 patients with breast tumors. Several measurements and a diagnosis of malignant and benign are available for each patient. </a:t>
            </a:r>
            <a:endParaRPr>
              <a:highlight>
                <a:srgbClr val="FFFFFF"/>
              </a:highlight>
              <a:latin typeface="Arial"/>
              <a:ea typeface="Arial"/>
              <a:cs typeface="Arial"/>
              <a:sym typeface="Arial"/>
            </a:endParaRPr>
          </a:p>
          <a:p>
            <a:pPr indent="0" lvl="0" marL="0" rtl="0" algn="l">
              <a:lnSpc>
                <a:spcPct val="140000"/>
              </a:lnSpc>
              <a:spcBef>
                <a:spcPts val="600"/>
              </a:spcBef>
              <a:spcAft>
                <a:spcPts val="0"/>
              </a:spcAft>
              <a:buClr>
                <a:schemeClr val="dk2"/>
              </a:buClr>
              <a:buSzPts val="1100"/>
              <a:buFont typeface="Arial"/>
              <a:buNone/>
            </a:pPr>
            <a:r>
              <a:t/>
            </a:r>
            <a:endParaRPr>
              <a:highlight>
                <a:srgbClr val="FFFFFF"/>
              </a:highlight>
              <a:latin typeface="Arial"/>
              <a:ea typeface="Arial"/>
              <a:cs typeface="Arial"/>
              <a:sym typeface="Arial"/>
            </a:endParaRPr>
          </a:p>
          <a:p>
            <a:pPr indent="0" lvl="0" marL="0" rtl="0" algn="l">
              <a:lnSpc>
                <a:spcPct val="140000"/>
              </a:lnSpc>
              <a:spcBef>
                <a:spcPts val="600"/>
              </a:spcBef>
              <a:spcAft>
                <a:spcPts val="0"/>
              </a:spcAft>
              <a:buClr>
                <a:schemeClr val="dk2"/>
              </a:buClr>
              <a:buSzPts val="1100"/>
              <a:buFont typeface="Arial"/>
              <a:buNone/>
            </a:pPr>
            <a:r>
              <a:rPr lang="en">
                <a:highlight>
                  <a:srgbClr val="FFFFFF"/>
                </a:highlight>
                <a:latin typeface="Arial"/>
                <a:ea typeface="Arial"/>
                <a:cs typeface="Arial"/>
                <a:sym typeface="Arial"/>
              </a:rPr>
              <a:t>The measurements will be used as features to make our predictions on the diagnosis.In total there are 30 features.</a:t>
            </a:r>
            <a:endParaRPr>
              <a:highlight>
                <a:srgbClr val="FFFFFF"/>
              </a:highlight>
              <a:latin typeface="Arial"/>
              <a:ea typeface="Arial"/>
              <a:cs typeface="Arial"/>
              <a:sym typeface="Arial"/>
            </a:endParaRPr>
          </a:p>
          <a:p>
            <a:pPr indent="0" lvl="0" marL="0" rtl="0" algn="l">
              <a:lnSpc>
                <a:spcPct val="140000"/>
              </a:lnSpc>
              <a:spcBef>
                <a:spcPts val="600"/>
              </a:spcBef>
              <a:spcAft>
                <a:spcPts val="0"/>
              </a:spcAft>
              <a:buClr>
                <a:schemeClr val="dk2"/>
              </a:buClr>
              <a:buSzPts val="1100"/>
              <a:buFont typeface="Arial"/>
              <a:buNone/>
            </a:pPr>
            <a:r>
              <a:t/>
            </a:r>
            <a:endParaRPr sz="2400">
              <a:highlight>
                <a:srgbClr val="FFFFFF"/>
              </a:highlight>
              <a:latin typeface="Arial"/>
              <a:ea typeface="Arial"/>
              <a:cs typeface="Arial"/>
              <a:sym typeface="Arial"/>
            </a:endParaRPr>
          </a:p>
          <a:p>
            <a:pPr indent="0" lvl="0" marL="457200" rtl="0" algn="l">
              <a:lnSpc>
                <a:spcPct val="100000"/>
              </a:lnSpc>
              <a:spcBef>
                <a:spcPts val="6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idx="4294967295" type="title"/>
          </p:nvPr>
        </p:nvSpPr>
        <p:spPr>
          <a:xfrm>
            <a:off x="49800" y="783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Confusion Matrix</a:t>
            </a:r>
            <a:endParaRPr/>
          </a:p>
        </p:txBody>
      </p:sp>
      <p:pic>
        <p:nvPicPr>
          <p:cNvPr id="144" name="Google Shape;144;p26"/>
          <p:cNvPicPr preferRelativeResize="0"/>
          <p:nvPr/>
        </p:nvPicPr>
        <p:blipFill>
          <a:blip r:embed="rId3">
            <a:alphaModFix/>
          </a:blip>
          <a:stretch>
            <a:fillRect/>
          </a:stretch>
        </p:blipFill>
        <p:spPr>
          <a:xfrm>
            <a:off x="387600" y="862025"/>
            <a:ext cx="8307125" cy="3931350"/>
          </a:xfrm>
          <a:prstGeom prst="rect">
            <a:avLst/>
          </a:prstGeom>
          <a:noFill/>
          <a:ln>
            <a:noFill/>
          </a:ln>
        </p:spPr>
      </p:pic>
      <p:sp>
        <p:nvSpPr>
          <p:cNvPr id="145" name="Google Shape;145;p26"/>
          <p:cNvSpPr txBox="1"/>
          <p:nvPr/>
        </p:nvSpPr>
        <p:spPr>
          <a:xfrm>
            <a:off x="471400" y="1005650"/>
            <a:ext cx="3446400" cy="38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7"/>
          <p:cNvSpPr txBox="1"/>
          <p:nvPr/>
        </p:nvSpPr>
        <p:spPr>
          <a:xfrm>
            <a:off x="251425" y="188550"/>
            <a:ext cx="8108100" cy="23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151" name="Google Shape;151;p27"/>
          <p:cNvSpPr txBox="1"/>
          <p:nvPr/>
        </p:nvSpPr>
        <p:spPr>
          <a:xfrm>
            <a:off x="324750" y="167600"/>
            <a:ext cx="8663400" cy="4839600"/>
          </a:xfrm>
          <a:prstGeom prst="rect">
            <a:avLst/>
          </a:prstGeom>
          <a:noFill/>
          <a:ln>
            <a:noFill/>
          </a:ln>
        </p:spPr>
        <p:txBody>
          <a:bodyPr anchorCtr="0" anchor="t" bIns="91425" lIns="91425" spcFirstLastPara="1" rIns="91425" wrap="square" tIns="91425">
            <a:noAutofit/>
          </a:bodyPr>
          <a:lstStyle/>
          <a:p>
            <a:pPr indent="-330200" lvl="0" marL="749300" rtl="0" algn="l">
              <a:lnSpc>
                <a:spcPct val="158000"/>
              </a:lnSpc>
              <a:spcBef>
                <a:spcPts val="1800"/>
              </a:spcBef>
              <a:spcAft>
                <a:spcPts val="0"/>
              </a:spcAft>
              <a:buClr>
                <a:schemeClr val="dk2"/>
              </a:buClr>
              <a:buSzPts val="1600"/>
              <a:buFont typeface="Georgia"/>
              <a:buAutoNum type="arabicPeriod"/>
            </a:pPr>
            <a:r>
              <a:rPr b="1" lang="en" sz="1600">
                <a:solidFill>
                  <a:schemeClr val="dk2"/>
                </a:solidFill>
                <a:latin typeface="Georgia"/>
                <a:ea typeface="Georgia"/>
                <a:cs typeface="Georgia"/>
                <a:sym typeface="Georgia"/>
              </a:rPr>
              <a:t>True Positives (TP):</a:t>
            </a:r>
            <a:r>
              <a:rPr lang="en" sz="1600">
                <a:solidFill>
                  <a:schemeClr val="dk2"/>
                </a:solidFill>
                <a:latin typeface="Georgia"/>
                <a:ea typeface="Georgia"/>
                <a:cs typeface="Georgia"/>
                <a:sym typeface="Georgia"/>
              </a:rPr>
              <a:t> True positives are the cases when the actual class of the data point was 1(True) and the predicted is also 1(True)</a:t>
            </a:r>
            <a:endParaRPr sz="1600">
              <a:solidFill>
                <a:schemeClr val="dk2"/>
              </a:solidFill>
              <a:latin typeface="Georgia"/>
              <a:ea typeface="Georgia"/>
              <a:cs typeface="Georgia"/>
              <a:sym typeface="Georgia"/>
            </a:endParaRPr>
          </a:p>
          <a:p>
            <a:pPr indent="0" lvl="0" marL="0" rtl="0" algn="l">
              <a:lnSpc>
                <a:spcPct val="158000"/>
              </a:lnSpc>
              <a:spcBef>
                <a:spcPts val="2200"/>
              </a:spcBef>
              <a:spcAft>
                <a:spcPts val="0"/>
              </a:spcAft>
              <a:buClr>
                <a:schemeClr val="dk2"/>
              </a:buClr>
              <a:buSzPts val="1100"/>
              <a:buFont typeface="Arial"/>
              <a:buNone/>
            </a:pPr>
            <a:r>
              <a:rPr i="1" lang="en" sz="1600">
                <a:solidFill>
                  <a:schemeClr val="dk2"/>
                </a:solidFill>
                <a:latin typeface="Georgia"/>
                <a:ea typeface="Georgia"/>
                <a:cs typeface="Georgia"/>
                <a:sym typeface="Georgia"/>
              </a:rPr>
              <a:t>Ex: The case where a person is actually having cancer(1) and the model classifying his case as cancer(1) comes under True positive.</a:t>
            </a:r>
            <a:endParaRPr i="1" sz="1600">
              <a:solidFill>
                <a:schemeClr val="dk2"/>
              </a:solidFill>
              <a:latin typeface="Georgia"/>
              <a:ea typeface="Georgia"/>
              <a:cs typeface="Georgia"/>
              <a:sym typeface="Georgia"/>
            </a:endParaRPr>
          </a:p>
          <a:p>
            <a:pPr indent="0" lvl="0" marL="0" rtl="0" algn="l">
              <a:lnSpc>
                <a:spcPct val="158000"/>
              </a:lnSpc>
              <a:spcBef>
                <a:spcPts val="2200"/>
              </a:spcBef>
              <a:spcAft>
                <a:spcPts val="0"/>
              </a:spcAft>
              <a:buClr>
                <a:schemeClr val="dk2"/>
              </a:buClr>
              <a:buSzPts val="1100"/>
              <a:buFont typeface="Arial"/>
              <a:buNone/>
            </a:pPr>
            <a:r>
              <a:rPr b="1" lang="en" sz="1600">
                <a:solidFill>
                  <a:schemeClr val="dk2"/>
                </a:solidFill>
                <a:latin typeface="Georgia"/>
                <a:ea typeface="Georgia"/>
                <a:cs typeface="Georgia"/>
                <a:sym typeface="Georgia"/>
              </a:rPr>
              <a:t>2. True Negatives (TN):</a:t>
            </a:r>
            <a:r>
              <a:rPr lang="en" sz="1600">
                <a:solidFill>
                  <a:schemeClr val="dk2"/>
                </a:solidFill>
                <a:latin typeface="Georgia"/>
                <a:ea typeface="Georgia"/>
                <a:cs typeface="Georgia"/>
                <a:sym typeface="Georgia"/>
              </a:rPr>
              <a:t> True negatives are the cases when the actual class of the data point was 0(False) and the predicted is also 0(False</a:t>
            </a:r>
            <a:endParaRPr sz="1600">
              <a:solidFill>
                <a:schemeClr val="dk2"/>
              </a:solidFill>
              <a:latin typeface="Georgia"/>
              <a:ea typeface="Georgia"/>
              <a:cs typeface="Georgia"/>
              <a:sym typeface="Georgia"/>
            </a:endParaRPr>
          </a:p>
          <a:p>
            <a:pPr indent="0" lvl="0" marL="0" rtl="0" algn="l">
              <a:lnSpc>
                <a:spcPct val="158000"/>
              </a:lnSpc>
              <a:spcBef>
                <a:spcPts val="2200"/>
              </a:spcBef>
              <a:spcAft>
                <a:spcPts val="0"/>
              </a:spcAft>
              <a:buClr>
                <a:schemeClr val="dk2"/>
              </a:buClr>
              <a:buSzPts val="1100"/>
              <a:buFont typeface="Arial"/>
              <a:buNone/>
            </a:pPr>
            <a:r>
              <a:rPr i="1" lang="en" sz="1600">
                <a:solidFill>
                  <a:schemeClr val="dk2"/>
                </a:solidFill>
                <a:latin typeface="Georgia"/>
                <a:ea typeface="Georgia"/>
                <a:cs typeface="Georgia"/>
                <a:sym typeface="Georgia"/>
              </a:rPr>
              <a:t>Ex: The case where a person NOT having cancer and the model classifying his case as Not cancer comes under True Negatives.</a:t>
            </a:r>
            <a:endParaRPr i="1" sz="1600">
              <a:solidFill>
                <a:schemeClr val="dk2"/>
              </a:solidFill>
              <a:latin typeface="Georgia"/>
              <a:ea typeface="Georgia"/>
              <a:cs typeface="Georgia"/>
              <a:sym typeface="Georgia"/>
            </a:endParaRPr>
          </a:p>
          <a:p>
            <a:pPr indent="0" lvl="0" marL="0" rtl="0" algn="l">
              <a:lnSpc>
                <a:spcPct val="115000"/>
              </a:lnSpc>
              <a:spcBef>
                <a:spcPts val="0"/>
              </a:spcBef>
              <a:spcAft>
                <a:spcPts val="0"/>
              </a:spcAft>
              <a:buClr>
                <a:schemeClr val="dk2"/>
              </a:buClr>
              <a:buSzPts val="1100"/>
              <a:buFont typeface="Arial"/>
              <a:buNone/>
            </a:pPr>
            <a:r>
              <a:t/>
            </a:r>
            <a:endParaRPr i="1" sz="1600">
              <a:solidFill>
                <a:schemeClr val="dk2"/>
              </a:solidFill>
              <a:latin typeface="Georgia"/>
              <a:ea typeface="Georgia"/>
              <a:cs typeface="Georgia"/>
              <a:sym typeface="Georgia"/>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8"/>
          <p:cNvSpPr txBox="1"/>
          <p:nvPr/>
        </p:nvSpPr>
        <p:spPr>
          <a:xfrm>
            <a:off x="136175" y="167600"/>
            <a:ext cx="8883300" cy="4908600"/>
          </a:xfrm>
          <a:prstGeom prst="rect">
            <a:avLst/>
          </a:prstGeom>
          <a:noFill/>
          <a:ln>
            <a:noFill/>
          </a:ln>
        </p:spPr>
        <p:txBody>
          <a:bodyPr anchorCtr="0" anchor="t" bIns="91425" lIns="91425" spcFirstLastPara="1" rIns="91425" wrap="square" tIns="91425">
            <a:noAutofit/>
          </a:bodyPr>
          <a:lstStyle/>
          <a:p>
            <a:pPr indent="0" lvl="0" marL="0" rtl="0" algn="l">
              <a:lnSpc>
                <a:spcPct val="158000"/>
              </a:lnSpc>
              <a:spcBef>
                <a:spcPts val="2200"/>
              </a:spcBef>
              <a:spcAft>
                <a:spcPts val="0"/>
              </a:spcAft>
              <a:buClr>
                <a:schemeClr val="dk2"/>
              </a:buClr>
              <a:buSzPts val="1100"/>
              <a:buFont typeface="Arial"/>
              <a:buNone/>
            </a:pPr>
            <a:r>
              <a:rPr b="1" lang="en" sz="1600">
                <a:solidFill>
                  <a:schemeClr val="dk2"/>
                </a:solidFill>
                <a:latin typeface="Georgia"/>
                <a:ea typeface="Georgia"/>
                <a:cs typeface="Georgia"/>
                <a:sym typeface="Georgia"/>
              </a:rPr>
              <a:t>False Positives (FP):</a:t>
            </a:r>
            <a:r>
              <a:rPr lang="en" sz="1600">
                <a:solidFill>
                  <a:schemeClr val="dk2"/>
                </a:solidFill>
                <a:latin typeface="Georgia"/>
                <a:ea typeface="Georgia"/>
                <a:cs typeface="Georgia"/>
                <a:sym typeface="Georgia"/>
              </a:rPr>
              <a:t> False positives are the cases when the actual class of the data point was 0(False) and the predicted is 1(True). False is because the model has predicted incorrectly and positive because the class predicted was a positive one. (1)</a:t>
            </a:r>
            <a:endParaRPr sz="1600">
              <a:solidFill>
                <a:schemeClr val="dk2"/>
              </a:solidFill>
              <a:latin typeface="Georgia"/>
              <a:ea typeface="Georgia"/>
              <a:cs typeface="Georgia"/>
              <a:sym typeface="Georgia"/>
            </a:endParaRPr>
          </a:p>
          <a:p>
            <a:pPr indent="0" lvl="0" marL="0" rtl="0" algn="l">
              <a:lnSpc>
                <a:spcPct val="158000"/>
              </a:lnSpc>
              <a:spcBef>
                <a:spcPts val="2200"/>
              </a:spcBef>
              <a:spcAft>
                <a:spcPts val="0"/>
              </a:spcAft>
              <a:buClr>
                <a:schemeClr val="dk2"/>
              </a:buClr>
              <a:buSzPts val="1100"/>
              <a:buFont typeface="Arial"/>
              <a:buNone/>
            </a:pPr>
            <a:r>
              <a:rPr i="1" lang="en" sz="1600">
                <a:solidFill>
                  <a:schemeClr val="dk2"/>
                </a:solidFill>
                <a:latin typeface="Georgia"/>
                <a:ea typeface="Georgia"/>
                <a:cs typeface="Georgia"/>
                <a:sym typeface="Georgia"/>
              </a:rPr>
              <a:t>Ex: A person NOT having cancer and the model classifying his case as cancer comes under False Positives.</a:t>
            </a:r>
            <a:endParaRPr i="1" sz="1600">
              <a:solidFill>
                <a:schemeClr val="dk2"/>
              </a:solidFill>
              <a:latin typeface="Georgia"/>
              <a:ea typeface="Georgia"/>
              <a:cs typeface="Georgia"/>
              <a:sym typeface="Georgia"/>
            </a:endParaRPr>
          </a:p>
          <a:p>
            <a:pPr indent="0" lvl="0" marL="0" rtl="0" algn="l">
              <a:lnSpc>
                <a:spcPct val="158000"/>
              </a:lnSpc>
              <a:spcBef>
                <a:spcPts val="2200"/>
              </a:spcBef>
              <a:spcAft>
                <a:spcPts val="0"/>
              </a:spcAft>
              <a:buClr>
                <a:schemeClr val="dk2"/>
              </a:buClr>
              <a:buSzPts val="1100"/>
              <a:buFont typeface="Arial"/>
              <a:buNone/>
            </a:pPr>
            <a:r>
              <a:rPr b="1" lang="en" sz="1600">
                <a:solidFill>
                  <a:schemeClr val="dk2"/>
                </a:solidFill>
                <a:latin typeface="Georgia"/>
                <a:ea typeface="Georgia"/>
                <a:cs typeface="Georgia"/>
                <a:sym typeface="Georgia"/>
              </a:rPr>
              <a:t>4. False Negatives (FN): </a:t>
            </a:r>
            <a:r>
              <a:rPr lang="en" sz="1600">
                <a:solidFill>
                  <a:schemeClr val="dk2"/>
                </a:solidFill>
                <a:latin typeface="Georgia"/>
                <a:ea typeface="Georgia"/>
                <a:cs typeface="Georgia"/>
                <a:sym typeface="Georgia"/>
              </a:rPr>
              <a:t>False negatives are the cases when the actual class of the data point was 1(True) and the predicted is 0(False). False is because the model has predicted incorrectly and negative because the class predicted was a negative one. (0)</a:t>
            </a:r>
            <a:endParaRPr sz="1600">
              <a:solidFill>
                <a:schemeClr val="dk2"/>
              </a:solidFill>
              <a:latin typeface="Georgia"/>
              <a:ea typeface="Georgia"/>
              <a:cs typeface="Georgia"/>
              <a:sym typeface="Georgia"/>
            </a:endParaRPr>
          </a:p>
          <a:p>
            <a:pPr indent="0" lvl="0" marL="0" rtl="0" algn="l">
              <a:lnSpc>
                <a:spcPct val="158000"/>
              </a:lnSpc>
              <a:spcBef>
                <a:spcPts val="2200"/>
              </a:spcBef>
              <a:spcAft>
                <a:spcPts val="0"/>
              </a:spcAft>
              <a:buClr>
                <a:schemeClr val="dk2"/>
              </a:buClr>
              <a:buSzPts val="1100"/>
              <a:buFont typeface="Arial"/>
              <a:buNone/>
            </a:pPr>
            <a:r>
              <a:rPr i="1" lang="en" sz="1600">
                <a:solidFill>
                  <a:schemeClr val="dk2"/>
                </a:solidFill>
                <a:latin typeface="Georgia"/>
                <a:ea typeface="Georgia"/>
                <a:cs typeface="Georgia"/>
                <a:sym typeface="Georgia"/>
              </a:rPr>
              <a:t>Ex: A person having cancer and the model classifying his case as No-cancer comes under False Negatives.</a:t>
            </a:r>
            <a:endParaRPr i="1" sz="1600">
              <a:solidFill>
                <a:schemeClr val="dk2"/>
              </a:solidFill>
              <a:latin typeface="Georgia"/>
              <a:ea typeface="Georgia"/>
              <a:cs typeface="Georgia"/>
              <a:sym typeface="Georgia"/>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49825" y="-578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Accuracy</a:t>
            </a:r>
            <a:endParaRPr/>
          </a:p>
        </p:txBody>
      </p:sp>
      <p:sp>
        <p:nvSpPr>
          <p:cNvPr id="162" name="Google Shape;162;p29"/>
          <p:cNvSpPr txBox="1"/>
          <p:nvPr>
            <p:ph idx="1" type="body"/>
          </p:nvPr>
        </p:nvSpPr>
        <p:spPr>
          <a:xfrm>
            <a:off x="175525" y="806625"/>
            <a:ext cx="8885700" cy="420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163" name="Google Shape;163;p29"/>
          <p:cNvPicPr preferRelativeResize="0"/>
          <p:nvPr/>
        </p:nvPicPr>
        <p:blipFill>
          <a:blip r:embed="rId3">
            <a:alphaModFix/>
          </a:blip>
          <a:stretch>
            <a:fillRect/>
          </a:stretch>
        </p:blipFill>
        <p:spPr>
          <a:xfrm>
            <a:off x="4173474" y="672025"/>
            <a:ext cx="4815974" cy="3352800"/>
          </a:xfrm>
          <a:prstGeom prst="rect">
            <a:avLst/>
          </a:prstGeom>
          <a:noFill/>
          <a:ln>
            <a:noFill/>
          </a:ln>
        </p:spPr>
      </p:pic>
      <p:sp>
        <p:nvSpPr>
          <p:cNvPr id="164" name="Google Shape;164;p29"/>
          <p:cNvSpPr txBox="1"/>
          <p:nvPr/>
        </p:nvSpPr>
        <p:spPr>
          <a:xfrm>
            <a:off x="303175" y="942825"/>
            <a:ext cx="4095900" cy="39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highlight>
                  <a:srgbClr val="FFFFFF"/>
                </a:highlight>
                <a:latin typeface="Georgia"/>
                <a:ea typeface="Georgia"/>
                <a:cs typeface="Georgia"/>
                <a:sym typeface="Georgia"/>
              </a:rPr>
              <a:t>Accuracy is a good measure when the target variable classes in the data are nearly balanced.</a:t>
            </a:r>
            <a:endParaRPr sz="1600">
              <a:solidFill>
                <a:schemeClr val="dk2"/>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chemeClr val="dk2"/>
              </a:solidFill>
              <a:highlight>
                <a:srgbClr val="FFFFFF"/>
              </a:highlight>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133625"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Precision</a:t>
            </a:r>
            <a:endParaRPr/>
          </a:p>
        </p:txBody>
      </p:sp>
      <p:sp>
        <p:nvSpPr>
          <p:cNvPr id="170" name="Google Shape;170;p30"/>
          <p:cNvSpPr txBox="1"/>
          <p:nvPr>
            <p:ph idx="1" type="body"/>
          </p:nvPr>
        </p:nvSpPr>
        <p:spPr>
          <a:xfrm>
            <a:off x="311700" y="680900"/>
            <a:ext cx="8520600" cy="426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1" name="Google Shape;171;p30"/>
          <p:cNvPicPr preferRelativeResize="0"/>
          <p:nvPr/>
        </p:nvPicPr>
        <p:blipFill>
          <a:blip r:embed="rId3">
            <a:alphaModFix/>
          </a:blip>
          <a:stretch>
            <a:fillRect/>
          </a:stretch>
        </p:blipFill>
        <p:spPr>
          <a:xfrm>
            <a:off x="4369700" y="733275"/>
            <a:ext cx="4462600" cy="3241575"/>
          </a:xfrm>
          <a:prstGeom prst="rect">
            <a:avLst/>
          </a:prstGeom>
          <a:noFill/>
          <a:ln>
            <a:noFill/>
          </a:ln>
        </p:spPr>
      </p:pic>
      <p:sp>
        <p:nvSpPr>
          <p:cNvPr id="172" name="Google Shape;172;p30"/>
          <p:cNvSpPr txBox="1"/>
          <p:nvPr/>
        </p:nvSpPr>
        <p:spPr>
          <a:xfrm>
            <a:off x="133625" y="680900"/>
            <a:ext cx="4151100" cy="41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600">
                <a:solidFill>
                  <a:schemeClr val="dk2"/>
                </a:solidFill>
                <a:highlight>
                  <a:srgbClr val="FFFFFF"/>
                </a:highlight>
                <a:latin typeface="Georgia"/>
                <a:ea typeface="Georgia"/>
                <a:cs typeface="Georgia"/>
                <a:sym typeface="Georgia"/>
              </a:rPr>
              <a:t>In our cancer example with 100 people, only 5 people have cancer. </a:t>
            </a:r>
            <a:endParaRPr i="1" sz="1600">
              <a:solidFill>
                <a:schemeClr val="dk2"/>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i="1" sz="1600">
              <a:solidFill>
                <a:schemeClr val="dk2"/>
              </a:solidFill>
              <a:highlight>
                <a:srgbClr val="FFFFFF"/>
              </a:highlight>
              <a:latin typeface="Georgia"/>
              <a:ea typeface="Georgia"/>
              <a:cs typeface="Georgia"/>
              <a:sym typeface="Georgia"/>
            </a:endParaRPr>
          </a:p>
          <a:p>
            <a:pPr indent="0" lvl="0" marL="0" rtl="0" algn="l">
              <a:spcBef>
                <a:spcPts val="0"/>
              </a:spcBef>
              <a:spcAft>
                <a:spcPts val="0"/>
              </a:spcAft>
              <a:buNone/>
            </a:pPr>
            <a:r>
              <a:rPr i="1" lang="en" sz="1600">
                <a:solidFill>
                  <a:schemeClr val="dk2"/>
                </a:solidFill>
                <a:highlight>
                  <a:srgbClr val="FFFFFF"/>
                </a:highlight>
                <a:latin typeface="Georgia"/>
                <a:ea typeface="Georgia"/>
                <a:cs typeface="Georgia"/>
                <a:sym typeface="Georgia"/>
              </a:rPr>
              <a:t>Let’s say our model is very bad and predicts every case as </a:t>
            </a:r>
            <a:r>
              <a:rPr b="1" i="1" lang="en" sz="1600">
                <a:solidFill>
                  <a:schemeClr val="dk2"/>
                </a:solidFill>
                <a:highlight>
                  <a:srgbClr val="FFFFFF"/>
                </a:highlight>
                <a:latin typeface="Georgia"/>
                <a:ea typeface="Georgia"/>
                <a:cs typeface="Georgia"/>
                <a:sym typeface="Georgia"/>
              </a:rPr>
              <a:t>Cancer</a:t>
            </a:r>
            <a:r>
              <a:rPr i="1" lang="en" sz="1600">
                <a:solidFill>
                  <a:schemeClr val="dk2"/>
                </a:solidFill>
                <a:highlight>
                  <a:srgbClr val="FFFFFF"/>
                </a:highlight>
                <a:latin typeface="Georgia"/>
                <a:ea typeface="Georgia"/>
                <a:cs typeface="Georgia"/>
                <a:sym typeface="Georgia"/>
              </a:rPr>
              <a:t>. </a:t>
            </a:r>
            <a:endParaRPr i="1" sz="1600">
              <a:solidFill>
                <a:schemeClr val="dk2"/>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i="1" sz="1600">
              <a:solidFill>
                <a:schemeClr val="dk2"/>
              </a:solidFill>
              <a:highlight>
                <a:srgbClr val="FFFFFF"/>
              </a:highlight>
              <a:latin typeface="Georgia"/>
              <a:ea typeface="Georgia"/>
              <a:cs typeface="Georgia"/>
              <a:sym typeface="Georgia"/>
            </a:endParaRPr>
          </a:p>
          <a:p>
            <a:pPr indent="0" lvl="0" marL="0" rtl="0" algn="l">
              <a:spcBef>
                <a:spcPts val="0"/>
              </a:spcBef>
              <a:spcAft>
                <a:spcPts val="0"/>
              </a:spcAft>
              <a:buNone/>
            </a:pPr>
            <a:r>
              <a:rPr i="1" lang="en" sz="1600">
                <a:solidFill>
                  <a:schemeClr val="dk2"/>
                </a:solidFill>
                <a:highlight>
                  <a:srgbClr val="FFFFFF"/>
                </a:highlight>
                <a:latin typeface="Georgia"/>
                <a:ea typeface="Georgia"/>
                <a:cs typeface="Georgia"/>
                <a:sym typeface="Georgia"/>
              </a:rPr>
              <a:t>Since we are predicting everyone as having cancer, our denominator(True positives and False Positives) is 100 and the numerator, person having cancer and the model predicting his case as cancer is 5.</a:t>
            </a:r>
            <a:endParaRPr>
              <a:latin typeface="Playfair Display"/>
              <a:ea typeface="Playfair Display"/>
              <a:cs typeface="Playfair Display"/>
              <a:sym typeface="Playfair Displ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175525" y="783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Recall or Sensitivity</a:t>
            </a:r>
            <a:endParaRPr/>
          </a:p>
        </p:txBody>
      </p:sp>
      <p:sp>
        <p:nvSpPr>
          <p:cNvPr id="178" name="Google Shape;178;p31"/>
          <p:cNvSpPr txBox="1"/>
          <p:nvPr>
            <p:ph idx="1" type="body"/>
          </p:nvPr>
        </p:nvSpPr>
        <p:spPr>
          <a:xfrm>
            <a:off x="311700" y="764725"/>
            <a:ext cx="8520600" cy="4253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600">
                <a:latin typeface="Georgia"/>
                <a:ea typeface="Georgia"/>
                <a:cs typeface="Georgia"/>
                <a:sym typeface="Georgia"/>
              </a:rPr>
              <a:t>In our cancer example with 100 people, </a:t>
            </a:r>
            <a:endParaRPr i="1" sz="1600">
              <a:latin typeface="Georgia"/>
              <a:ea typeface="Georgia"/>
              <a:cs typeface="Georgia"/>
              <a:sym typeface="Georgia"/>
            </a:endParaRPr>
          </a:p>
          <a:p>
            <a:pPr indent="0" lvl="0" marL="0" rtl="0" algn="l">
              <a:lnSpc>
                <a:spcPct val="115000"/>
              </a:lnSpc>
              <a:spcBef>
                <a:spcPts val="0"/>
              </a:spcBef>
              <a:spcAft>
                <a:spcPts val="0"/>
              </a:spcAft>
              <a:buNone/>
            </a:pPr>
            <a:r>
              <a:rPr i="1" lang="en" sz="1600">
                <a:latin typeface="Georgia"/>
                <a:ea typeface="Georgia"/>
                <a:cs typeface="Georgia"/>
                <a:sym typeface="Georgia"/>
              </a:rPr>
              <a:t>5 people actually have cancer. Let’s say </a:t>
            </a:r>
            <a:endParaRPr i="1" sz="1600">
              <a:latin typeface="Georgia"/>
              <a:ea typeface="Georgia"/>
              <a:cs typeface="Georgia"/>
              <a:sym typeface="Georgia"/>
            </a:endParaRPr>
          </a:p>
          <a:p>
            <a:pPr indent="0" lvl="0" marL="0" rtl="0" algn="l">
              <a:lnSpc>
                <a:spcPct val="115000"/>
              </a:lnSpc>
              <a:spcBef>
                <a:spcPts val="0"/>
              </a:spcBef>
              <a:spcAft>
                <a:spcPts val="0"/>
              </a:spcAft>
              <a:buNone/>
            </a:pPr>
            <a:r>
              <a:rPr i="1" lang="en" sz="1600">
                <a:latin typeface="Georgia"/>
                <a:ea typeface="Georgia"/>
                <a:cs typeface="Georgia"/>
                <a:sym typeface="Georgia"/>
              </a:rPr>
              <a:t>that the model predicts every case as  </a:t>
            </a:r>
            <a:endParaRPr i="1" sz="1600">
              <a:latin typeface="Georgia"/>
              <a:ea typeface="Georgia"/>
              <a:cs typeface="Georgia"/>
              <a:sym typeface="Georgia"/>
            </a:endParaRPr>
          </a:p>
          <a:p>
            <a:pPr indent="0" lvl="0" marL="0" rtl="0" algn="l">
              <a:lnSpc>
                <a:spcPct val="115000"/>
              </a:lnSpc>
              <a:spcBef>
                <a:spcPts val="0"/>
              </a:spcBef>
              <a:spcAft>
                <a:spcPts val="0"/>
              </a:spcAft>
              <a:buNone/>
            </a:pPr>
            <a:r>
              <a:rPr i="1" lang="en" sz="1600">
                <a:latin typeface="Georgia"/>
                <a:ea typeface="Georgia"/>
                <a:cs typeface="Georgia"/>
                <a:sym typeface="Georgia"/>
              </a:rPr>
              <a:t>Cancer.</a:t>
            </a:r>
            <a:endParaRPr i="1" sz="1600">
              <a:latin typeface="Georgia"/>
              <a:ea typeface="Georgia"/>
              <a:cs typeface="Georgia"/>
              <a:sym typeface="Georgia"/>
            </a:endParaRPr>
          </a:p>
          <a:p>
            <a:pPr indent="0" lvl="0" marL="0" rtl="0" algn="l">
              <a:lnSpc>
                <a:spcPct val="115000"/>
              </a:lnSpc>
              <a:spcBef>
                <a:spcPts val="0"/>
              </a:spcBef>
              <a:spcAft>
                <a:spcPts val="0"/>
              </a:spcAft>
              <a:buClr>
                <a:schemeClr val="dk2"/>
              </a:buClr>
              <a:buSzPts val="1100"/>
              <a:buFont typeface="Arial"/>
              <a:buNone/>
            </a:pPr>
            <a:r>
              <a:t/>
            </a:r>
            <a:endParaRPr i="1" sz="1600">
              <a:latin typeface="Georgia"/>
              <a:ea typeface="Georgia"/>
              <a:cs typeface="Georgia"/>
              <a:sym typeface="Georgia"/>
            </a:endParaRPr>
          </a:p>
          <a:p>
            <a:pPr indent="0" lvl="0" marL="0" rtl="0" algn="l">
              <a:lnSpc>
                <a:spcPct val="100000"/>
              </a:lnSpc>
              <a:spcBef>
                <a:spcPts val="0"/>
              </a:spcBef>
              <a:spcAft>
                <a:spcPts val="0"/>
              </a:spcAft>
              <a:buNone/>
            </a:pPr>
            <a:r>
              <a:rPr i="1" lang="en" sz="1600">
                <a:latin typeface="Georgia"/>
                <a:ea typeface="Georgia"/>
                <a:cs typeface="Georgia"/>
                <a:sym typeface="Georgia"/>
              </a:rPr>
              <a:t>So our denominator</a:t>
            </a:r>
            <a:endParaRPr i="1" sz="1600">
              <a:latin typeface="Georgia"/>
              <a:ea typeface="Georgia"/>
              <a:cs typeface="Georgia"/>
              <a:sym typeface="Georgia"/>
            </a:endParaRPr>
          </a:p>
          <a:p>
            <a:pPr indent="0" lvl="0" marL="0" rtl="0" algn="l">
              <a:lnSpc>
                <a:spcPct val="100000"/>
              </a:lnSpc>
              <a:spcBef>
                <a:spcPts val="0"/>
              </a:spcBef>
              <a:spcAft>
                <a:spcPts val="0"/>
              </a:spcAft>
              <a:buNone/>
            </a:pPr>
            <a:r>
              <a:rPr i="1" lang="en" sz="1600">
                <a:latin typeface="Georgia"/>
                <a:ea typeface="Georgia"/>
                <a:cs typeface="Georgia"/>
                <a:sym typeface="Georgia"/>
              </a:rPr>
              <a:t>(True positives and False Negatives) </a:t>
            </a:r>
            <a:endParaRPr i="1" sz="1600">
              <a:latin typeface="Georgia"/>
              <a:ea typeface="Georgia"/>
              <a:cs typeface="Georgia"/>
              <a:sym typeface="Georgia"/>
            </a:endParaRPr>
          </a:p>
          <a:p>
            <a:pPr indent="0" lvl="0" marL="0" rtl="0" algn="l">
              <a:lnSpc>
                <a:spcPct val="100000"/>
              </a:lnSpc>
              <a:spcBef>
                <a:spcPts val="0"/>
              </a:spcBef>
              <a:spcAft>
                <a:spcPts val="0"/>
              </a:spcAft>
              <a:buNone/>
            </a:pPr>
            <a:r>
              <a:rPr i="1" lang="en" sz="1600">
                <a:latin typeface="Georgia"/>
                <a:ea typeface="Georgia"/>
                <a:cs typeface="Georgia"/>
                <a:sym typeface="Georgia"/>
              </a:rPr>
              <a:t>is 5 and the numerator, person </a:t>
            </a:r>
            <a:endParaRPr i="1" sz="1600">
              <a:latin typeface="Georgia"/>
              <a:ea typeface="Georgia"/>
              <a:cs typeface="Georgia"/>
              <a:sym typeface="Georgia"/>
            </a:endParaRPr>
          </a:p>
          <a:p>
            <a:pPr indent="0" lvl="0" marL="0" rtl="0" algn="l">
              <a:lnSpc>
                <a:spcPct val="100000"/>
              </a:lnSpc>
              <a:spcBef>
                <a:spcPts val="0"/>
              </a:spcBef>
              <a:spcAft>
                <a:spcPts val="0"/>
              </a:spcAft>
              <a:buNone/>
            </a:pPr>
            <a:r>
              <a:rPr i="1" lang="en" sz="1600">
                <a:latin typeface="Georgia"/>
                <a:ea typeface="Georgia"/>
                <a:cs typeface="Georgia"/>
                <a:sym typeface="Georgia"/>
              </a:rPr>
              <a:t>having cancer and the model </a:t>
            </a:r>
            <a:endParaRPr i="1" sz="1600">
              <a:latin typeface="Georgia"/>
              <a:ea typeface="Georgia"/>
              <a:cs typeface="Georgia"/>
              <a:sym typeface="Georgia"/>
            </a:endParaRPr>
          </a:p>
          <a:p>
            <a:pPr indent="0" lvl="0" marL="0" rtl="0" algn="l">
              <a:lnSpc>
                <a:spcPct val="100000"/>
              </a:lnSpc>
              <a:spcBef>
                <a:spcPts val="0"/>
              </a:spcBef>
              <a:spcAft>
                <a:spcPts val="0"/>
              </a:spcAft>
              <a:buNone/>
            </a:pPr>
            <a:r>
              <a:rPr i="1" lang="en" sz="1600">
                <a:latin typeface="Georgia"/>
                <a:ea typeface="Georgia"/>
                <a:cs typeface="Georgia"/>
                <a:sym typeface="Georgia"/>
              </a:rPr>
              <a:t>predicting his case as cancer is also </a:t>
            </a:r>
            <a:endParaRPr i="1" sz="1600">
              <a:latin typeface="Georgia"/>
              <a:ea typeface="Georgia"/>
              <a:cs typeface="Georgia"/>
              <a:sym typeface="Georgia"/>
            </a:endParaRPr>
          </a:p>
          <a:p>
            <a:pPr indent="0" lvl="0" marL="0" rtl="0" algn="l">
              <a:lnSpc>
                <a:spcPct val="100000"/>
              </a:lnSpc>
              <a:spcBef>
                <a:spcPts val="0"/>
              </a:spcBef>
              <a:spcAft>
                <a:spcPts val="0"/>
              </a:spcAft>
              <a:buNone/>
            </a:pPr>
            <a:r>
              <a:rPr i="1" lang="en" sz="1600">
                <a:latin typeface="Georgia"/>
                <a:ea typeface="Georgia"/>
                <a:cs typeface="Georgia"/>
                <a:sym typeface="Georgia"/>
              </a:rPr>
              <a:t>5(Since we predicted 5 cancer cases </a:t>
            </a:r>
            <a:endParaRPr i="1" sz="1600">
              <a:latin typeface="Georgia"/>
              <a:ea typeface="Georgia"/>
              <a:cs typeface="Georgia"/>
              <a:sym typeface="Georgia"/>
            </a:endParaRPr>
          </a:p>
          <a:p>
            <a:pPr indent="0" lvl="0" marL="0" rtl="0" algn="l">
              <a:lnSpc>
                <a:spcPct val="100000"/>
              </a:lnSpc>
              <a:spcBef>
                <a:spcPts val="0"/>
              </a:spcBef>
              <a:spcAft>
                <a:spcPts val="0"/>
              </a:spcAft>
              <a:buNone/>
            </a:pPr>
            <a:r>
              <a:rPr i="1" lang="en" sz="1600">
                <a:latin typeface="Georgia"/>
                <a:ea typeface="Georgia"/>
                <a:cs typeface="Georgia"/>
                <a:sym typeface="Georgia"/>
              </a:rPr>
              <a:t>correctly). </a:t>
            </a:r>
            <a:endParaRPr i="1" sz="1600">
              <a:latin typeface="Georgia"/>
              <a:ea typeface="Georgia"/>
              <a:cs typeface="Georgia"/>
              <a:sym typeface="Georgia"/>
            </a:endParaRPr>
          </a:p>
          <a:p>
            <a:pPr indent="0" lvl="0" marL="0" rtl="0" algn="l">
              <a:lnSpc>
                <a:spcPct val="100000"/>
              </a:lnSpc>
              <a:spcBef>
                <a:spcPts val="0"/>
              </a:spcBef>
              <a:spcAft>
                <a:spcPts val="0"/>
              </a:spcAft>
              <a:buNone/>
            </a:pPr>
            <a:r>
              <a:rPr i="1" lang="en" sz="1600">
                <a:latin typeface="Georgia"/>
                <a:ea typeface="Georgia"/>
                <a:cs typeface="Georgia"/>
                <a:sym typeface="Georgia"/>
              </a:rPr>
              <a:t>So in this example, </a:t>
            </a:r>
            <a:endParaRPr i="1" sz="1600">
              <a:latin typeface="Georgia"/>
              <a:ea typeface="Georgia"/>
              <a:cs typeface="Georgia"/>
              <a:sym typeface="Georgia"/>
            </a:endParaRPr>
          </a:p>
          <a:p>
            <a:pPr indent="0" lvl="0" marL="0" rtl="0" algn="l">
              <a:lnSpc>
                <a:spcPct val="100000"/>
              </a:lnSpc>
              <a:spcBef>
                <a:spcPts val="0"/>
              </a:spcBef>
              <a:spcAft>
                <a:spcPts val="0"/>
              </a:spcAft>
              <a:buNone/>
            </a:pPr>
            <a:r>
              <a:rPr i="1" lang="en" sz="1600">
                <a:latin typeface="Georgia"/>
                <a:ea typeface="Georgia"/>
                <a:cs typeface="Georgia"/>
                <a:sym typeface="Georgia"/>
              </a:rPr>
              <a:t>we can say that the </a:t>
            </a:r>
            <a:r>
              <a:rPr b="1" i="1" lang="en" sz="1600">
                <a:latin typeface="Georgia"/>
                <a:ea typeface="Georgia"/>
                <a:cs typeface="Georgia"/>
                <a:sym typeface="Georgia"/>
              </a:rPr>
              <a:t>Recall</a:t>
            </a:r>
            <a:r>
              <a:rPr i="1" lang="en" sz="1600">
                <a:latin typeface="Georgia"/>
                <a:ea typeface="Georgia"/>
                <a:cs typeface="Georgia"/>
                <a:sym typeface="Georgia"/>
              </a:rPr>
              <a:t> </a:t>
            </a:r>
            <a:endParaRPr i="1" sz="1600">
              <a:latin typeface="Georgia"/>
              <a:ea typeface="Georgia"/>
              <a:cs typeface="Georgia"/>
              <a:sym typeface="Georgia"/>
            </a:endParaRPr>
          </a:p>
          <a:p>
            <a:pPr indent="0" lvl="0" marL="0" rtl="0" algn="l">
              <a:lnSpc>
                <a:spcPct val="100000"/>
              </a:lnSpc>
              <a:spcBef>
                <a:spcPts val="0"/>
              </a:spcBef>
              <a:spcAft>
                <a:spcPts val="0"/>
              </a:spcAft>
              <a:buClr>
                <a:schemeClr val="dk2"/>
              </a:buClr>
              <a:buSzPts val="1100"/>
              <a:buFont typeface="Arial"/>
              <a:buNone/>
            </a:pPr>
            <a:r>
              <a:rPr i="1" lang="en" sz="1600">
                <a:latin typeface="Georgia"/>
                <a:ea typeface="Georgia"/>
                <a:cs typeface="Georgia"/>
                <a:sym typeface="Georgia"/>
              </a:rPr>
              <a:t>of such model is 100%.</a:t>
            </a:r>
            <a:endParaRPr i="1" sz="1600">
              <a:latin typeface="Georgia"/>
              <a:ea typeface="Georgia"/>
              <a:cs typeface="Georgia"/>
              <a:sym typeface="Georgia"/>
            </a:endParaRPr>
          </a:p>
          <a:p>
            <a:pPr indent="0" lvl="0" marL="0" rtl="0" algn="l">
              <a:lnSpc>
                <a:spcPct val="100000"/>
              </a:lnSpc>
              <a:spcBef>
                <a:spcPts val="0"/>
              </a:spcBef>
              <a:spcAft>
                <a:spcPts val="1600"/>
              </a:spcAft>
              <a:buNone/>
            </a:pPr>
            <a:r>
              <a:t/>
            </a:r>
            <a:endParaRPr/>
          </a:p>
        </p:txBody>
      </p:sp>
      <p:pic>
        <p:nvPicPr>
          <p:cNvPr id="179" name="Google Shape;179;p31"/>
          <p:cNvPicPr preferRelativeResize="0"/>
          <p:nvPr/>
        </p:nvPicPr>
        <p:blipFill>
          <a:blip r:embed="rId3">
            <a:alphaModFix/>
          </a:blip>
          <a:stretch>
            <a:fillRect/>
          </a:stretch>
        </p:blipFill>
        <p:spPr>
          <a:xfrm>
            <a:off x="4210001" y="808700"/>
            <a:ext cx="4934000" cy="3190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64" name="Shape 64"/>
        <p:cNvGrpSpPr/>
        <p:nvPr/>
      </p:nvGrpSpPr>
      <p:grpSpPr>
        <a:xfrm>
          <a:off x="0" y="0"/>
          <a:ext cx="0" cy="0"/>
          <a:chOff x="0" y="0"/>
          <a:chExt cx="0" cy="0"/>
        </a:xfrm>
      </p:grpSpPr>
      <p:sp>
        <p:nvSpPr>
          <p:cNvPr id="65" name="Google Shape;65;p14"/>
          <p:cNvSpPr txBox="1"/>
          <p:nvPr>
            <p:ph idx="4294967295" type="body"/>
          </p:nvPr>
        </p:nvSpPr>
        <p:spPr>
          <a:xfrm>
            <a:off x="63500" y="603250"/>
            <a:ext cx="9144000" cy="4593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373A3C"/>
                </a:solidFill>
                <a:highlight>
                  <a:srgbClr val="FFFFFF"/>
                </a:highlight>
                <a:latin typeface="Arial"/>
                <a:ea typeface="Arial"/>
                <a:cs typeface="Arial"/>
                <a:sym typeface="Arial"/>
              </a:rPr>
              <a:t> </a:t>
            </a:r>
            <a:r>
              <a:rPr lang="en" sz="1400">
                <a:solidFill>
                  <a:srgbClr val="000000"/>
                </a:solidFill>
                <a:highlight>
                  <a:srgbClr val="FFFFFF"/>
                </a:highlight>
                <a:latin typeface="Arial"/>
                <a:ea typeface="Arial"/>
                <a:cs typeface="Arial"/>
                <a:sym typeface="Arial"/>
              </a:rPr>
              <a:t>You probably use it dozens of times a day without even knowing it.</a:t>
            </a:r>
            <a:r>
              <a:rPr lang="en" sz="1400">
                <a:solidFill>
                  <a:srgbClr val="373A3C"/>
                </a:solidFill>
                <a:highlight>
                  <a:srgbClr val="FFFFFF"/>
                </a:highlight>
                <a:latin typeface="Arial"/>
                <a:ea typeface="Arial"/>
                <a:cs typeface="Arial"/>
                <a:sym typeface="Arial"/>
              </a:rPr>
              <a:t>Each time you do a web search on Google , that works so well because their machine learning software has figured out how to rank what pages.</a:t>
            </a:r>
            <a:endParaRPr sz="1400">
              <a:solidFill>
                <a:srgbClr val="373A3C"/>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373A3C"/>
              </a:solidFill>
              <a:highlight>
                <a:srgbClr val="FFFFFF"/>
              </a:highlight>
            </a:endParaRPr>
          </a:p>
          <a:p>
            <a:pPr indent="0" lvl="0" marL="0" rtl="0" algn="l">
              <a:lnSpc>
                <a:spcPct val="100000"/>
              </a:lnSpc>
              <a:spcBef>
                <a:spcPts val="0"/>
              </a:spcBef>
              <a:spcAft>
                <a:spcPts val="0"/>
              </a:spcAft>
              <a:buNone/>
            </a:pPr>
            <a:r>
              <a:rPr lang="en" sz="1400">
                <a:solidFill>
                  <a:srgbClr val="373A3C"/>
                </a:solidFill>
                <a:highlight>
                  <a:srgbClr val="FFFFFF"/>
                </a:highlight>
                <a:latin typeface="Arial"/>
                <a:ea typeface="Arial"/>
                <a:cs typeface="Arial"/>
                <a:sym typeface="Arial"/>
              </a:rPr>
              <a:t>When Facebook or Apple's photo application recognizes your friends in your pictures,that's also machine learning.Each time you read your email and a spam filter saves you from having to wade through tons of spam, again,that's because your computer has learned to distinguish spam from non-spam email.</a:t>
            </a:r>
            <a:endParaRPr sz="1400">
              <a:solidFill>
                <a:srgbClr val="373A3C"/>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400">
                <a:solidFill>
                  <a:srgbClr val="373A3C"/>
                </a:solidFill>
                <a:highlight>
                  <a:srgbClr val="FFFFFF"/>
                </a:highlight>
                <a:latin typeface="Arial"/>
                <a:ea typeface="Arial"/>
                <a:cs typeface="Arial"/>
                <a:sym typeface="Arial"/>
              </a:rPr>
              <a:t>So, that's machine learning.</a:t>
            </a:r>
            <a:endParaRPr sz="1400">
              <a:solidFill>
                <a:srgbClr val="373A3C"/>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373A3C"/>
              </a:solidFill>
              <a:highlight>
                <a:srgbClr val="FFFFFF"/>
              </a:highlight>
            </a:endParaRPr>
          </a:p>
          <a:p>
            <a:pPr indent="-317500" lvl="0" marL="457200" rtl="0" algn="l">
              <a:lnSpc>
                <a:spcPct val="100000"/>
              </a:lnSpc>
              <a:spcBef>
                <a:spcPts val="0"/>
              </a:spcBef>
              <a:spcAft>
                <a:spcPts val="0"/>
              </a:spcAft>
              <a:buClr>
                <a:srgbClr val="373A3C"/>
              </a:buClr>
              <a:buSzPts val="1400"/>
              <a:buFont typeface="Arial"/>
              <a:buChar char="➢"/>
            </a:pPr>
            <a:r>
              <a:rPr lang="en" sz="1400">
                <a:solidFill>
                  <a:srgbClr val="373A3C"/>
                </a:solidFill>
                <a:highlight>
                  <a:srgbClr val="FFFFFF"/>
                </a:highlight>
                <a:latin typeface="Arial"/>
                <a:ea typeface="Arial"/>
                <a:cs typeface="Arial"/>
                <a:sym typeface="Arial"/>
              </a:rPr>
              <a:t>There's a science of getting computers to learn without being explicitly programmed.</a:t>
            </a:r>
            <a:endParaRPr sz="1400">
              <a:solidFill>
                <a:srgbClr val="373A3C"/>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400">
                <a:solidFill>
                  <a:srgbClr val="373A3C"/>
                </a:solidFill>
                <a:latin typeface="Arial"/>
                <a:ea typeface="Arial"/>
                <a:cs typeface="Arial"/>
                <a:sym typeface="Arial"/>
              </a:rPr>
              <a:t>A computer program is said to learn from experience E with respect to some class of tasks T and performance measure P, if its performance at tasks T,as measured by P, improves with experience E."</a:t>
            </a:r>
            <a:endParaRPr sz="1400">
              <a:solidFill>
                <a:srgbClr val="373A3C"/>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373A3C"/>
              </a:solidFill>
              <a:latin typeface="Arial"/>
              <a:ea typeface="Arial"/>
              <a:cs typeface="Arial"/>
              <a:sym typeface="Arial"/>
            </a:endParaRPr>
          </a:p>
          <a:p>
            <a:pPr indent="0" lvl="0" marL="0" rtl="0" algn="l">
              <a:lnSpc>
                <a:spcPct val="100000"/>
              </a:lnSpc>
              <a:spcBef>
                <a:spcPts val="0"/>
              </a:spcBef>
              <a:spcAft>
                <a:spcPts val="0"/>
              </a:spcAft>
              <a:buNone/>
            </a:pPr>
            <a:r>
              <a:rPr lang="en">
                <a:solidFill>
                  <a:srgbClr val="373A3C"/>
                </a:solidFill>
                <a:highlight>
                  <a:srgbClr val="FFFFFF"/>
                </a:highlight>
                <a:latin typeface="Oswald"/>
                <a:ea typeface="Oswald"/>
                <a:cs typeface="Oswald"/>
                <a:sym typeface="Oswald"/>
              </a:rPr>
              <a:t>How do you go about doing that?</a:t>
            </a:r>
            <a:endParaRPr>
              <a:solidFill>
                <a:srgbClr val="373A3C"/>
              </a:solidFill>
              <a:highlight>
                <a:srgbClr val="FFFFFF"/>
              </a:highlight>
              <a:latin typeface="Oswald"/>
              <a:ea typeface="Oswald"/>
              <a:cs typeface="Oswald"/>
              <a:sym typeface="Oswald"/>
            </a:endParaRPr>
          </a:p>
          <a:p>
            <a:pPr indent="0" lvl="0" marL="0" rtl="0" algn="l">
              <a:lnSpc>
                <a:spcPct val="100000"/>
              </a:lnSpc>
              <a:spcBef>
                <a:spcPts val="1500"/>
              </a:spcBef>
              <a:spcAft>
                <a:spcPts val="0"/>
              </a:spcAft>
              <a:buNone/>
            </a:pPr>
            <a:r>
              <a:rPr lang="en" sz="1400">
                <a:solidFill>
                  <a:srgbClr val="373A3C"/>
                </a:solidFill>
                <a:highlight>
                  <a:srgbClr val="FFFFFF"/>
                </a:highlight>
              </a:rPr>
              <a:t>Well what you can do is have the robot watch you demonstrate the task and learn from that.The robot can then watch what objects you pick up and where to put them and try to do the same thing even when you aren't there.</a:t>
            </a:r>
            <a:endParaRPr sz="1400">
              <a:solidFill>
                <a:srgbClr val="373A3C"/>
              </a:solidFill>
              <a:highlight>
                <a:srgbClr val="FFFFFF"/>
              </a:highlight>
            </a:endParaRPr>
          </a:p>
          <a:p>
            <a:pPr indent="0" lvl="0" marL="0" rtl="0" algn="l">
              <a:lnSpc>
                <a:spcPct val="100000"/>
              </a:lnSpc>
              <a:spcBef>
                <a:spcPts val="1500"/>
              </a:spcBef>
              <a:spcAft>
                <a:spcPts val="0"/>
              </a:spcAft>
              <a:buNone/>
            </a:pPr>
            <a:r>
              <a:rPr lang="en" sz="1400">
                <a:solidFill>
                  <a:srgbClr val="373A3C"/>
                </a:solidFill>
                <a:highlight>
                  <a:srgbClr val="FFFFFF"/>
                </a:highlight>
              </a:rPr>
              <a:t>For us, one of the reasons excited about this is the AI,artificial intelligence problem. </a:t>
            </a:r>
            <a:endParaRPr sz="1400">
              <a:solidFill>
                <a:srgbClr val="373A3C"/>
              </a:solidFill>
              <a:highlight>
                <a:srgbClr val="FFFFFF"/>
              </a:highlight>
            </a:endParaRPr>
          </a:p>
          <a:p>
            <a:pPr indent="0" lvl="0" marL="0" rtl="0" algn="l">
              <a:lnSpc>
                <a:spcPct val="100000"/>
              </a:lnSpc>
              <a:spcBef>
                <a:spcPts val="0"/>
              </a:spcBef>
              <a:spcAft>
                <a:spcPts val="0"/>
              </a:spcAft>
              <a:buNone/>
            </a:pPr>
            <a:r>
              <a:rPr lang="en" sz="1400">
                <a:solidFill>
                  <a:srgbClr val="373A3C"/>
                </a:solidFill>
                <a:highlight>
                  <a:srgbClr val="FFFFFF"/>
                </a:highlight>
              </a:rPr>
              <a:t>Many scientists think the best way to make progress on this is through learning algorithms called neural networks, which mimic how the human brain works, </a:t>
            </a:r>
            <a:endParaRPr sz="1400">
              <a:solidFill>
                <a:srgbClr val="373A3C"/>
              </a:solidFill>
              <a:highlight>
                <a:srgbClr val="FFFFFF"/>
              </a:highlight>
            </a:endParaRPr>
          </a:p>
          <a:p>
            <a:pPr indent="0" lvl="0" marL="0" rtl="0" algn="l">
              <a:spcBef>
                <a:spcPts val="0"/>
              </a:spcBef>
              <a:spcAft>
                <a:spcPts val="1600"/>
              </a:spcAft>
              <a:buNone/>
            </a:pPr>
            <a:r>
              <a:t/>
            </a:r>
            <a:endParaRPr sz="1400"/>
          </a:p>
        </p:txBody>
      </p:sp>
      <p:sp>
        <p:nvSpPr>
          <p:cNvPr id="66" name="Google Shape;66;p14"/>
          <p:cNvSpPr txBox="1"/>
          <p:nvPr>
            <p:ph idx="4294967295" type="title"/>
          </p:nvPr>
        </p:nvSpPr>
        <p:spPr>
          <a:xfrm>
            <a:off x="311700" y="84675"/>
            <a:ext cx="8520600" cy="73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swald"/>
                <a:ea typeface="Oswald"/>
                <a:cs typeface="Oswald"/>
                <a:sym typeface="Oswald"/>
              </a:rPr>
              <a:t>What is Machine Learning?</a:t>
            </a:r>
            <a:endParaRPr>
              <a:latin typeface="Oswald"/>
              <a:ea typeface="Oswald"/>
              <a:cs typeface="Oswald"/>
              <a:sym typeface="Oswa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182125" y="1559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Specificity</a:t>
            </a:r>
            <a:endParaRPr/>
          </a:p>
        </p:txBody>
      </p:sp>
      <p:sp>
        <p:nvSpPr>
          <p:cNvPr id="185" name="Google Shape;185;p32"/>
          <p:cNvSpPr txBox="1"/>
          <p:nvPr>
            <p:ph idx="1" type="body"/>
          </p:nvPr>
        </p:nvSpPr>
        <p:spPr>
          <a:xfrm>
            <a:off x="311700" y="817375"/>
            <a:ext cx="8520600" cy="375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6" name="Google Shape;186;p32"/>
          <p:cNvPicPr preferRelativeResize="0"/>
          <p:nvPr/>
        </p:nvPicPr>
        <p:blipFill>
          <a:blip r:embed="rId3">
            <a:alphaModFix/>
          </a:blip>
          <a:stretch>
            <a:fillRect/>
          </a:stretch>
        </p:blipFill>
        <p:spPr>
          <a:xfrm>
            <a:off x="4914675" y="868438"/>
            <a:ext cx="4019550" cy="3267075"/>
          </a:xfrm>
          <a:prstGeom prst="rect">
            <a:avLst/>
          </a:prstGeom>
          <a:noFill/>
          <a:ln>
            <a:noFill/>
          </a:ln>
        </p:spPr>
      </p:pic>
      <p:sp>
        <p:nvSpPr>
          <p:cNvPr id="187" name="Google Shape;187;p32"/>
          <p:cNvSpPr txBox="1"/>
          <p:nvPr/>
        </p:nvSpPr>
        <p:spPr>
          <a:xfrm>
            <a:off x="259175" y="817375"/>
            <a:ext cx="4356000" cy="4105800"/>
          </a:xfrm>
          <a:prstGeom prst="rect">
            <a:avLst/>
          </a:prstGeom>
          <a:noFill/>
          <a:ln>
            <a:noFill/>
          </a:ln>
        </p:spPr>
        <p:txBody>
          <a:bodyPr anchorCtr="0" anchor="t" bIns="91425" lIns="91425" spcFirstLastPara="1" rIns="91425" wrap="square" tIns="91425">
            <a:noAutofit/>
          </a:bodyPr>
          <a:lstStyle/>
          <a:p>
            <a:pPr indent="0" lvl="0" marL="0" rtl="0" algn="l">
              <a:lnSpc>
                <a:spcPct val="158000"/>
              </a:lnSpc>
              <a:spcBef>
                <a:spcPts val="2200"/>
              </a:spcBef>
              <a:spcAft>
                <a:spcPts val="0"/>
              </a:spcAft>
              <a:buClr>
                <a:schemeClr val="dk2"/>
              </a:buClr>
              <a:buSzPts val="1100"/>
              <a:buFont typeface="Arial"/>
              <a:buNone/>
            </a:pPr>
            <a:r>
              <a:rPr i="1" lang="en" sz="1600">
                <a:solidFill>
                  <a:schemeClr val="dk2"/>
                </a:solidFill>
                <a:latin typeface="Georgia"/>
                <a:ea typeface="Georgia"/>
                <a:cs typeface="Georgia"/>
                <a:sym typeface="Georgia"/>
              </a:rPr>
              <a:t>In our cancer example with 100 people, 5 people actually have cancer. Let’s say that the model predicts every case as cancer.</a:t>
            </a:r>
            <a:endParaRPr i="1" sz="1600">
              <a:solidFill>
                <a:schemeClr val="dk2"/>
              </a:solidFill>
              <a:latin typeface="Georgia"/>
              <a:ea typeface="Georgia"/>
              <a:cs typeface="Georgia"/>
              <a:sym typeface="Georgia"/>
            </a:endParaRPr>
          </a:p>
          <a:p>
            <a:pPr indent="0" lvl="0" marL="0" rtl="0" algn="l">
              <a:lnSpc>
                <a:spcPct val="158000"/>
              </a:lnSpc>
              <a:spcBef>
                <a:spcPts val="2200"/>
              </a:spcBef>
              <a:spcAft>
                <a:spcPts val="0"/>
              </a:spcAft>
              <a:buClr>
                <a:schemeClr val="dk2"/>
              </a:buClr>
              <a:buSzPts val="1100"/>
              <a:buFont typeface="Arial"/>
              <a:buNone/>
            </a:pPr>
            <a:r>
              <a:rPr i="1" lang="en" sz="1600">
                <a:solidFill>
                  <a:schemeClr val="dk2"/>
                </a:solidFill>
                <a:latin typeface="Georgia"/>
                <a:ea typeface="Georgia"/>
                <a:cs typeface="Georgia"/>
                <a:sym typeface="Georgia"/>
              </a:rPr>
              <a:t>So our denominator(False positives and True Negatives) is 95 and the numerator, person not having cancer and the model predicting his case as no cancer is 0 (Since we predicted every case as cancer). So in this example, we can that that </a:t>
            </a:r>
            <a:r>
              <a:rPr b="1" i="1" lang="en" sz="1600">
                <a:solidFill>
                  <a:schemeClr val="dk2"/>
                </a:solidFill>
                <a:latin typeface="Georgia"/>
                <a:ea typeface="Georgia"/>
                <a:cs typeface="Georgia"/>
                <a:sym typeface="Georgia"/>
              </a:rPr>
              <a:t>Specificity</a:t>
            </a:r>
            <a:r>
              <a:rPr i="1" lang="en" sz="1600">
                <a:solidFill>
                  <a:schemeClr val="dk2"/>
                </a:solidFill>
                <a:latin typeface="Georgia"/>
                <a:ea typeface="Georgia"/>
                <a:cs typeface="Georgia"/>
                <a:sym typeface="Georgia"/>
              </a:rPr>
              <a:t> of such model is 0%.</a:t>
            </a:r>
            <a:endParaRPr i="1" sz="1600">
              <a:solidFill>
                <a:schemeClr val="dk2"/>
              </a:solidFill>
              <a:latin typeface="Georgia"/>
              <a:ea typeface="Georgia"/>
              <a:cs typeface="Georgia"/>
              <a:sym typeface="Georgia"/>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182100" y="1160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F1 SCORE</a:t>
            </a:r>
            <a:endParaRPr/>
          </a:p>
        </p:txBody>
      </p:sp>
      <p:sp>
        <p:nvSpPr>
          <p:cNvPr id="193" name="Google Shape;193;p33"/>
          <p:cNvSpPr txBox="1"/>
          <p:nvPr>
            <p:ph idx="1" type="body"/>
          </p:nvPr>
        </p:nvSpPr>
        <p:spPr>
          <a:xfrm>
            <a:off x="311700" y="1086525"/>
            <a:ext cx="8520600" cy="382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4" name="Google Shape;194;p33"/>
          <p:cNvPicPr preferRelativeResize="0"/>
          <p:nvPr/>
        </p:nvPicPr>
        <p:blipFill>
          <a:blip r:embed="rId3">
            <a:alphaModFix/>
          </a:blip>
          <a:stretch>
            <a:fillRect/>
          </a:stretch>
        </p:blipFill>
        <p:spPr>
          <a:xfrm>
            <a:off x="3965013" y="845950"/>
            <a:ext cx="4867275" cy="3371850"/>
          </a:xfrm>
          <a:prstGeom prst="rect">
            <a:avLst/>
          </a:prstGeom>
          <a:noFill/>
          <a:ln>
            <a:noFill/>
          </a:ln>
        </p:spPr>
      </p:pic>
      <p:sp>
        <p:nvSpPr>
          <p:cNvPr id="195" name="Google Shape;195;p33"/>
          <p:cNvSpPr txBox="1"/>
          <p:nvPr/>
        </p:nvSpPr>
        <p:spPr>
          <a:xfrm>
            <a:off x="311700" y="845950"/>
            <a:ext cx="3189900" cy="35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highlight>
                  <a:srgbClr val="FFFFFF"/>
                </a:highlight>
                <a:latin typeface="Georgia"/>
                <a:ea typeface="Georgia"/>
                <a:cs typeface="Georgia"/>
                <a:sym typeface="Georgia"/>
              </a:rPr>
              <a:t>One way to do that is simply taking their arithmetic mean. i.e (P + R) / 2 where P is Precision and R is Recall. </a:t>
            </a:r>
            <a:endParaRPr sz="1600">
              <a:solidFill>
                <a:schemeClr val="dk2"/>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chemeClr val="dk2"/>
              </a:solidFill>
              <a:highlight>
                <a:srgbClr val="FFFFFF"/>
              </a:highlight>
              <a:latin typeface="Georgia"/>
              <a:ea typeface="Georgia"/>
              <a:cs typeface="Georgia"/>
              <a:sym typeface="Georgia"/>
            </a:endParaRPr>
          </a:p>
          <a:p>
            <a:pPr indent="0" lvl="0" marL="0" rtl="0" algn="l">
              <a:lnSpc>
                <a:spcPct val="158000"/>
              </a:lnSpc>
              <a:spcBef>
                <a:spcPts val="2200"/>
              </a:spcBef>
              <a:spcAft>
                <a:spcPts val="0"/>
              </a:spcAft>
              <a:buClr>
                <a:schemeClr val="dk2"/>
              </a:buClr>
              <a:buSzPts val="1100"/>
              <a:buFont typeface="Arial"/>
              <a:buNone/>
            </a:pPr>
            <a:r>
              <a:rPr lang="en" sz="1600">
                <a:solidFill>
                  <a:schemeClr val="dk2"/>
                </a:solidFill>
                <a:latin typeface="Georgia"/>
                <a:ea typeface="Georgia"/>
                <a:cs typeface="Georgia"/>
                <a:sym typeface="Georgia"/>
              </a:rPr>
              <a:t>F1 Score = 2 * Precision * Recall / (Precision + Recall) = 2*3*100/103 = 5%</a:t>
            </a:r>
            <a:endParaRPr sz="1600">
              <a:solidFill>
                <a:schemeClr val="dk2"/>
              </a:solidFill>
              <a:latin typeface="Georgia"/>
              <a:ea typeface="Georgia"/>
              <a:cs typeface="Georgia"/>
              <a:sym typeface="Georgia"/>
            </a:endParaRPr>
          </a:p>
          <a:p>
            <a:pPr indent="0" lvl="0" marL="0" rtl="0" algn="l">
              <a:lnSpc>
                <a:spcPct val="115000"/>
              </a:lnSpc>
              <a:spcBef>
                <a:spcPts val="0"/>
              </a:spcBef>
              <a:spcAft>
                <a:spcPts val="0"/>
              </a:spcAft>
              <a:buClr>
                <a:schemeClr val="dk2"/>
              </a:buClr>
              <a:buSzPts val="1100"/>
              <a:buFont typeface="Arial"/>
              <a:buNone/>
            </a:pPr>
            <a:r>
              <a:t/>
            </a:r>
            <a:endParaRPr sz="1600">
              <a:solidFill>
                <a:schemeClr val="dk2"/>
              </a:solidFill>
              <a:latin typeface="Georgia"/>
              <a:ea typeface="Georgia"/>
              <a:cs typeface="Georgia"/>
              <a:sym typeface="Georgia"/>
            </a:endParaRPr>
          </a:p>
          <a:p>
            <a:pPr indent="0" lvl="0" marL="0" rtl="0" algn="l">
              <a:spcBef>
                <a:spcPts val="0"/>
              </a:spcBef>
              <a:spcAft>
                <a:spcPts val="0"/>
              </a:spcAft>
              <a:buNone/>
            </a:pPr>
            <a:r>
              <a:t/>
            </a:r>
            <a:endParaRPr sz="1600">
              <a:solidFill>
                <a:schemeClr val="dk2"/>
              </a:solidFill>
              <a:highlight>
                <a:srgbClr val="FFFFFF"/>
              </a:highlight>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4"/>
          <p:cNvSpPr txBox="1"/>
          <p:nvPr/>
        </p:nvSpPr>
        <p:spPr>
          <a:xfrm>
            <a:off x="119625" y="-89725"/>
            <a:ext cx="8682300" cy="48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graphicFrame>
        <p:nvGraphicFramePr>
          <p:cNvPr id="201" name="Google Shape;201;p34"/>
          <p:cNvGraphicFramePr/>
          <p:nvPr/>
        </p:nvGraphicFramePr>
        <p:xfrm>
          <a:off x="119625" y="70000"/>
          <a:ext cx="3000000" cy="3000000"/>
        </p:xfrm>
        <a:graphic>
          <a:graphicData uri="http://schemas.openxmlformats.org/drawingml/2006/table">
            <a:tbl>
              <a:tblPr>
                <a:noFill/>
                <a:tableStyleId>{25574518-4AAA-4F73-BF4B-2F68D74335D4}</a:tableStyleId>
              </a:tblPr>
              <a:tblGrid>
                <a:gridCol w="3025525"/>
                <a:gridCol w="3025525"/>
                <a:gridCol w="3025525"/>
              </a:tblGrid>
              <a:tr h="446325">
                <a:tc>
                  <a:txBody>
                    <a:bodyPr>
                      <a:noAutofit/>
                    </a:bodyPr>
                    <a:lstStyle/>
                    <a:p>
                      <a:pPr indent="0" lvl="0" marL="0" rtl="0" algn="l">
                        <a:spcBef>
                          <a:spcPts val="0"/>
                        </a:spcBef>
                        <a:spcAft>
                          <a:spcPts val="0"/>
                        </a:spcAft>
                        <a:buNone/>
                      </a:pPr>
                      <a:r>
                        <a:rPr lang="en"/>
                        <a:t>Classification</a:t>
                      </a:r>
                      <a:endParaRPr/>
                    </a:p>
                  </a:txBody>
                  <a:tcPr marT="91425" marB="91425" marR="91425" marL="91425"/>
                </a:tc>
                <a:tc>
                  <a:txBody>
                    <a:bodyPr>
                      <a:noAutofit/>
                    </a:bodyPr>
                    <a:lstStyle/>
                    <a:p>
                      <a:pPr indent="0" lvl="0" marL="0" rtl="0" algn="l">
                        <a:spcBef>
                          <a:spcPts val="0"/>
                        </a:spcBef>
                        <a:spcAft>
                          <a:spcPts val="0"/>
                        </a:spcAft>
                        <a:buNone/>
                      </a:pPr>
                      <a:r>
                        <a:rPr lang="en"/>
                        <a:t>Maximum</a:t>
                      </a:r>
                      <a:endParaRPr/>
                    </a:p>
                  </a:txBody>
                  <a:tcPr marT="91425" marB="91425" marR="91425" marL="91425"/>
                </a:tc>
                <a:tc>
                  <a:txBody>
                    <a:bodyPr>
                      <a:noAutofit/>
                    </a:bodyPr>
                    <a:lstStyle/>
                    <a:p>
                      <a:pPr indent="0" lvl="0" marL="0" rtl="0" algn="l">
                        <a:spcBef>
                          <a:spcPts val="0"/>
                        </a:spcBef>
                        <a:spcAft>
                          <a:spcPts val="0"/>
                        </a:spcAft>
                        <a:buNone/>
                      </a:pPr>
                      <a:r>
                        <a:rPr lang="en"/>
                        <a:t>Minimum</a:t>
                      </a:r>
                      <a:endParaRPr/>
                    </a:p>
                  </a:txBody>
                  <a:tcPr marT="91425" marB="91425" marR="91425" marL="91425"/>
                </a:tc>
              </a:tr>
              <a:tr h="1133600">
                <a:tc>
                  <a:txBody>
                    <a:bodyPr>
                      <a:noAutofit/>
                    </a:bodyPr>
                    <a:lstStyle/>
                    <a:p>
                      <a:pPr indent="0" lvl="0" marL="0" rtl="0" algn="l">
                        <a:lnSpc>
                          <a:spcPct val="115000"/>
                        </a:lnSpc>
                        <a:spcBef>
                          <a:spcPts val="0"/>
                        </a:spcBef>
                        <a:spcAft>
                          <a:spcPts val="0"/>
                        </a:spcAft>
                        <a:buClr>
                          <a:schemeClr val="dk2"/>
                        </a:buClr>
                        <a:buSzPts val="1100"/>
                        <a:buFont typeface="Arial"/>
                        <a:buNone/>
                      </a:pPr>
                      <a:r>
                        <a:rPr lang="en">
                          <a:solidFill>
                            <a:schemeClr val="dk2"/>
                          </a:solidFill>
                        </a:rPr>
                        <a:t>(logistic regression with batch gradient descent algorithm)</a:t>
                      </a:r>
                      <a:endParaRPr/>
                    </a:p>
                  </a:txBody>
                  <a:tcPr marT="91425" marB="91425" marR="91425" marL="91425"/>
                </a:tc>
                <a:tc>
                  <a:txBody>
                    <a:bodyPr>
                      <a:noAutofit/>
                    </a:bodyPr>
                    <a:lstStyle/>
                    <a:p>
                      <a:pPr indent="0" lvl="0" marL="0" rtl="0" algn="l">
                        <a:lnSpc>
                          <a:spcPct val="115000"/>
                        </a:lnSpc>
                        <a:spcBef>
                          <a:spcPts val="0"/>
                        </a:spcBef>
                        <a:spcAft>
                          <a:spcPts val="0"/>
                        </a:spcAft>
                        <a:buClr>
                          <a:schemeClr val="dk2"/>
                        </a:buClr>
                        <a:buSzPts val="1100"/>
                        <a:buFont typeface="Arial"/>
                        <a:buNone/>
                      </a:pPr>
                      <a:r>
                        <a:rPr lang="en" sz="1100">
                          <a:solidFill>
                            <a:schemeClr val="dk2"/>
                          </a:solidFill>
                        </a:rPr>
                        <a:t>Accuracy: 0.982391</a:t>
                      </a:r>
                      <a:endParaRPr sz="11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rPr>
                        <a:t> Precision: 0.990909</a:t>
                      </a:r>
                      <a:endParaRPr sz="11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rPr>
                        <a:t> Sensitivity: 0.962121</a:t>
                      </a:r>
                      <a:endParaRPr sz="1100">
                        <a:solidFill>
                          <a:schemeClr val="dk2"/>
                        </a:solidFill>
                      </a:endParaRPr>
                    </a:p>
                    <a:p>
                      <a:pPr indent="0" lvl="0" marL="0" rtl="0" algn="l">
                        <a:lnSpc>
                          <a:spcPct val="115000"/>
                        </a:lnSpc>
                        <a:spcBef>
                          <a:spcPts val="0"/>
                        </a:spcBef>
                        <a:spcAft>
                          <a:spcPts val="0"/>
                        </a:spcAft>
                        <a:buNone/>
                      </a:pPr>
                      <a:r>
                        <a:rPr lang="en" sz="1100">
                          <a:solidFill>
                            <a:schemeClr val="dk2"/>
                          </a:solidFill>
                        </a:rPr>
                        <a:t> Specificity: 0.994365</a:t>
                      </a:r>
                      <a:endParaRPr sz="1100">
                        <a:solidFill>
                          <a:schemeClr val="dk2"/>
                        </a:solidFill>
                      </a:endParaRPr>
                    </a:p>
                    <a:p>
                      <a:pPr indent="0" lvl="0" marL="0" rtl="0" algn="l">
                        <a:lnSpc>
                          <a:spcPct val="115000"/>
                        </a:lnSpc>
                        <a:spcBef>
                          <a:spcPts val="0"/>
                        </a:spcBef>
                        <a:spcAft>
                          <a:spcPts val="0"/>
                        </a:spcAft>
                        <a:buNone/>
                      </a:pPr>
                      <a:r>
                        <a:rPr lang="en" sz="1100">
                          <a:solidFill>
                            <a:schemeClr val="dk2"/>
                          </a:solidFill>
                        </a:rPr>
                        <a:t>  F1 Score: 0.975934</a:t>
                      </a:r>
                      <a:endParaRPr/>
                    </a:p>
                  </a:txBody>
                  <a:tcPr marT="91425" marB="91425" marR="91425" marL="91425"/>
                </a:tc>
                <a:tc>
                  <a:txBody>
                    <a:bodyPr>
                      <a:noAutofit/>
                    </a:bodyPr>
                    <a:lstStyle/>
                    <a:p>
                      <a:pPr indent="0" lvl="0" marL="0" rtl="0" algn="l">
                        <a:lnSpc>
                          <a:spcPct val="115000"/>
                        </a:lnSpc>
                        <a:spcBef>
                          <a:spcPts val="0"/>
                        </a:spcBef>
                        <a:spcAft>
                          <a:spcPts val="0"/>
                        </a:spcAft>
                        <a:buClr>
                          <a:schemeClr val="dk2"/>
                        </a:buClr>
                        <a:buSzPts val="1100"/>
                        <a:buFont typeface="Arial"/>
                        <a:buNone/>
                      </a:pPr>
                      <a:r>
                        <a:rPr lang="en" sz="1100">
                          <a:solidFill>
                            <a:schemeClr val="dk2"/>
                          </a:solidFill>
                        </a:rPr>
                        <a:t>Accuracy: 0.977128</a:t>
                      </a:r>
                      <a:endParaRPr sz="11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rPr>
                        <a:t> Precision: 0.986147</a:t>
                      </a:r>
                      <a:endParaRPr sz="11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rPr>
                        <a:t> Sensitivity: 0.952814</a:t>
                      </a:r>
                      <a:endParaRPr sz="11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rPr>
                        <a:t> Specificity: 0.991667</a:t>
                      </a:r>
                      <a:endParaRPr sz="1100">
                        <a:solidFill>
                          <a:schemeClr val="dk2"/>
                        </a:solidFill>
                      </a:endParaRPr>
                    </a:p>
                    <a:p>
                      <a:pPr indent="0" lvl="0" marL="0" rtl="0" algn="l">
                        <a:lnSpc>
                          <a:spcPct val="115000"/>
                        </a:lnSpc>
                        <a:spcBef>
                          <a:spcPts val="0"/>
                        </a:spcBef>
                        <a:spcAft>
                          <a:spcPts val="0"/>
                        </a:spcAft>
                        <a:buNone/>
                      </a:pPr>
                      <a:r>
                        <a:rPr lang="en" sz="1100">
                          <a:solidFill>
                            <a:schemeClr val="dk2"/>
                          </a:solidFill>
                        </a:rPr>
                        <a:t> F1 Score: 0.968497</a:t>
                      </a:r>
                      <a:endParaRPr/>
                    </a:p>
                  </a:txBody>
                  <a:tcPr marT="91425" marB="91425" marR="91425" marL="91425"/>
                </a:tc>
              </a:tr>
              <a:tr h="1133600">
                <a:tc>
                  <a:txBody>
                    <a:bodyPr>
                      <a:noAutofit/>
                    </a:bodyPr>
                    <a:lstStyle/>
                    <a:p>
                      <a:pPr indent="0" lvl="0" marL="0" rtl="0" algn="l">
                        <a:lnSpc>
                          <a:spcPct val="115000"/>
                        </a:lnSpc>
                        <a:spcBef>
                          <a:spcPts val="0"/>
                        </a:spcBef>
                        <a:spcAft>
                          <a:spcPts val="0"/>
                        </a:spcAft>
                        <a:buClr>
                          <a:schemeClr val="dk2"/>
                        </a:buClr>
                        <a:buSzPts val="1100"/>
                        <a:buFont typeface="Arial"/>
                        <a:buNone/>
                      </a:pPr>
                      <a:r>
                        <a:rPr lang="en" sz="1100">
                          <a:solidFill>
                            <a:schemeClr val="dk2"/>
                          </a:solidFill>
                        </a:rPr>
                        <a:t>(</a:t>
                      </a:r>
                      <a:r>
                        <a:rPr lang="en">
                          <a:solidFill>
                            <a:schemeClr val="dk2"/>
                          </a:solidFill>
                        </a:rPr>
                        <a:t>logistic regression with  </a:t>
                      </a:r>
                      <a:r>
                        <a:rPr lang="en">
                          <a:solidFill>
                            <a:schemeClr val="dk2"/>
                          </a:solidFill>
                          <a:highlight>
                            <a:srgbClr val="FFFFFF"/>
                          </a:highlight>
                        </a:rPr>
                        <a:t>large-scale optimization algorithm)</a:t>
                      </a:r>
                      <a:endParaRPr/>
                    </a:p>
                  </a:txBody>
                  <a:tcPr marT="91425" marB="91425" marR="91425" marL="91425"/>
                </a:tc>
                <a:tc>
                  <a:txBody>
                    <a:bodyPr>
                      <a:noAutofit/>
                    </a:bodyPr>
                    <a:lstStyle/>
                    <a:p>
                      <a:pPr indent="0" lvl="0" marL="0" rtl="0" algn="l">
                        <a:lnSpc>
                          <a:spcPct val="115000"/>
                        </a:lnSpc>
                        <a:spcBef>
                          <a:spcPts val="0"/>
                        </a:spcBef>
                        <a:spcAft>
                          <a:spcPts val="0"/>
                        </a:spcAft>
                        <a:buClr>
                          <a:schemeClr val="dk2"/>
                        </a:buClr>
                        <a:buSzPts val="1100"/>
                        <a:buFont typeface="Arial"/>
                        <a:buNone/>
                      </a:pPr>
                      <a:r>
                        <a:rPr lang="en" sz="1100">
                          <a:solidFill>
                            <a:schemeClr val="dk2"/>
                          </a:solidFill>
                        </a:rPr>
                        <a:t>Accuracy: 0.980730</a:t>
                      </a:r>
                      <a:endParaRPr sz="11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rPr>
                        <a:t> Precision: 0.990693</a:t>
                      </a:r>
                      <a:endParaRPr sz="11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rPr>
                        <a:t> Sensitivity: 0.957576</a:t>
                      </a:r>
                      <a:endParaRPr sz="11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rPr>
                        <a:t> Specificity: 0.994444</a:t>
                      </a:r>
                      <a:endParaRPr sz="1100">
                        <a:solidFill>
                          <a:schemeClr val="dk2"/>
                        </a:solidFill>
                      </a:endParaRPr>
                    </a:p>
                    <a:p>
                      <a:pPr indent="0" lvl="0" marL="0" rtl="0" algn="l">
                        <a:lnSpc>
                          <a:spcPct val="115000"/>
                        </a:lnSpc>
                        <a:spcBef>
                          <a:spcPts val="0"/>
                        </a:spcBef>
                        <a:spcAft>
                          <a:spcPts val="0"/>
                        </a:spcAft>
                        <a:buNone/>
                      </a:pPr>
                      <a:r>
                        <a:rPr lang="en" sz="1100">
                          <a:solidFill>
                            <a:schemeClr val="dk2"/>
                          </a:solidFill>
                        </a:rPr>
                        <a:t> F1 Score: 0.973236</a:t>
                      </a:r>
                      <a:endParaRPr/>
                    </a:p>
                  </a:txBody>
                  <a:tcPr marT="91425" marB="91425" marR="91425" marL="91425"/>
                </a:tc>
                <a:tc>
                  <a:txBody>
                    <a:bodyPr>
                      <a:noAutofit/>
                    </a:bodyPr>
                    <a:lstStyle/>
                    <a:p>
                      <a:pPr indent="0" lvl="0" marL="0" rtl="0" algn="l">
                        <a:lnSpc>
                          <a:spcPct val="115000"/>
                        </a:lnSpc>
                        <a:spcBef>
                          <a:spcPts val="0"/>
                        </a:spcBef>
                        <a:spcAft>
                          <a:spcPts val="0"/>
                        </a:spcAft>
                        <a:buClr>
                          <a:schemeClr val="dk2"/>
                        </a:buClr>
                        <a:buSzPts val="1100"/>
                        <a:buFont typeface="Arial"/>
                        <a:buNone/>
                      </a:pPr>
                      <a:r>
                        <a:rPr lang="en" sz="1100">
                          <a:solidFill>
                            <a:schemeClr val="dk2"/>
                          </a:solidFill>
                        </a:rPr>
                        <a:t>Accuracy: 0.977067</a:t>
                      </a:r>
                      <a:endParaRPr sz="11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rPr>
                        <a:t> Precision: 0.985931</a:t>
                      </a:r>
                      <a:endParaRPr sz="11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rPr>
                        <a:t> Sensitivity: 0.952597</a:t>
                      </a:r>
                      <a:endParaRPr sz="11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rPr>
                        <a:t> Specificity: 0.991508</a:t>
                      </a:r>
                      <a:endParaRPr sz="1100">
                        <a:solidFill>
                          <a:schemeClr val="dk2"/>
                        </a:solidFill>
                      </a:endParaRPr>
                    </a:p>
                    <a:p>
                      <a:pPr indent="0" lvl="0" marL="0" rtl="0" algn="l">
                        <a:lnSpc>
                          <a:spcPct val="115000"/>
                        </a:lnSpc>
                        <a:spcBef>
                          <a:spcPts val="0"/>
                        </a:spcBef>
                        <a:spcAft>
                          <a:spcPts val="0"/>
                        </a:spcAft>
                        <a:buNone/>
                      </a:pPr>
                      <a:r>
                        <a:rPr lang="en" sz="1100">
                          <a:solidFill>
                            <a:schemeClr val="dk2"/>
                          </a:solidFill>
                        </a:rPr>
                        <a:t> F1 Score: 0.968255</a:t>
                      </a:r>
                      <a:endParaRPr/>
                    </a:p>
                  </a:txBody>
                  <a:tcPr marT="91425" marB="91425" marR="91425" marL="91425"/>
                </a:tc>
              </a:tr>
              <a:tr h="1342825">
                <a:tc>
                  <a:txBody>
                    <a:bodyPr>
                      <a:noAutofit/>
                    </a:bodyPr>
                    <a:lstStyle/>
                    <a:p>
                      <a:pPr indent="0" lvl="0" marL="0" rtl="0" algn="l">
                        <a:lnSpc>
                          <a:spcPct val="115000"/>
                        </a:lnSpc>
                        <a:spcBef>
                          <a:spcPts val="0"/>
                        </a:spcBef>
                        <a:spcAft>
                          <a:spcPts val="0"/>
                        </a:spcAft>
                        <a:buClr>
                          <a:schemeClr val="dk2"/>
                        </a:buClr>
                        <a:buSzPts val="1100"/>
                        <a:buFont typeface="Arial"/>
                        <a:buNone/>
                      </a:pPr>
                      <a:r>
                        <a:rPr lang="en">
                          <a:solidFill>
                            <a:schemeClr val="dk2"/>
                          </a:solidFill>
                        </a:rPr>
                        <a:t>Hebbs rule</a:t>
                      </a:r>
                      <a:endParaRPr>
                        <a:solidFill>
                          <a:schemeClr val="dk2"/>
                        </a:solidFill>
                      </a:endParaRPr>
                    </a:p>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lnSpc>
                          <a:spcPct val="115000"/>
                        </a:lnSpc>
                        <a:spcBef>
                          <a:spcPts val="0"/>
                        </a:spcBef>
                        <a:spcAft>
                          <a:spcPts val="0"/>
                        </a:spcAft>
                        <a:buClr>
                          <a:schemeClr val="dk2"/>
                        </a:buClr>
                        <a:buSzPts val="1100"/>
                        <a:buFont typeface="Arial"/>
                        <a:buNone/>
                      </a:pPr>
                      <a:r>
                        <a:rPr lang="en" sz="1100">
                          <a:solidFill>
                            <a:schemeClr val="dk2"/>
                          </a:solidFill>
                        </a:rPr>
                        <a:t>Accuracy: 0.966632</a:t>
                      </a:r>
                      <a:endParaRPr sz="11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rPr>
                        <a:t> Precision: 0.938036</a:t>
                      </a:r>
                      <a:endParaRPr sz="11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rPr>
                        <a:t> Sensitivity: 0.976623</a:t>
                      </a:r>
                      <a:endParaRPr sz="11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rPr>
                        <a:t> Specificity: 0.960794</a:t>
                      </a:r>
                      <a:endParaRPr sz="1100">
                        <a:solidFill>
                          <a:schemeClr val="dk2"/>
                        </a:solidFill>
                      </a:endParaRPr>
                    </a:p>
                    <a:p>
                      <a:pPr indent="0" lvl="0" marL="0" rtl="0" algn="l">
                        <a:lnSpc>
                          <a:spcPct val="115000"/>
                        </a:lnSpc>
                        <a:spcBef>
                          <a:spcPts val="0"/>
                        </a:spcBef>
                        <a:spcAft>
                          <a:spcPts val="0"/>
                        </a:spcAft>
                        <a:buNone/>
                      </a:pPr>
                      <a:r>
                        <a:rPr lang="en" sz="1100">
                          <a:solidFill>
                            <a:schemeClr val="dk2"/>
                          </a:solidFill>
                        </a:rPr>
                        <a:t> F1 Score: 0.956220</a:t>
                      </a:r>
                      <a:endParaRPr/>
                    </a:p>
                  </a:txBody>
                  <a:tcPr marT="91425" marB="91425" marR="91425" marL="91425"/>
                </a:tc>
                <a:tc>
                  <a:txBody>
                    <a:bodyPr>
                      <a:noAutofit/>
                    </a:bodyPr>
                    <a:lstStyle/>
                    <a:p>
                      <a:pPr indent="0" lvl="0" marL="0" rtl="0" algn="l">
                        <a:lnSpc>
                          <a:spcPct val="115000"/>
                        </a:lnSpc>
                        <a:spcBef>
                          <a:spcPts val="0"/>
                        </a:spcBef>
                        <a:spcAft>
                          <a:spcPts val="0"/>
                        </a:spcAft>
                        <a:buClr>
                          <a:schemeClr val="dk2"/>
                        </a:buClr>
                        <a:buSzPts val="1100"/>
                        <a:buFont typeface="Arial"/>
                        <a:buNone/>
                      </a:pPr>
                      <a:r>
                        <a:rPr lang="en" sz="1100">
                          <a:solidFill>
                            <a:schemeClr val="dk2"/>
                          </a:solidFill>
                        </a:rPr>
                        <a:t>Accuracy: 0.952503</a:t>
                      </a:r>
                      <a:endParaRPr sz="11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rPr>
                        <a:t> Precision: 0.920273</a:t>
                      </a:r>
                      <a:endParaRPr sz="11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rPr>
                        <a:t> Sensitivity: 0.961905</a:t>
                      </a:r>
                      <a:endParaRPr sz="11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rPr>
                        <a:t> Specificity: 0.946905</a:t>
                      </a:r>
                      <a:endParaRPr sz="11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rPr>
                        <a:t> F1 Score: 0.938534</a:t>
                      </a:r>
                      <a:endParaRPr sz="1100">
                        <a:solidFill>
                          <a:schemeClr val="dk2"/>
                        </a:solidFill>
                      </a:endParaRPr>
                    </a:p>
                    <a:p>
                      <a:pPr indent="0" lvl="0" marL="0" rtl="0" algn="l">
                        <a:spcBef>
                          <a:spcPts val="0"/>
                        </a:spcBef>
                        <a:spcAft>
                          <a:spcPts val="0"/>
                        </a:spcAft>
                        <a:buNone/>
                      </a:pPr>
                      <a:r>
                        <a:t/>
                      </a:r>
                      <a:endParaRPr/>
                    </a:p>
                  </a:txBody>
                  <a:tcPr marT="91425" marB="91425" marR="91425" marL="91425"/>
                </a:tc>
              </a:tr>
              <a:tr h="1342825">
                <a:tc>
                  <a:txBody>
                    <a:bodyPr>
                      <a:noAutofit/>
                    </a:bodyPr>
                    <a:lstStyle/>
                    <a:p>
                      <a:pPr indent="0" lvl="0" marL="0" rtl="0" algn="l">
                        <a:lnSpc>
                          <a:spcPct val="115000"/>
                        </a:lnSpc>
                        <a:spcBef>
                          <a:spcPts val="0"/>
                        </a:spcBef>
                        <a:spcAft>
                          <a:spcPts val="0"/>
                        </a:spcAft>
                        <a:buClr>
                          <a:schemeClr val="dk2"/>
                        </a:buClr>
                        <a:buSzPts val="1100"/>
                        <a:buFont typeface="Arial"/>
                        <a:buNone/>
                      </a:pPr>
                      <a:r>
                        <a:rPr lang="en">
                          <a:solidFill>
                            <a:schemeClr val="dk2"/>
                          </a:solidFill>
                        </a:rPr>
                        <a:t>Perceptron rule</a:t>
                      </a:r>
                      <a:endParaRPr/>
                    </a:p>
                  </a:txBody>
                  <a:tcPr marT="91425" marB="91425" marR="91425" marL="91425"/>
                </a:tc>
                <a:tc>
                  <a:txBody>
                    <a:bodyPr>
                      <a:noAutofit/>
                    </a:bodyPr>
                    <a:lstStyle/>
                    <a:p>
                      <a:pPr indent="0" lvl="0" marL="0" rtl="0" algn="l">
                        <a:lnSpc>
                          <a:spcPct val="115000"/>
                        </a:lnSpc>
                        <a:spcBef>
                          <a:spcPts val="0"/>
                        </a:spcBef>
                        <a:spcAft>
                          <a:spcPts val="0"/>
                        </a:spcAft>
                        <a:buClr>
                          <a:schemeClr val="dk2"/>
                        </a:buClr>
                        <a:buSzPts val="1100"/>
                        <a:buFont typeface="Arial"/>
                        <a:buNone/>
                      </a:pPr>
                      <a:r>
                        <a:rPr lang="en" sz="1100">
                          <a:solidFill>
                            <a:schemeClr val="dk2"/>
                          </a:solidFill>
                        </a:rPr>
                        <a:t>Accuracy: 0.970202</a:t>
                      </a:r>
                      <a:endParaRPr sz="11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rPr>
                        <a:t> Precision: 0.941629</a:t>
                      </a:r>
                      <a:endParaRPr sz="11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rPr>
                        <a:t> Sensitivity: 0.981169</a:t>
                      </a:r>
                      <a:endParaRPr sz="11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rPr>
                        <a:t> Specificity: 0.963651</a:t>
                      </a:r>
                      <a:endParaRPr sz="11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rPr>
                        <a:t> F1 Score: 0.960758</a:t>
                      </a:r>
                      <a:endParaRPr sz="1100">
                        <a:solidFill>
                          <a:schemeClr val="dk2"/>
                        </a:solidFill>
                      </a:endParaRPr>
                    </a:p>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lnSpc>
                          <a:spcPct val="115000"/>
                        </a:lnSpc>
                        <a:spcBef>
                          <a:spcPts val="0"/>
                        </a:spcBef>
                        <a:spcAft>
                          <a:spcPts val="0"/>
                        </a:spcAft>
                        <a:buClr>
                          <a:schemeClr val="dk2"/>
                        </a:buClr>
                        <a:buSzPts val="1100"/>
                        <a:buFont typeface="Arial"/>
                        <a:buNone/>
                      </a:pPr>
                      <a:r>
                        <a:rPr lang="en" sz="1100">
                          <a:solidFill>
                            <a:schemeClr val="dk2"/>
                          </a:solidFill>
                        </a:rPr>
                        <a:t>Accuracy: 0.940250</a:t>
                      </a:r>
                      <a:endParaRPr sz="11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rPr>
                        <a:t> Precision: 0.914055</a:t>
                      </a:r>
                      <a:endParaRPr sz="11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rPr>
                        <a:t> Sensitivity: 0.929004</a:t>
                      </a:r>
                      <a:endParaRPr sz="11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rPr>
                        <a:t> Specificity: 0.946905</a:t>
                      </a:r>
                      <a:endParaRPr sz="11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rPr>
                        <a:t> F1 Score: 0.920108</a:t>
                      </a:r>
                      <a:endParaRPr sz="1100">
                        <a:solidFill>
                          <a:schemeClr val="dk2"/>
                        </a:solidFill>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205325" y="716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07" name="Google Shape;207;p35"/>
          <p:cNvSpPr txBox="1"/>
          <p:nvPr>
            <p:ph idx="1" type="body"/>
          </p:nvPr>
        </p:nvSpPr>
        <p:spPr>
          <a:xfrm>
            <a:off x="58000" y="679425"/>
            <a:ext cx="8850600" cy="3889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Andrew Ng </a:t>
            </a:r>
            <a:r>
              <a:rPr lang="en" sz="1400" u="sng">
                <a:solidFill>
                  <a:schemeClr val="hlink"/>
                </a:solidFill>
                <a:hlinkClick r:id="rId3"/>
              </a:rPr>
              <a:t>https://www.coursera.org/learn/machine-learning/lecture/6Nj1q/multiple-features</a:t>
            </a:r>
            <a:r>
              <a:rPr lang="en" sz="1400"/>
              <a:t>.</a:t>
            </a:r>
            <a:endParaRPr sz="1400"/>
          </a:p>
          <a:p>
            <a:pPr indent="0" lvl="0" marL="914400" rtl="0" algn="l">
              <a:lnSpc>
                <a:spcPct val="115000"/>
              </a:lnSpc>
              <a:spcBef>
                <a:spcPts val="0"/>
              </a:spcBef>
              <a:spcAft>
                <a:spcPts val="0"/>
              </a:spcAft>
              <a:buNone/>
            </a:pPr>
            <a:r>
              <a:t/>
            </a:r>
            <a:endParaRPr sz="1400"/>
          </a:p>
          <a:p>
            <a:pPr indent="-317500" lvl="0" marL="457200" rtl="0" algn="l">
              <a:lnSpc>
                <a:spcPct val="115000"/>
              </a:lnSpc>
              <a:spcBef>
                <a:spcPts val="0"/>
              </a:spcBef>
              <a:spcAft>
                <a:spcPts val="0"/>
              </a:spcAft>
              <a:buSzPts val="1400"/>
              <a:buChar char="●"/>
            </a:pPr>
            <a:r>
              <a:rPr lang="en" sz="1400"/>
              <a:t>Principles of Soft Computing by S.N.Sivanndam </a:t>
            </a:r>
            <a:endParaRPr sz="1400"/>
          </a:p>
          <a:p>
            <a:pPr indent="0" lvl="0" marL="914400" rtl="0" algn="l">
              <a:lnSpc>
                <a:spcPct val="115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 sz="1400"/>
              <a:t>S.N.Deepa</a:t>
            </a:r>
            <a:endParaRPr sz="1400"/>
          </a:p>
          <a:p>
            <a:pPr indent="0" lvl="0" marL="0" rtl="0" algn="l">
              <a:lnSpc>
                <a:spcPct val="100000"/>
              </a:lnSpc>
              <a:spcBef>
                <a:spcPts val="0"/>
              </a:spcBef>
              <a:spcAft>
                <a:spcPts val="0"/>
              </a:spcAft>
              <a:buNone/>
            </a:pPr>
            <a:r>
              <a:t/>
            </a:r>
            <a:endParaRPr sz="1400"/>
          </a:p>
          <a:p>
            <a:pPr indent="-317500" lvl="0" marL="457200" rtl="0" algn="l">
              <a:lnSpc>
                <a:spcPct val="115000"/>
              </a:lnSpc>
              <a:spcBef>
                <a:spcPts val="0"/>
              </a:spcBef>
              <a:spcAft>
                <a:spcPts val="0"/>
              </a:spcAft>
              <a:buSzPts val="1400"/>
              <a:buChar char="➢"/>
            </a:pPr>
            <a:r>
              <a:rPr lang="en" sz="1400"/>
              <a:t>  </a:t>
            </a:r>
            <a:r>
              <a:rPr lang="en" sz="1400" u="sng">
                <a:solidFill>
                  <a:schemeClr val="hlink"/>
                </a:solidFill>
                <a:hlinkClick r:id="rId4"/>
              </a:rPr>
              <a:t>https://www.coursera.org/learn/machine-learning/lecture/2DKxQ/normal-equation</a:t>
            </a:r>
            <a:r>
              <a:rPr lang="en" sz="1400"/>
              <a:t>.</a:t>
            </a:r>
            <a:endParaRPr sz="1400"/>
          </a:p>
          <a:p>
            <a:pPr indent="0" lvl="0" marL="457200" rtl="0" algn="l">
              <a:lnSpc>
                <a:spcPct val="115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 sz="1400" u="sng">
                <a:solidFill>
                  <a:srgbClr val="1155CC"/>
                </a:solidFill>
                <a:latin typeface="Arial"/>
                <a:ea typeface="Arial"/>
                <a:cs typeface="Arial"/>
                <a:sym typeface="Arial"/>
                <a:hlinkClick r:id="rId5"/>
              </a:rPr>
              <a:t>https://www.coursera.org/lecture/assembling-genomes/2011-european-e-coli-outbreak-VgLTB</a:t>
            </a:r>
            <a:r>
              <a:rPr lang="en" sz="1400"/>
              <a:t>.</a:t>
            </a:r>
            <a:endParaRPr sz="1400"/>
          </a:p>
          <a:p>
            <a:pPr indent="0" lvl="0" marL="4572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 sz="1400" u="sng">
                <a:solidFill>
                  <a:srgbClr val="1155CC"/>
                </a:solidFill>
                <a:latin typeface="Arial"/>
                <a:ea typeface="Arial"/>
                <a:cs typeface="Arial"/>
                <a:sym typeface="Arial"/>
                <a:hlinkClick r:id="rId6"/>
              </a:rPr>
              <a:t>https://www.omicsonline.org/using-three-machine-learning-techniques-for-predicting-breast-cancer-2157-7420.1000124.php?aid=13087</a:t>
            </a:r>
            <a:endParaRPr sz="1400"/>
          </a:p>
          <a:p>
            <a:pPr indent="0" lvl="0" marL="457200" rtl="0" algn="l">
              <a:lnSpc>
                <a:spcPct val="100000"/>
              </a:lnSpc>
              <a:spcBef>
                <a:spcPts val="0"/>
              </a:spcBef>
              <a:spcAft>
                <a:spcPts val="0"/>
              </a:spcAft>
              <a:buNone/>
            </a:pPr>
            <a:r>
              <a:rPr lang="en" sz="1400"/>
              <a:t> </a:t>
            </a:r>
            <a:endParaRPr sz="1400"/>
          </a:p>
          <a:p>
            <a:pPr indent="0" lvl="0" marL="457200" rtl="0" algn="l">
              <a:lnSpc>
                <a:spcPct val="100000"/>
              </a:lnSpc>
              <a:spcBef>
                <a:spcPts val="0"/>
              </a:spcBef>
              <a:spcAft>
                <a:spcPts val="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nvSpPr>
        <p:spPr>
          <a:xfrm>
            <a:off x="134150" y="804875"/>
            <a:ext cx="8808600" cy="44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ph type="title"/>
          </p:nvPr>
        </p:nvSpPr>
        <p:spPr>
          <a:xfrm>
            <a:off x="278150" y="-46900"/>
            <a:ext cx="8520600" cy="4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Motivation &amp; Idea </a:t>
            </a:r>
            <a:endParaRPr/>
          </a:p>
        </p:txBody>
      </p:sp>
      <p:sp>
        <p:nvSpPr>
          <p:cNvPr id="73" name="Google Shape;73;p15"/>
          <p:cNvSpPr txBox="1"/>
          <p:nvPr>
            <p:ph idx="1" type="body"/>
          </p:nvPr>
        </p:nvSpPr>
        <p:spPr>
          <a:xfrm>
            <a:off x="86200" y="637175"/>
            <a:ext cx="9003600" cy="427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33333"/>
                </a:solidFill>
                <a:latin typeface="Georgia"/>
                <a:ea typeface="Georgia"/>
                <a:cs typeface="Georgia"/>
                <a:sym typeface="Georgia"/>
              </a:rPr>
              <a:t>To us it was motivating to learn because finally we could see how all the math we had studied at university is applied in real life, and it's not only interesting, but also very useful. </a:t>
            </a:r>
            <a:endParaRPr>
              <a:solidFill>
                <a:srgbClr val="333333"/>
              </a:solidFill>
              <a:latin typeface="Georgia"/>
              <a:ea typeface="Georgia"/>
              <a:cs typeface="Georgia"/>
              <a:sym typeface="Georgia"/>
            </a:endParaRPr>
          </a:p>
          <a:p>
            <a:pPr indent="-342900" lvl="0" marL="457200" rtl="0" algn="l">
              <a:spcBef>
                <a:spcPts val="1600"/>
              </a:spcBef>
              <a:spcAft>
                <a:spcPts val="0"/>
              </a:spcAft>
              <a:buClr>
                <a:srgbClr val="333333"/>
              </a:buClr>
              <a:buSzPts val="1800"/>
              <a:buFont typeface="Georgia"/>
              <a:buChar char="➔"/>
            </a:pPr>
            <a:r>
              <a:rPr lang="en">
                <a:solidFill>
                  <a:srgbClr val="333333"/>
                </a:solidFill>
                <a:latin typeface="Georgia"/>
                <a:ea typeface="Georgia"/>
                <a:cs typeface="Georgia"/>
                <a:sym typeface="Georgia"/>
              </a:rPr>
              <a:t>Also just the thought that given the data you can</a:t>
            </a:r>
            <a:endParaRPr>
              <a:solidFill>
                <a:srgbClr val="333333"/>
              </a:solidFill>
              <a:latin typeface="Georgia"/>
              <a:ea typeface="Georgia"/>
              <a:cs typeface="Georgia"/>
              <a:sym typeface="Georgia"/>
            </a:endParaRPr>
          </a:p>
          <a:p>
            <a:pPr indent="0" lvl="0" marL="0" rtl="0" algn="l">
              <a:spcBef>
                <a:spcPts val="0"/>
              </a:spcBef>
              <a:spcAft>
                <a:spcPts val="0"/>
              </a:spcAft>
              <a:buNone/>
            </a:pPr>
            <a:r>
              <a:rPr lang="en">
                <a:solidFill>
                  <a:srgbClr val="333333"/>
                </a:solidFill>
                <a:latin typeface="Georgia"/>
                <a:ea typeface="Georgia"/>
                <a:cs typeface="Georgia"/>
                <a:sym typeface="Georgia"/>
              </a:rPr>
              <a:t> extract something useful from it is</a:t>
            </a:r>
            <a:endParaRPr>
              <a:solidFill>
                <a:srgbClr val="333333"/>
              </a:solidFill>
              <a:latin typeface="Georgia"/>
              <a:ea typeface="Georgia"/>
              <a:cs typeface="Georgia"/>
              <a:sym typeface="Georgia"/>
            </a:endParaRPr>
          </a:p>
          <a:p>
            <a:pPr indent="0" lvl="0" marL="0" rtl="0" algn="l">
              <a:spcBef>
                <a:spcPts val="0"/>
              </a:spcBef>
              <a:spcAft>
                <a:spcPts val="0"/>
              </a:spcAft>
              <a:buNone/>
            </a:pPr>
            <a:r>
              <a:rPr lang="en">
                <a:solidFill>
                  <a:srgbClr val="333333"/>
                </a:solidFill>
                <a:latin typeface="Georgia"/>
                <a:ea typeface="Georgia"/>
                <a:cs typeface="Georgia"/>
                <a:sym typeface="Georgia"/>
              </a:rPr>
              <a:t> already very motivating. </a:t>
            </a:r>
            <a:endParaRPr>
              <a:solidFill>
                <a:srgbClr val="333333"/>
              </a:solidFill>
              <a:latin typeface="Georgia"/>
              <a:ea typeface="Georgia"/>
              <a:cs typeface="Georgia"/>
              <a:sym typeface="Georgia"/>
            </a:endParaRPr>
          </a:p>
          <a:p>
            <a:pPr indent="0" lvl="0" marL="0" rtl="0" algn="l">
              <a:spcBef>
                <a:spcPts val="0"/>
              </a:spcBef>
              <a:spcAft>
                <a:spcPts val="0"/>
              </a:spcAft>
              <a:buNone/>
            </a:pPr>
            <a:r>
              <a:t/>
            </a:r>
            <a:endParaRPr>
              <a:solidFill>
                <a:srgbClr val="333333"/>
              </a:solidFill>
              <a:latin typeface="Georgia"/>
              <a:ea typeface="Georgia"/>
              <a:cs typeface="Georgia"/>
              <a:sym typeface="Georgia"/>
            </a:endParaRPr>
          </a:p>
          <a:p>
            <a:pPr indent="-342900" lvl="0" marL="457200" rtl="0" algn="l">
              <a:spcBef>
                <a:spcPts val="0"/>
              </a:spcBef>
              <a:spcAft>
                <a:spcPts val="0"/>
              </a:spcAft>
              <a:buClr>
                <a:srgbClr val="333333"/>
              </a:buClr>
              <a:buSzPts val="1800"/>
              <a:buFont typeface="Georgia"/>
              <a:buChar char="➔"/>
            </a:pPr>
            <a:r>
              <a:rPr lang="en">
                <a:solidFill>
                  <a:srgbClr val="333333"/>
                </a:solidFill>
                <a:latin typeface="Georgia"/>
                <a:ea typeface="Georgia"/>
                <a:cs typeface="Georgia"/>
                <a:sym typeface="Georgia"/>
              </a:rPr>
              <a:t>Machine Learning helps us to understand that</a:t>
            </a:r>
            <a:endParaRPr>
              <a:solidFill>
                <a:srgbClr val="333333"/>
              </a:solidFill>
              <a:latin typeface="Georgia"/>
              <a:ea typeface="Georgia"/>
              <a:cs typeface="Georgia"/>
              <a:sym typeface="Georgia"/>
            </a:endParaRPr>
          </a:p>
          <a:p>
            <a:pPr indent="0" lvl="0" marL="0" rtl="0" algn="l">
              <a:spcBef>
                <a:spcPts val="0"/>
              </a:spcBef>
              <a:spcAft>
                <a:spcPts val="0"/>
              </a:spcAft>
              <a:buNone/>
            </a:pPr>
            <a:r>
              <a:rPr lang="en">
                <a:solidFill>
                  <a:srgbClr val="333333"/>
                </a:solidFill>
                <a:latin typeface="Georgia"/>
                <a:ea typeface="Georgia"/>
                <a:cs typeface="Georgia"/>
                <a:sym typeface="Georgia"/>
              </a:rPr>
              <a:t> </a:t>
            </a:r>
            <a:r>
              <a:rPr lang="en">
                <a:solidFill>
                  <a:srgbClr val="222222"/>
                </a:solidFill>
                <a:highlight>
                  <a:srgbClr val="FFFFFF"/>
                </a:highlight>
                <a:latin typeface="Georgia"/>
                <a:ea typeface="Georgia"/>
                <a:cs typeface="Georgia"/>
                <a:sym typeface="Georgia"/>
              </a:rPr>
              <a:t>instead of writing code, you feed data to the </a:t>
            </a:r>
            <a:endParaRPr>
              <a:solidFill>
                <a:srgbClr val="222222"/>
              </a:solidFill>
              <a:highlight>
                <a:srgbClr val="FFFFFF"/>
              </a:highlight>
              <a:latin typeface="Georgia"/>
              <a:ea typeface="Georgia"/>
              <a:cs typeface="Georgia"/>
              <a:sym typeface="Georgia"/>
            </a:endParaRPr>
          </a:p>
          <a:p>
            <a:pPr indent="0" lvl="0" marL="0" rtl="0" algn="l">
              <a:spcBef>
                <a:spcPts val="0"/>
              </a:spcBef>
              <a:spcAft>
                <a:spcPts val="0"/>
              </a:spcAft>
              <a:buNone/>
            </a:pPr>
            <a:r>
              <a:rPr lang="en">
                <a:solidFill>
                  <a:srgbClr val="222222"/>
                </a:solidFill>
                <a:highlight>
                  <a:srgbClr val="FFFFFF"/>
                </a:highlight>
                <a:latin typeface="Georgia"/>
                <a:ea typeface="Georgia"/>
                <a:cs typeface="Georgia"/>
                <a:sym typeface="Georgia"/>
              </a:rPr>
              <a:t>generic algorithm,and it builds logic based </a:t>
            </a:r>
            <a:endParaRPr>
              <a:solidFill>
                <a:srgbClr val="222222"/>
              </a:solidFill>
              <a:highlight>
                <a:srgbClr val="FFFFFF"/>
              </a:highlight>
              <a:latin typeface="Georgia"/>
              <a:ea typeface="Georgia"/>
              <a:cs typeface="Georgia"/>
              <a:sym typeface="Georgia"/>
            </a:endParaRPr>
          </a:p>
          <a:p>
            <a:pPr indent="0" lvl="0" marL="0" rtl="0" algn="l">
              <a:spcBef>
                <a:spcPts val="0"/>
              </a:spcBef>
              <a:spcAft>
                <a:spcPts val="0"/>
              </a:spcAft>
              <a:buNone/>
            </a:pPr>
            <a:r>
              <a:rPr lang="en">
                <a:solidFill>
                  <a:srgbClr val="222222"/>
                </a:solidFill>
                <a:highlight>
                  <a:srgbClr val="FFFFFF"/>
                </a:highlight>
                <a:latin typeface="Georgia"/>
                <a:ea typeface="Georgia"/>
                <a:cs typeface="Georgia"/>
                <a:sym typeface="Georgia"/>
              </a:rPr>
              <a:t>on the data given.</a:t>
            </a:r>
            <a:endParaRPr>
              <a:solidFill>
                <a:srgbClr val="222222"/>
              </a:solidFill>
              <a:highlight>
                <a:srgbClr val="FFFFFF"/>
              </a:highlight>
              <a:latin typeface="Georgia"/>
              <a:ea typeface="Georgia"/>
              <a:cs typeface="Georgia"/>
              <a:sym typeface="Georgia"/>
            </a:endParaRPr>
          </a:p>
          <a:p>
            <a:pPr indent="0" lvl="0" marL="0" rtl="0" algn="l">
              <a:spcBef>
                <a:spcPts val="0"/>
              </a:spcBef>
              <a:spcAft>
                <a:spcPts val="1600"/>
              </a:spcAft>
              <a:buNone/>
            </a:pPr>
            <a:r>
              <a:t/>
            </a:r>
            <a:endParaRPr>
              <a:latin typeface="Georgia"/>
              <a:ea typeface="Georgia"/>
              <a:cs typeface="Georgia"/>
              <a:sym typeface="Georgia"/>
            </a:endParaRPr>
          </a:p>
        </p:txBody>
      </p:sp>
      <p:pic>
        <p:nvPicPr>
          <p:cNvPr id="74" name="Google Shape;74;p15"/>
          <p:cNvPicPr preferRelativeResize="0"/>
          <p:nvPr/>
        </p:nvPicPr>
        <p:blipFill>
          <a:blip r:embed="rId3">
            <a:alphaModFix/>
          </a:blip>
          <a:stretch>
            <a:fillRect/>
          </a:stretch>
        </p:blipFill>
        <p:spPr>
          <a:xfrm>
            <a:off x="5545775" y="1542100"/>
            <a:ext cx="3208699" cy="3065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pic>
        <p:nvPicPr>
          <p:cNvPr id="79" name="Google Shape;79;p16"/>
          <p:cNvPicPr preferRelativeResize="0"/>
          <p:nvPr/>
        </p:nvPicPr>
        <p:blipFill>
          <a:blip r:embed="rId3">
            <a:alphaModFix/>
          </a:blip>
          <a:stretch>
            <a:fillRect/>
          </a:stretch>
        </p:blipFill>
        <p:spPr>
          <a:xfrm>
            <a:off x="152400" y="152400"/>
            <a:ext cx="8879825" cy="4788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nvSpPr>
        <p:spPr>
          <a:xfrm>
            <a:off x="469325" y="239450"/>
            <a:ext cx="5517000" cy="6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txBox="1"/>
          <p:nvPr/>
        </p:nvSpPr>
        <p:spPr>
          <a:xfrm>
            <a:off x="1226675" y="131325"/>
            <a:ext cx="5517000" cy="64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Permanent Marker"/>
                <a:ea typeface="Permanent Marker"/>
                <a:cs typeface="Permanent Marker"/>
                <a:sym typeface="Permanent Marker"/>
              </a:rPr>
              <a:t>Implementation </a:t>
            </a:r>
            <a:endParaRPr b="1" sz="3000">
              <a:latin typeface="Permanent Marker"/>
              <a:ea typeface="Permanent Marker"/>
              <a:cs typeface="Permanent Marker"/>
              <a:sym typeface="Permanent Marker"/>
            </a:endParaRPr>
          </a:p>
        </p:txBody>
      </p:sp>
      <p:sp>
        <p:nvSpPr>
          <p:cNvPr id="86" name="Google Shape;86;p17"/>
          <p:cNvSpPr txBox="1"/>
          <p:nvPr/>
        </p:nvSpPr>
        <p:spPr>
          <a:xfrm>
            <a:off x="151650" y="967400"/>
            <a:ext cx="8840700" cy="42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chemeClr val="dk2"/>
                </a:solidFill>
                <a:highlight>
                  <a:srgbClr val="FFFFFF"/>
                </a:highlight>
                <a:latin typeface="Merriweather"/>
                <a:ea typeface="Merriweather"/>
                <a:cs typeface="Merriweather"/>
                <a:sym typeface="Merriweather"/>
              </a:rPr>
              <a:t>We   implemented machine learning techniques like  logistic regression and Artificial Neural Networks(ANN) </a:t>
            </a:r>
            <a:endParaRPr sz="1800">
              <a:solidFill>
                <a:schemeClr val="dk2"/>
              </a:solidFill>
              <a:highlight>
                <a:srgbClr val="FFFFFF"/>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 sz="1800">
                <a:solidFill>
                  <a:schemeClr val="dk2"/>
                </a:solidFill>
                <a:highlight>
                  <a:srgbClr val="FFFFFF"/>
                </a:highlight>
                <a:latin typeface="Merriweather"/>
                <a:ea typeface="Merriweather"/>
                <a:cs typeface="Merriweather"/>
                <a:sym typeface="Merriweather"/>
              </a:rPr>
              <a:t>to develop the predictive models.</a:t>
            </a:r>
            <a:endParaRPr sz="1800">
              <a:solidFill>
                <a:schemeClr val="dk2"/>
              </a:solidFill>
              <a:highlight>
                <a:srgbClr val="FFFFFF"/>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800">
              <a:solidFill>
                <a:schemeClr val="dk2"/>
              </a:solidFill>
              <a:highlight>
                <a:srgbClr val="FFFFFF"/>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 sz="1800">
                <a:solidFill>
                  <a:schemeClr val="dk2"/>
                </a:solidFill>
                <a:highlight>
                  <a:srgbClr val="FFFFFF"/>
                </a:highlight>
                <a:latin typeface="Merriweather"/>
                <a:ea typeface="Merriweather"/>
                <a:cs typeface="Merriweather"/>
                <a:sym typeface="Merriweather"/>
              </a:rPr>
              <a:t>The main goal was to compare the performance </a:t>
            </a:r>
            <a:endParaRPr sz="1800">
              <a:solidFill>
                <a:schemeClr val="dk2"/>
              </a:solidFill>
              <a:highlight>
                <a:srgbClr val="FFFFFF"/>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 sz="1800">
                <a:solidFill>
                  <a:schemeClr val="dk2"/>
                </a:solidFill>
                <a:highlight>
                  <a:srgbClr val="FFFFFF"/>
                </a:highlight>
                <a:latin typeface="Merriweather"/>
                <a:ea typeface="Merriweather"/>
                <a:cs typeface="Merriweather"/>
                <a:sym typeface="Merriweather"/>
              </a:rPr>
              <a:t>of these some well-known algorithms </a:t>
            </a:r>
            <a:endParaRPr sz="1800">
              <a:solidFill>
                <a:schemeClr val="dk2"/>
              </a:solidFill>
              <a:highlight>
                <a:srgbClr val="FFFFFF"/>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 sz="1800">
                <a:solidFill>
                  <a:schemeClr val="dk2"/>
                </a:solidFill>
                <a:highlight>
                  <a:srgbClr val="FFFFFF"/>
                </a:highlight>
                <a:latin typeface="Merriweather"/>
                <a:ea typeface="Merriweather"/>
                <a:cs typeface="Merriweather"/>
                <a:sym typeface="Merriweather"/>
              </a:rPr>
              <a:t>on our data through sensitivity, </a:t>
            </a:r>
            <a:endParaRPr sz="1800">
              <a:solidFill>
                <a:schemeClr val="dk2"/>
              </a:solidFill>
              <a:highlight>
                <a:srgbClr val="FFFFFF"/>
              </a:highlight>
              <a:latin typeface="Merriweather"/>
              <a:ea typeface="Merriweather"/>
              <a:cs typeface="Merriweather"/>
              <a:sym typeface="Merriweather"/>
            </a:endParaRPr>
          </a:p>
          <a:p>
            <a:pPr indent="0" lvl="0" marL="0" rtl="0" algn="l">
              <a:lnSpc>
                <a:spcPct val="100000"/>
              </a:lnSpc>
              <a:spcBef>
                <a:spcPts val="0"/>
              </a:spcBef>
              <a:spcAft>
                <a:spcPts val="0"/>
              </a:spcAft>
              <a:buClr>
                <a:schemeClr val="dk2"/>
              </a:buClr>
              <a:buSzPts val="1100"/>
              <a:buFont typeface="Arial"/>
              <a:buNone/>
            </a:pPr>
            <a:r>
              <a:rPr lang="en" sz="1800">
                <a:solidFill>
                  <a:schemeClr val="dk2"/>
                </a:solidFill>
                <a:highlight>
                  <a:srgbClr val="FFFFFF"/>
                </a:highlight>
                <a:latin typeface="Merriweather"/>
                <a:ea typeface="Merriweather"/>
                <a:cs typeface="Merriweather"/>
                <a:sym typeface="Merriweather"/>
              </a:rPr>
              <a:t>specificity, and accuracy.</a:t>
            </a:r>
            <a:endParaRPr sz="1800">
              <a:solidFill>
                <a:srgbClr val="222222"/>
              </a:solidFill>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a:p>
        </p:txBody>
      </p:sp>
      <p:pic>
        <p:nvPicPr>
          <p:cNvPr id="87" name="Google Shape;87;p17"/>
          <p:cNvPicPr preferRelativeResize="0"/>
          <p:nvPr/>
        </p:nvPicPr>
        <p:blipFill>
          <a:blip r:embed="rId3">
            <a:alphaModFix/>
          </a:blip>
          <a:stretch>
            <a:fillRect/>
          </a:stretch>
        </p:blipFill>
        <p:spPr>
          <a:xfrm>
            <a:off x="5574525" y="1704925"/>
            <a:ext cx="3141650" cy="3238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nvSpPr>
        <p:spPr>
          <a:xfrm>
            <a:off x="322250" y="508150"/>
            <a:ext cx="7138800" cy="42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layfair Display"/>
                <a:ea typeface="Playfair Display"/>
                <a:cs typeface="Playfair Display"/>
                <a:sym typeface="Playfair Display"/>
              </a:rPr>
              <a:t>Supervised learning:</a:t>
            </a:r>
            <a:endParaRPr sz="2400">
              <a:latin typeface="Playfair Display"/>
              <a:ea typeface="Playfair Display"/>
              <a:cs typeface="Playfair Display"/>
              <a:sym typeface="Playfair Display"/>
            </a:endParaRPr>
          </a:p>
          <a:p>
            <a:pPr indent="0" lvl="0" marL="0" rtl="0" algn="l">
              <a:spcBef>
                <a:spcPts val="0"/>
              </a:spcBef>
              <a:spcAft>
                <a:spcPts val="0"/>
              </a:spcAft>
              <a:buNone/>
            </a:pPr>
            <a:r>
              <a:rPr lang="en" sz="2400">
                <a:latin typeface="Playfair Display"/>
                <a:ea typeface="Playfair Display"/>
                <a:cs typeface="Playfair Display"/>
                <a:sym typeface="Playfair Display"/>
              </a:rPr>
              <a:t>1)Regression</a:t>
            </a:r>
            <a:endParaRPr sz="2400">
              <a:latin typeface="Playfair Display"/>
              <a:ea typeface="Playfair Display"/>
              <a:cs typeface="Playfair Display"/>
              <a:sym typeface="Playfair Display"/>
            </a:endParaRPr>
          </a:p>
          <a:p>
            <a:pPr indent="0" lvl="0" marL="0" rtl="0" algn="l">
              <a:spcBef>
                <a:spcPts val="0"/>
              </a:spcBef>
              <a:spcAft>
                <a:spcPts val="0"/>
              </a:spcAft>
              <a:buNone/>
            </a:pPr>
            <a:r>
              <a:rPr lang="en" sz="1800">
                <a:latin typeface="Playfair Display"/>
                <a:ea typeface="Playfair Display"/>
                <a:cs typeface="Playfair Display"/>
                <a:sym typeface="Playfair Display"/>
              </a:rPr>
              <a:t>Maps input variable  to a continuous function.</a:t>
            </a:r>
            <a:endParaRPr sz="1800">
              <a:latin typeface="Playfair Display"/>
              <a:ea typeface="Playfair Display"/>
              <a:cs typeface="Playfair Display"/>
              <a:sym typeface="Playfair Display"/>
            </a:endParaRPr>
          </a:p>
          <a:p>
            <a:pPr indent="0" lvl="0" marL="0" rtl="0" algn="l">
              <a:spcBef>
                <a:spcPts val="0"/>
              </a:spcBef>
              <a:spcAft>
                <a:spcPts val="0"/>
              </a:spcAft>
              <a:buNone/>
            </a:pPr>
            <a:r>
              <a:rPr lang="en" sz="1800">
                <a:latin typeface="Playfair Display"/>
                <a:ea typeface="Playfair Display"/>
                <a:cs typeface="Playfair Display"/>
                <a:sym typeface="Playfair Display"/>
              </a:rPr>
              <a:t>example-House price prediction.</a:t>
            </a:r>
            <a:endParaRPr sz="1800">
              <a:latin typeface="Playfair Display"/>
              <a:ea typeface="Playfair Display"/>
              <a:cs typeface="Playfair Display"/>
              <a:sym typeface="Playfair Display"/>
            </a:endParaRPr>
          </a:p>
          <a:p>
            <a:pPr indent="0" lvl="0" marL="0" rtl="0" algn="l">
              <a:spcBef>
                <a:spcPts val="0"/>
              </a:spcBef>
              <a:spcAft>
                <a:spcPts val="0"/>
              </a:spcAft>
              <a:buNone/>
            </a:pPr>
            <a:r>
              <a:t/>
            </a:r>
            <a:endParaRPr sz="1800">
              <a:latin typeface="Playfair Display"/>
              <a:ea typeface="Playfair Display"/>
              <a:cs typeface="Playfair Display"/>
              <a:sym typeface="Playfair Display"/>
            </a:endParaRPr>
          </a:p>
          <a:p>
            <a:pPr indent="0" lvl="0" marL="0" rtl="0" algn="l">
              <a:spcBef>
                <a:spcPts val="0"/>
              </a:spcBef>
              <a:spcAft>
                <a:spcPts val="0"/>
              </a:spcAft>
              <a:buNone/>
            </a:pPr>
            <a:r>
              <a:rPr lang="en" sz="2400">
                <a:latin typeface="Playfair Display"/>
                <a:ea typeface="Playfair Display"/>
                <a:cs typeface="Playfair Display"/>
                <a:sym typeface="Playfair Display"/>
              </a:rPr>
              <a:t>2)Classification</a:t>
            </a:r>
            <a:endParaRPr sz="2400">
              <a:latin typeface="Playfair Display"/>
              <a:ea typeface="Playfair Display"/>
              <a:cs typeface="Playfair Display"/>
              <a:sym typeface="Playfair Display"/>
            </a:endParaRPr>
          </a:p>
          <a:p>
            <a:pPr indent="0" lvl="0" marL="0" rtl="0" algn="l">
              <a:spcBef>
                <a:spcPts val="0"/>
              </a:spcBef>
              <a:spcAft>
                <a:spcPts val="0"/>
              </a:spcAft>
              <a:buNone/>
            </a:pPr>
            <a:r>
              <a:rPr lang="en" sz="1800">
                <a:latin typeface="Playfair Display"/>
                <a:ea typeface="Playfair Display"/>
                <a:cs typeface="Playfair Display"/>
                <a:sym typeface="Playfair Display"/>
              </a:rPr>
              <a:t>Maps input variable to a discrete function.</a:t>
            </a:r>
            <a:endParaRPr sz="1800">
              <a:latin typeface="Playfair Display"/>
              <a:ea typeface="Playfair Display"/>
              <a:cs typeface="Playfair Display"/>
              <a:sym typeface="Playfair Display"/>
            </a:endParaRPr>
          </a:p>
          <a:p>
            <a:pPr indent="0" lvl="0" marL="0" rtl="0" algn="l">
              <a:spcBef>
                <a:spcPts val="0"/>
              </a:spcBef>
              <a:spcAft>
                <a:spcPts val="0"/>
              </a:spcAft>
              <a:buNone/>
            </a:pPr>
            <a:r>
              <a:rPr lang="en" sz="1800">
                <a:latin typeface="Playfair Display"/>
                <a:ea typeface="Playfair Display"/>
                <a:cs typeface="Playfair Display"/>
                <a:sym typeface="Playfair Display"/>
              </a:rPr>
              <a:t>example-Breast cancer prediction.</a:t>
            </a:r>
            <a:endParaRPr sz="1800">
              <a:latin typeface="Playfair Display"/>
              <a:ea typeface="Playfair Display"/>
              <a:cs typeface="Playfair Display"/>
              <a:sym typeface="Playfair Display"/>
            </a:endParaRPr>
          </a:p>
          <a:p>
            <a:pPr indent="0" lvl="0" marL="0" rtl="0" algn="l">
              <a:spcBef>
                <a:spcPts val="0"/>
              </a:spcBef>
              <a:spcAft>
                <a:spcPts val="0"/>
              </a:spcAft>
              <a:buNone/>
            </a:pPr>
            <a:r>
              <a:t/>
            </a:r>
            <a:endParaRPr sz="1800">
              <a:latin typeface="Playfair Display"/>
              <a:ea typeface="Playfair Display"/>
              <a:cs typeface="Playfair Display"/>
              <a:sym typeface="Playfair Display"/>
            </a:endParaRPr>
          </a:p>
          <a:p>
            <a:pPr indent="0" lvl="0" marL="0" rtl="0" algn="l">
              <a:spcBef>
                <a:spcPts val="0"/>
              </a:spcBef>
              <a:spcAft>
                <a:spcPts val="0"/>
              </a:spcAft>
              <a:buNone/>
            </a:pPr>
            <a:r>
              <a:rPr lang="en" sz="1800">
                <a:latin typeface="Playfair Display"/>
                <a:ea typeface="Playfair Display"/>
                <a:cs typeface="Playfair Display"/>
                <a:sym typeface="Playfair Display"/>
              </a:rPr>
              <a:t>We started with regression and eventually mapped it to classification using sigmoidal function.</a:t>
            </a:r>
            <a:endParaRPr sz="1800">
              <a:latin typeface="Playfair Display"/>
              <a:ea typeface="Playfair Display"/>
              <a:cs typeface="Playfair Display"/>
              <a:sym typeface="Playfair Display"/>
            </a:endParaRPr>
          </a:p>
          <a:p>
            <a:pPr indent="0" lvl="0" marL="0" rtl="0" algn="l">
              <a:spcBef>
                <a:spcPts val="0"/>
              </a:spcBef>
              <a:spcAft>
                <a:spcPts val="0"/>
              </a:spcAft>
              <a:buNone/>
            </a:pPr>
            <a:r>
              <a:t/>
            </a:r>
            <a:endParaRPr sz="1800">
              <a:latin typeface="Playfair Display"/>
              <a:ea typeface="Playfair Display"/>
              <a:cs typeface="Playfair Display"/>
              <a:sym typeface="Playfair Display"/>
            </a:endParaRPr>
          </a:p>
        </p:txBody>
      </p:sp>
      <p:pic>
        <p:nvPicPr>
          <p:cNvPr id="93" name="Google Shape;93;p18"/>
          <p:cNvPicPr preferRelativeResize="0"/>
          <p:nvPr/>
        </p:nvPicPr>
        <p:blipFill>
          <a:blip r:embed="rId3">
            <a:alphaModFix/>
          </a:blip>
          <a:stretch>
            <a:fillRect/>
          </a:stretch>
        </p:blipFill>
        <p:spPr>
          <a:xfrm>
            <a:off x="6597275" y="3544700"/>
            <a:ext cx="2546725" cy="1598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0" y="0"/>
            <a:ext cx="9143981" cy="5173200"/>
          </a:xfrm>
          <a:prstGeom prst="rect">
            <a:avLst/>
          </a:prstGeom>
          <a:noFill/>
          <a:ln>
            <a:noFill/>
          </a:ln>
        </p:spPr>
      </p:pic>
      <p:sp>
        <p:nvSpPr>
          <p:cNvPr id="99" name="Google Shape;99;p19"/>
          <p:cNvSpPr/>
          <p:nvPr/>
        </p:nvSpPr>
        <p:spPr>
          <a:xfrm>
            <a:off x="8502300" y="4974900"/>
            <a:ext cx="641700" cy="19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idx="1" type="body"/>
          </p:nvPr>
        </p:nvSpPr>
        <p:spPr>
          <a:xfrm>
            <a:off x="-39150" y="-78250"/>
            <a:ext cx="9144000" cy="4908000"/>
          </a:xfrm>
          <a:prstGeom prst="rect">
            <a:avLst/>
          </a:prstGeom>
        </p:spPr>
        <p:txBody>
          <a:bodyPr anchorCtr="0" anchor="t" bIns="91425" lIns="91425" spcFirstLastPara="1" rIns="91425" wrap="square" tIns="91425">
            <a:noAutofit/>
          </a:bodyPr>
          <a:lstStyle/>
          <a:p>
            <a:pPr indent="0" lvl="0" marL="0" rtl="0" algn="l">
              <a:lnSpc>
                <a:spcPct val="117391"/>
              </a:lnSpc>
              <a:spcBef>
                <a:spcPts val="0"/>
              </a:spcBef>
              <a:spcAft>
                <a:spcPts val="0"/>
              </a:spcAft>
              <a:buNone/>
            </a:pPr>
            <a:r>
              <a:t/>
            </a:r>
            <a:endParaRPr sz="2400">
              <a:solidFill>
                <a:srgbClr val="373A3C"/>
              </a:solidFill>
              <a:latin typeface="Permanent Marker"/>
              <a:ea typeface="Permanent Marker"/>
              <a:cs typeface="Permanent Marker"/>
              <a:sym typeface="Permanent Marker"/>
            </a:endParaRPr>
          </a:p>
          <a:p>
            <a:pPr indent="0" lvl="0" marL="0" rtl="0" algn="l">
              <a:lnSpc>
                <a:spcPct val="100000"/>
              </a:lnSpc>
              <a:spcBef>
                <a:spcPts val="0"/>
              </a:spcBef>
              <a:spcAft>
                <a:spcPts val="0"/>
              </a:spcAft>
              <a:buNone/>
            </a:pPr>
            <a:r>
              <a:t/>
            </a:r>
            <a:endParaRPr sz="1400">
              <a:solidFill>
                <a:srgbClr val="373A3C"/>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2400">
              <a:solidFill>
                <a:srgbClr val="373A3C"/>
              </a:solidFill>
              <a:latin typeface="Permanent Marker"/>
              <a:ea typeface="Permanent Marker"/>
              <a:cs typeface="Permanent Marker"/>
              <a:sym typeface="Permanent Marker"/>
            </a:endParaRPr>
          </a:p>
          <a:p>
            <a:pPr indent="0" lvl="0" marL="0" rtl="0" algn="l">
              <a:lnSpc>
                <a:spcPct val="100000"/>
              </a:lnSpc>
              <a:spcBef>
                <a:spcPts val="0"/>
              </a:spcBef>
              <a:spcAft>
                <a:spcPts val="0"/>
              </a:spcAft>
              <a:buNone/>
            </a:pPr>
            <a:r>
              <a:t/>
            </a:r>
            <a:endParaRPr sz="2400">
              <a:solidFill>
                <a:srgbClr val="373A3C"/>
              </a:solidFill>
              <a:latin typeface="Permanent Marker"/>
              <a:ea typeface="Permanent Marker"/>
              <a:cs typeface="Permanent Marker"/>
              <a:sym typeface="Permanent Marker"/>
            </a:endParaRPr>
          </a:p>
          <a:p>
            <a:pPr indent="0" lvl="0" marL="0" rtl="0" algn="l">
              <a:lnSpc>
                <a:spcPct val="100000"/>
              </a:lnSpc>
              <a:spcBef>
                <a:spcPts val="0"/>
              </a:spcBef>
              <a:spcAft>
                <a:spcPts val="0"/>
              </a:spcAft>
              <a:buNone/>
            </a:pPr>
            <a:r>
              <a:t/>
            </a:r>
            <a:endParaRPr sz="2400">
              <a:solidFill>
                <a:srgbClr val="373A3C"/>
              </a:solidFill>
              <a:latin typeface="Permanent Marker"/>
              <a:ea typeface="Permanent Marker"/>
              <a:cs typeface="Permanent Marker"/>
              <a:sym typeface="Permanent Marker"/>
            </a:endParaRPr>
          </a:p>
          <a:p>
            <a:pPr indent="0" lvl="0" marL="0" rtl="0" algn="l">
              <a:lnSpc>
                <a:spcPct val="100000"/>
              </a:lnSpc>
              <a:spcBef>
                <a:spcPts val="0"/>
              </a:spcBef>
              <a:spcAft>
                <a:spcPts val="0"/>
              </a:spcAft>
              <a:buNone/>
            </a:pPr>
            <a:r>
              <a:rPr lang="en" sz="2400">
                <a:solidFill>
                  <a:srgbClr val="373A3C"/>
                </a:solidFill>
                <a:latin typeface="Permanent Marker"/>
                <a:ea typeface="Permanent Marker"/>
                <a:cs typeface="Permanent Marker"/>
                <a:sym typeface="Permanent Marker"/>
              </a:rPr>
              <a:t>                                         </a:t>
            </a:r>
            <a:endParaRPr sz="2400">
              <a:solidFill>
                <a:srgbClr val="373A3C"/>
              </a:solidFill>
              <a:latin typeface="Permanent Marker"/>
              <a:ea typeface="Permanent Marker"/>
              <a:cs typeface="Permanent Marker"/>
              <a:sym typeface="Permanent Marker"/>
            </a:endParaRPr>
          </a:p>
          <a:p>
            <a:pPr indent="0" lvl="0" marL="0" rtl="0" algn="l">
              <a:lnSpc>
                <a:spcPct val="100000"/>
              </a:lnSpc>
              <a:spcBef>
                <a:spcPts val="0"/>
              </a:spcBef>
              <a:spcAft>
                <a:spcPts val="0"/>
              </a:spcAft>
              <a:buNone/>
            </a:pPr>
            <a:r>
              <a:t/>
            </a:r>
            <a:endParaRPr sz="2400">
              <a:solidFill>
                <a:srgbClr val="373A3C"/>
              </a:solidFill>
              <a:latin typeface="Permanent Marker"/>
              <a:ea typeface="Permanent Marker"/>
              <a:cs typeface="Permanent Marker"/>
              <a:sym typeface="Permanent Marker"/>
            </a:endParaRPr>
          </a:p>
          <a:p>
            <a:pPr indent="0" lvl="0" marL="0" rtl="0" algn="l">
              <a:lnSpc>
                <a:spcPct val="100000"/>
              </a:lnSpc>
              <a:spcBef>
                <a:spcPts val="0"/>
              </a:spcBef>
              <a:spcAft>
                <a:spcPts val="0"/>
              </a:spcAft>
              <a:buNone/>
            </a:pPr>
            <a:r>
              <a:t/>
            </a:r>
            <a:endParaRPr sz="2400">
              <a:solidFill>
                <a:srgbClr val="373A3C"/>
              </a:solidFill>
              <a:latin typeface="Permanent Marker"/>
              <a:ea typeface="Permanent Marker"/>
              <a:cs typeface="Permanent Marker"/>
              <a:sym typeface="Permanent Marker"/>
            </a:endParaRPr>
          </a:p>
          <a:p>
            <a:pPr indent="0" lvl="0" marL="0" rtl="0" algn="l">
              <a:lnSpc>
                <a:spcPct val="100000"/>
              </a:lnSpc>
              <a:spcBef>
                <a:spcPts val="0"/>
              </a:spcBef>
              <a:spcAft>
                <a:spcPts val="0"/>
              </a:spcAft>
              <a:buNone/>
            </a:pPr>
            <a:r>
              <a:t/>
            </a:r>
            <a:endParaRPr sz="2400">
              <a:solidFill>
                <a:srgbClr val="373A3C"/>
              </a:solidFill>
              <a:latin typeface="Permanent Marker"/>
              <a:ea typeface="Permanent Marker"/>
              <a:cs typeface="Permanent Marker"/>
              <a:sym typeface="Permanent Marker"/>
            </a:endParaRPr>
          </a:p>
          <a:p>
            <a:pPr indent="0" lvl="0" marL="0" rtl="0" algn="l">
              <a:lnSpc>
                <a:spcPct val="100000"/>
              </a:lnSpc>
              <a:spcBef>
                <a:spcPts val="0"/>
              </a:spcBef>
              <a:spcAft>
                <a:spcPts val="0"/>
              </a:spcAft>
              <a:buNone/>
            </a:pPr>
            <a:r>
              <a:t/>
            </a:r>
            <a:endParaRPr sz="2400">
              <a:solidFill>
                <a:srgbClr val="373A3C"/>
              </a:solidFill>
              <a:latin typeface="Permanent Marker"/>
              <a:ea typeface="Permanent Marker"/>
              <a:cs typeface="Permanent Marker"/>
              <a:sym typeface="Permanent Marker"/>
            </a:endParaRPr>
          </a:p>
          <a:p>
            <a:pPr indent="0" lvl="0" marL="0" rtl="0" algn="l">
              <a:lnSpc>
                <a:spcPct val="100000"/>
              </a:lnSpc>
              <a:spcBef>
                <a:spcPts val="0"/>
              </a:spcBef>
              <a:spcAft>
                <a:spcPts val="0"/>
              </a:spcAft>
              <a:buNone/>
            </a:pPr>
            <a:r>
              <a:t/>
            </a:r>
            <a:endParaRPr sz="2400">
              <a:solidFill>
                <a:srgbClr val="373A3C"/>
              </a:solidFill>
              <a:latin typeface="Permanent Marker"/>
              <a:ea typeface="Permanent Marker"/>
              <a:cs typeface="Permanent Marker"/>
              <a:sym typeface="Permanent Marker"/>
            </a:endParaRPr>
          </a:p>
          <a:p>
            <a:pPr indent="0" lvl="0" marL="0" rtl="0" algn="l">
              <a:lnSpc>
                <a:spcPct val="100000"/>
              </a:lnSpc>
              <a:spcBef>
                <a:spcPts val="0"/>
              </a:spcBef>
              <a:spcAft>
                <a:spcPts val="0"/>
              </a:spcAft>
              <a:buNone/>
            </a:pPr>
            <a:r>
              <a:t/>
            </a:r>
            <a:endParaRPr sz="2400">
              <a:solidFill>
                <a:srgbClr val="373A3C"/>
              </a:solidFill>
              <a:latin typeface="Permanent Marker"/>
              <a:ea typeface="Permanent Marker"/>
              <a:cs typeface="Permanent Marker"/>
              <a:sym typeface="Permanent Marker"/>
            </a:endParaRPr>
          </a:p>
          <a:p>
            <a:pPr indent="0" lvl="0" marL="0" rtl="0" algn="l">
              <a:lnSpc>
                <a:spcPct val="100000"/>
              </a:lnSpc>
              <a:spcBef>
                <a:spcPts val="0"/>
              </a:spcBef>
              <a:spcAft>
                <a:spcPts val="0"/>
              </a:spcAft>
              <a:buNone/>
            </a:pPr>
            <a:r>
              <a:t/>
            </a:r>
            <a:endParaRPr sz="2400">
              <a:solidFill>
                <a:srgbClr val="373A3C"/>
              </a:solidFill>
              <a:latin typeface="Permanent Marker"/>
              <a:ea typeface="Permanent Marker"/>
              <a:cs typeface="Permanent Marker"/>
              <a:sym typeface="Permanent Marker"/>
            </a:endParaRPr>
          </a:p>
        </p:txBody>
      </p:sp>
      <p:pic>
        <p:nvPicPr>
          <p:cNvPr id="105" name="Google Shape;105;p20"/>
          <p:cNvPicPr preferRelativeResize="0"/>
          <p:nvPr/>
        </p:nvPicPr>
        <p:blipFill>
          <a:blip r:embed="rId3">
            <a:alphaModFix/>
          </a:blip>
          <a:stretch>
            <a:fillRect/>
          </a:stretch>
        </p:blipFill>
        <p:spPr>
          <a:xfrm>
            <a:off x="582525" y="570100"/>
            <a:ext cx="6057900" cy="3467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pic>
        <p:nvPicPr>
          <p:cNvPr id="110" name="Google Shape;110;p21"/>
          <p:cNvPicPr preferRelativeResize="0"/>
          <p:nvPr/>
        </p:nvPicPr>
        <p:blipFill>
          <a:blip r:embed="rId3">
            <a:alphaModFix/>
          </a:blip>
          <a:stretch>
            <a:fillRect/>
          </a:stretch>
        </p:blipFill>
        <p:spPr>
          <a:xfrm>
            <a:off x="2828925" y="99150"/>
            <a:ext cx="6315075" cy="3476625"/>
          </a:xfrm>
          <a:prstGeom prst="rect">
            <a:avLst/>
          </a:prstGeom>
          <a:noFill/>
          <a:ln>
            <a:noFill/>
          </a:ln>
        </p:spPr>
      </p:pic>
      <p:sp>
        <p:nvSpPr>
          <p:cNvPr id="111" name="Google Shape;111;p21"/>
          <p:cNvSpPr/>
          <p:nvPr/>
        </p:nvSpPr>
        <p:spPr>
          <a:xfrm>
            <a:off x="8663400" y="3519900"/>
            <a:ext cx="480600" cy="8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1"/>
          <p:cNvSpPr txBox="1"/>
          <p:nvPr/>
        </p:nvSpPr>
        <p:spPr>
          <a:xfrm>
            <a:off x="198325" y="4251150"/>
            <a:ext cx="7138800" cy="8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Thumb rule for choosing alpha is start from 0.001,0.003,0.1……. And so on.</a:t>
            </a:r>
            <a:endParaRPr>
              <a:latin typeface="Playfair Display"/>
              <a:ea typeface="Playfair Display"/>
              <a:cs typeface="Playfair Display"/>
              <a:sym typeface="Playfair Display"/>
            </a:endParaRPr>
          </a:p>
          <a:p>
            <a:pPr indent="0" lvl="0" marL="0" rtl="0" algn="l">
              <a:spcBef>
                <a:spcPts val="0"/>
              </a:spcBef>
              <a:spcAft>
                <a:spcPts val="0"/>
              </a:spcAft>
              <a:buNone/>
            </a:pPr>
            <a:r>
              <a:rPr lang="en">
                <a:latin typeface="Playfair Display"/>
                <a:ea typeface="Playfair Display"/>
                <a:cs typeface="Playfair Display"/>
                <a:sym typeface="Playfair Display"/>
              </a:rPr>
              <a:t>Basically choose 3 times the previous value for new one.</a:t>
            </a:r>
            <a:endParaRPr>
              <a:latin typeface="Playfair Display"/>
              <a:ea typeface="Playfair Display"/>
              <a:cs typeface="Playfair Display"/>
              <a:sym typeface="Playfair Display"/>
            </a:endParaRP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