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0"/>
  </p:notesMasterIdLst>
  <p:sldIdLst>
    <p:sldId id="278" r:id="rId2"/>
    <p:sldId id="301" r:id="rId3"/>
    <p:sldId id="279" r:id="rId4"/>
    <p:sldId id="280" r:id="rId5"/>
    <p:sldId id="286" r:id="rId6"/>
    <p:sldId id="288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9" autoAdjust="0"/>
    <p:restoredTop sz="94660"/>
  </p:normalViewPr>
  <p:slideViewPr>
    <p:cSldViewPr>
      <p:cViewPr varScale="1">
        <p:scale>
          <a:sx n="74" d="100"/>
          <a:sy n="74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0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776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9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3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0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3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2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0" y="2670047"/>
            <a:ext cx="4037076" cy="418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68" name="object 6"/>
          <p:cNvSpPr/>
          <p:nvPr/>
        </p:nvSpPr>
        <p:spPr>
          <a:xfrm>
            <a:off x="0" y="2892552"/>
            <a:ext cx="1522476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69" name="object 7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0" name="object 8"/>
          <p:cNvSpPr/>
          <p:nvPr/>
        </p:nvSpPr>
        <p:spPr>
          <a:xfrm>
            <a:off x="7999476" y="0"/>
            <a:ext cx="1604772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1" name="object 9"/>
          <p:cNvSpPr/>
          <p:nvPr/>
        </p:nvSpPr>
        <p:spPr>
          <a:xfrm>
            <a:off x="8609076" y="6092951"/>
            <a:ext cx="9936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2" name="object 10"/>
          <p:cNvSpPr/>
          <p:nvPr/>
        </p:nvSpPr>
        <p:spPr>
          <a:xfrm>
            <a:off x="10398252" y="-13728"/>
            <a:ext cx="760488" cy="121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3" name="object 11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4" name="object 12"/>
          <p:cNvSpPr/>
          <p:nvPr/>
        </p:nvSpPr>
        <p:spPr>
          <a:xfrm>
            <a:off x="1147572" y="1447800"/>
            <a:ext cx="4419600" cy="190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75" name="object 3"/>
          <p:cNvSpPr txBox="1"/>
          <p:nvPr/>
        </p:nvSpPr>
        <p:spPr>
          <a:xfrm>
            <a:off x="1233932" y="3767098"/>
            <a:ext cx="2302113" cy="93980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b="1" spc="158" dirty="0">
                <a:solidFill>
                  <a:srgbClr val="00AFEF"/>
                </a:solidFill>
                <a:latin typeface="Times New Roman"/>
                <a:cs typeface="Times New Roman"/>
              </a:rPr>
              <a:t>Pitch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048676" name="object 2"/>
          <p:cNvSpPr txBox="1"/>
          <p:nvPr/>
        </p:nvSpPr>
        <p:spPr>
          <a:xfrm>
            <a:off x="3629660" y="3767098"/>
            <a:ext cx="2320865" cy="93980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b="1" spc="416" dirty="0">
                <a:solidFill>
                  <a:srgbClr val="00AFEF"/>
                </a:solidFill>
                <a:latin typeface="Times New Roman"/>
                <a:cs typeface="Times New Roman"/>
              </a:rPr>
              <a:t>Desk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11810999" cy="6858000"/>
          </a:xfrm>
        </p:spPr>
      </p:pic>
      <p:sp>
        <p:nvSpPr>
          <p:cNvPr id="1048836" name="TextBox 1048835"/>
          <p:cNvSpPr txBox="1"/>
          <p:nvPr/>
        </p:nvSpPr>
        <p:spPr>
          <a:xfrm>
            <a:off x="4437750" y="1270000"/>
            <a:ext cx="5355678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Signup page of the  app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837" name="TextBox 1048836"/>
          <p:cNvSpPr txBox="1"/>
          <p:nvPr/>
        </p:nvSpPr>
        <p:spPr>
          <a:xfrm>
            <a:off x="9677643" y="1734819"/>
            <a:ext cx="2514357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works under the conditions that user is signing up for first time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77334" y="228601"/>
            <a:ext cx="8596668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The code</a:t>
            </a:r>
          </a:p>
        </p:txBody>
      </p:sp>
      <p:pic>
        <p:nvPicPr>
          <p:cNvPr id="209715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" r="33870" b="7730"/>
          <a:stretch>
            <a:fillRect/>
          </a:stretch>
        </p:blipFill>
        <p:spPr>
          <a:xfrm>
            <a:off x="677334" y="899474"/>
            <a:ext cx="10820400" cy="5714999"/>
          </a:xfrm>
        </p:spPr>
      </p:pic>
      <p:sp>
        <p:nvSpPr>
          <p:cNvPr id="1048838" name="TextBox 1048837"/>
          <p:cNvSpPr txBox="1"/>
          <p:nvPr/>
        </p:nvSpPr>
        <p:spPr>
          <a:xfrm>
            <a:off x="8759865" y="2545079"/>
            <a:ext cx="2481920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code used to generate activity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11582400" cy="5867400"/>
          </a:xfrm>
        </p:spPr>
      </p:pic>
      <p:sp>
        <p:nvSpPr>
          <p:cNvPr id="1048839" name="TextBox 1048838"/>
          <p:cNvSpPr txBox="1"/>
          <p:nvPr/>
        </p:nvSpPr>
        <p:spPr>
          <a:xfrm>
            <a:off x="7788858" y="1270000"/>
            <a:ext cx="2183484" cy="929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Continuation of the code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840" name="TextBox 1048839"/>
          <p:cNvSpPr txBox="1"/>
          <p:nvPr/>
        </p:nvSpPr>
        <p:spPr>
          <a:xfrm>
            <a:off x="7788858" y="3429000"/>
            <a:ext cx="2773858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800">
                <a:solidFill>
                  <a:srgbClr val="FF6600"/>
                </a:solidFill>
              </a:rPr>
              <a:t>Linking of pages is done here</a:t>
            </a:r>
            <a:endParaRPr lang="en-IN" sz="380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677334" y="379804"/>
            <a:ext cx="10981266" cy="6107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Work on Electrician </a:t>
            </a:r>
            <a:r>
              <a:rPr lang="en-IN" dirty="0" err="1"/>
              <a:t>classifield</a:t>
            </a:r>
            <a:endParaRPr lang="en-IN" dirty="0"/>
          </a:p>
        </p:txBody>
      </p:sp>
      <p:pic>
        <p:nvPicPr>
          <p:cNvPr id="2097157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51" t="-689" r="17205" b="32310"/>
          <a:stretch>
            <a:fillRect/>
          </a:stretch>
        </p:blipFill>
        <p:spPr>
          <a:xfrm>
            <a:off x="838200" y="1295400"/>
            <a:ext cx="10120668" cy="5182796"/>
          </a:xfrm>
        </p:spPr>
      </p:pic>
      <p:sp>
        <p:nvSpPr>
          <p:cNvPr id="1048841" name="TextBox 1048840"/>
          <p:cNvSpPr txBox="1"/>
          <p:nvPr/>
        </p:nvSpPr>
        <p:spPr>
          <a:xfrm>
            <a:off x="7083788" y="3206379"/>
            <a:ext cx="2476001" cy="21869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Here, the classified and database link of electrician is created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10524066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Designing pages</a:t>
            </a:r>
          </a:p>
        </p:txBody>
      </p:sp>
      <p:pic>
        <p:nvPicPr>
          <p:cNvPr id="209715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21" t="7792" b="8722"/>
          <a:stretch>
            <a:fillRect/>
          </a:stretch>
        </p:blipFill>
        <p:spPr>
          <a:xfrm>
            <a:off x="609600" y="990600"/>
            <a:ext cx="11277599" cy="5638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133666" cy="762000"/>
          </a:xfrm>
        </p:spPr>
        <p:txBody>
          <a:bodyPr/>
          <a:lstStyle/>
          <a:p>
            <a:pPr algn="ctr"/>
            <a:r>
              <a:rPr lang="en-US" dirty="0"/>
              <a:t>Firebox--the key to app database</a:t>
            </a:r>
            <a:endParaRPr lang="zh-CN" altLang="en-US"/>
          </a:p>
        </p:txBody>
      </p:sp>
      <p:pic>
        <p:nvPicPr>
          <p:cNvPr id="209715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64" y="1447800"/>
            <a:ext cx="11032535" cy="45942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10676466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Firebase </a:t>
            </a:r>
          </a:p>
        </p:txBody>
      </p:sp>
      <p:pic>
        <p:nvPicPr>
          <p:cNvPr id="2097160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11277599" cy="5257800"/>
          </a:xfrm>
        </p:spPr>
      </p:pic>
      <p:sp>
        <p:nvSpPr>
          <p:cNvPr id="1048843" name="TextBox 1048842"/>
          <p:cNvSpPr txBox="1"/>
          <p:nvPr/>
        </p:nvSpPr>
        <p:spPr>
          <a:xfrm>
            <a:off x="3298035" y="4807508"/>
            <a:ext cx="6076008" cy="929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app is linked with the firebase account and authentication is done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Authentication </a:t>
            </a:r>
          </a:p>
        </p:txBody>
      </p:sp>
      <p:pic>
        <p:nvPicPr>
          <p:cNvPr id="209716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11734800" cy="5638800"/>
          </a:xfrm>
        </p:spPr>
      </p:pic>
      <p:sp>
        <p:nvSpPr>
          <p:cNvPr id="1048844" name="TextBox 1048843"/>
          <p:cNvSpPr txBox="1"/>
          <p:nvPr/>
        </p:nvSpPr>
        <p:spPr>
          <a:xfrm>
            <a:off x="3252622" y="5421818"/>
            <a:ext cx="7237274" cy="574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 emails and entries are visible here</a:t>
            </a:r>
            <a:endParaRPr lang="en-I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57466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Finally……Database Entries</a:t>
            </a:r>
          </a:p>
        </p:txBody>
      </p:sp>
      <p:pic>
        <p:nvPicPr>
          <p:cNvPr id="209716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sp>
        <p:nvSpPr>
          <p:cNvPr id="1048845" name="TextBox 1048844"/>
          <p:cNvSpPr txBox="1"/>
          <p:nvPr/>
        </p:nvSpPr>
        <p:spPr>
          <a:xfrm>
            <a:off x="2915271" y="5389142"/>
            <a:ext cx="7797056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</a:rPr>
              <a:t>The database of the app can be accessed using this feature on FIREBASE </a:t>
            </a:r>
            <a:endParaRPr lang="en-IN"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0488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700">
                <a:solidFill>
                  <a:srgbClr val="FFCB00"/>
                </a:solidFill>
              </a:rPr>
              <a:t>Group Members</a:t>
            </a:r>
            <a:endParaRPr lang="en-IN" sz="5700"/>
          </a:p>
        </p:txBody>
      </p:sp>
      <p:sp>
        <p:nvSpPr>
          <p:cNvPr id="1048848" name="Content Placeholder 1048847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30678"/>
          </a:xfrm>
        </p:spPr>
        <p:txBody>
          <a:bodyPr/>
          <a:lstStyle/>
          <a:p>
            <a:r>
              <a:rPr lang="en-US" sz="3000" dirty="0" smtClean="0"/>
              <a:t>KARAN INDER SINGH</a:t>
            </a:r>
            <a:r>
              <a:rPr lang="en-US" sz="3000" dirty="0" smtClean="0"/>
              <a:t>  </a:t>
            </a:r>
            <a:r>
              <a:rPr lang="en-US" sz="3000" dirty="0"/>
              <a:t>-- </a:t>
            </a:r>
            <a:r>
              <a:rPr lang="en-US" sz="3000" dirty="0" smtClean="0"/>
              <a:t>U101116FCS057</a:t>
            </a:r>
            <a:endParaRPr lang="en-IN" sz="3000" dirty="0"/>
          </a:p>
          <a:p>
            <a:r>
              <a:rPr lang="en-US" sz="3000" dirty="0" smtClean="0"/>
              <a:t>RISHABH GAUR</a:t>
            </a:r>
            <a:r>
              <a:rPr lang="en-US" sz="3000" dirty="0" smtClean="0"/>
              <a:t>   </a:t>
            </a:r>
            <a:r>
              <a:rPr lang="en-US" sz="3000" dirty="0"/>
              <a:t>--  </a:t>
            </a:r>
            <a:r>
              <a:rPr lang="en-US" sz="3000" dirty="0" smtClean="0"/>
              <a:t>U101116FCS100</a:t>
            </a:r>
            <a:endParaRPr lang="en-IN" sz="3000" dirty="0"/>
          </a:p>
          <a:p>
            <a:r>
              <a:rPr lang="en-US" sz="3000" dirty="0"/>
              <a:t>RAHUL </a:t>
            </a:r>
            <a:r>
              <a:rPr lang="en-US" sz="3000" dirty="0" smtClean="0"/>
              <a:t>SAHA </a:t>
            </a:r>
            <a:r>
              <a:rPr lang="en-US" sz="3000" dirty="0"/>
              <a:t>-- U101116FCS241</a:t>
            </a:r>
            <a:endParaRPr lang="en-IN" sz="3000" dirty="0"/>
          </a:p>
          <a:p>
            <a:r>
              <a:rPr lang="en-US" sz="3000" dirty="0"/>
              <a:t>RAJAT SRIVASTAVA --  U101116FCS098</a:t>
            </a:r>
            <a:endParaRPr lang="en-IN" sz="3000" dirty="0"/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0" y="2670047"/>
            <a:ext cx="4037076" cy="418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0" y="2892552"/>
            <a:ext cx="1522476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48" name="object 6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49" name="object 7"/>
          <p:cNvSpPr/>
          <p:nvPr/>
        </p:nvSpPr>
        <p:spPr>
          <a:xfrm>
            <a:off x="7999476" y="0"/>
            <a:ext cx="1604772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50" name="object 8"/>
          <p:cNvSpPr/>
          <p:nvPr/>
        </p:nvSpPr>
        <p:spPr>
          <a:xfrm>
            <a:off x="8609076" y="6092951"/>
            <a:ext cx="9936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51" name="object 9"/>
          <p:cNvSpPr/>
          <p:nvPr/>
        </p:nvSpPr>
        <p:spPr>
          <a:xfrm>
            <a:off x="10398252" y="-13728"/>
            <a:ext cx="760488" cy="121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52" name="object 10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53" name="object 2"/>
          <p:cNvSpPr txBox="1"/>
          <p:nvPr/>
        </p:nvSpPr>
        <p:spPr>
          <a:xfrm>
            <a:off x="1182116" y="630075"/>
            <a:ext cx="8842954" cy="5133828"/>
          </a:xfrm>
          <a:prstGeom prst="rect">
            <a:avLst/>
          </a:prstGeom>
        </p:spPr>
        <p:txBody>
          <a:bodyPr wrap="square" lIns="0" tIns="48037" rIns="0" bIns="0" rtlCol="0">
            <a:noAutofit/>
          </a:bodyPr>
          <a:lstStyle/>
          <a:p>
            <a:pPr marL="5018151">
              <a:lnSpc>
                <a:spcPts val="7565"/>
              </a:lnSpc>
            </a:pPr>
            <a:r>
              <a:rPr sz="6000" spc="625" dirty="0" err="1" smtClean="0">
                <a:solidFill>
                  <a:srgbClr val="EBEBEB"/>
                </a:solidFill>
                <a:latin typeface="Times New Roman"/>
                <a:cs typeface="Times New Roman"/>
              </a:rPr>
              <a:t>Prob</a:t>
            </a:r>
            <a:r>
              <a:rPr lang="en-IN" sz="6000" spc="625" dirty="0" err="1" smtClean="0">
                <a:solidFill>
                  <a:srgbClr val="EBEBEB"/>
                </a:solidFill>
                <a:latin typeface="Times New Roman"/>
                <a:cs typeface="Times New Roman"/>
              </a:rPr>
              <a:t>lems</a:t>
            </a:r>
            <a:endParaRPr sz="6000" dirty="0">
              <a:latin typeface="Times New Roman"/>
              <a:cs typeface="Times New Roman"/>
            </a:endParaRPr>
          </a:p>
          <a:p>
            <a:pPr marL="355600" marR="167176" indent="-342900">
              <a:lnSpc>
                <a:spcPct val="100041"/>
              </a:lnSpc>
              <a:spcBef>
                <a:spcPts val="3767"/>
              </a:spcBef>
            </a:pPr>
            <a:r>
              <a:rPr sz="2550" spc="74" dirty="0">
                <a:solidFill>
                  <a:srgbClr val="F5A308"/>
                </a:solidFill>
                <a:latin typeface="unifont"/>
                <a:cs typeface="unifont"/>
              </a:rPr>
              <a:t> </a:t>
            </a:r>
            <a:r>
              <a:rPr sz="3200" b="1" spc="232" dirty="0">
                <a:solidFill>
                  <a:srgbClr val="FFFFFF"/>
                </a:solidFill>
                <a:latin typeface="Times New Roman"/>
                <a:cs typeface="Times New Roman"/>
              </a:rPr>
              <a:t>Slow service </a:t>
            </a:r>
            <a:r>
              <a:rPr sz="3200" spc="232" dirty="0">
                <a:solidFill>
                  <a:srgbClr val="FFFFFF"/>
                </a:solidFill>
                <a:latin typeface="Times New Roman"/>
                <a:cs typeface="Times New Roman"/>
              </a:rPr>
              <a:t>is an important issue which costumers face while  booking any service for home.</a:t>
            </a:r>
            <a:endParaRPr sz="3200" dirty="0">
              <a:latin typeface="Times New Roman"/>
              <a:cs typeface="Times New Roman"/>
            </a:endParaRPr>
          </a:p>
          <a:p>
            <a:pPr marL="12700" marR="137205">
              <a:lnSpc>
                <a:spcPct val="95825"/>
              </a:lnSpc>
              <a:spcBef>
                <a:spcPts val="1000"/>
              </a:spcBef>
            </a:pPr>
            <a:r>
              <a:rPr sz="2550" spc="74" dirty="0">
                <a:solidFill>
                  <a:srgbClr val="F5A308"/>
                </a:solidFill>
                <a:latin typeface="unifont"/>
                <a:cs typeface="unifont"/>
              </a:rPr>
              <a:t> </a:t>
            </a:r>
            <a:r>
              <a:rPr sz="3200" b="1" spc="226" dirty="0">
                <a:solidFill>
                  <a:srgbClr val="FFFFFF"/>
                </a:solidFill>
                <a:latin typeface="Times New Roman"/>
                <a:cs typeface="Times New Roman"/>
              </a:rPr>
              <a:t>Security  </a:t>
            </a:r>
            <a:r>
              <a:rPr sz="3200" spc="226" dirty="0">
                <a:solidFill>
                  <a:srgbClr val="FFFFFF"/>
                </a:solidFill>
                <a:latin typeface="Times New Roman"/>
                <a:cs typeface="Times New Roman"/>
              </a:rPr>
              <a:t>is a major concern when a</a:t>
            </a:r>
            <a:endParaRPr sz="3200" dirty="0">
              <a:latin typeface="Times New Roman"/>
              <a:cs typeface="Times New Roman"/>
            </a:endParaRPr>
          </a:p>
          <a:p>
            <a:pPr marL="355600" marR="137205">
              <a:lnSpc>
                <a:spcPct val="95825"/>
              </a:lnSpc>
              <a:spcBef>
                <a:spcPts val="160"/>
              </a:spcBef>
            </a:pPr>
            <a:r>
              <a:rPr sz="3200" spc="174" dirty="0">
                <a:solidFill>
                  <a:srgbClr val="FFFFFF"/>
                </a:solidFill>
                <a:latin typeface="Times New Roman"/>
                <a:cs typeface="Times New Roman"/>
              </a:rPr>
              <a:t>service provider visits your  home.</a:t>
            </a:r>
            <a:endParaRPr sz="3200" dirty="0">
              <a:latin typeface="Times New Roman"/>
              <a:cs typeface="Times New Roman"/>
            </a:endParaRPr>
          </a:p>
          <a:p>
            <a:pPr marL="355600" marR="1142143" indent="-342900">
              <a:lnSpc>
                <a:spcPts val="3840"/>
              </a:lnSpc>
              <a:spcBef>
                <a:spcPts val="1278"/>
              </a:spcBef>
            </a:pPr>
            <a:r>
              <a:rPr sz="2550" spc="74" dirty="0">
                <a:solidFill>
                  <a:srgbClr val="F5A308"/>
                </a:solidFill>
                <a:latin typeface="unifont"/>
                <a:cs typeface="unifont"/>
              </a:rPr>
              <a:t> </a:t>
            </a:r>
            <a:r>
              <a:rPr sz="3200" b="1" spc="224" dirty="0">
                <a:solidFill>
                  <a:srgbClr val="FFFFFF"/>
                </a:solidFill>
                <a:latin typeface="Times New Roman"/>
                <a:cs typeface="Times New Roman"/>
              </a:rPr>
              <a:t>No easy way exists  </a:t>
            </a:r>
            <a:r>
              <a:rPr sz="3200" spc="224" dirty="0">
                <a:solidFill>
                  <a:srgbClr val="FFFFFF"/>
                </a:solidFill>
                <a:latin typeface="Times New Roman"/>
                <a:cs typeface="Times New Roman"/>
              </a:rPr>
              <a:t>to book a service provider, nearest to you  online.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0" y="2670047"/>
            <a:ext cx="4037076" cy="418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26" name="object 5"/>
          <p:cNvSpPr/>
          <p:nvPr/>
        </p:nvSpPr>
        <p:spPr>
          <a:xfrm>
            <a:off x="0" y="2892552"/>
            <a:ext cx="1522476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27" name="object 6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28" name="object 7"/>
          <p:cNvSpPr/>
          <p:nvPr/>
        </p:nvSpPr>
        <p:spPr>
          <a:xfrm>
            <a:off x="7999476" y="0"/>
            <a:ext cx="1604772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29" name="object 8"/>
          <p:cNvSpPr/>
          <p:nvPr/>
        </p:nvSpPr>
        <p:spPr>
          <a:xfrm>
            <a:off x="8609076" y="6092951"/>
            <a:ext cx="9936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30" name="object 9"/>
          <p:cNvSpPr/>
          <p:nvPr/>
        </p:nvSpPr>
        <p:spPr>
          <a:xfrm>
            <a:off x="10398252" y="-13728"/>
            <a:ext cx="760488" cy="121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31" name="object 10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32" name="object 2"/>
          <p:cNvSpPr txBox="1"/>
          <p:nvPr/>
        </p:nvSpPr>
        <p:spPr>
          <a:xfrm>
            <a:off x="724916" y="630075"/>
            <a:ext cx="9676432" cy="4865909"/>
          </a:xfrm>
          <a:prstGeom prst="rect">
            <a:avLst/>
          </a:prstGeom>
        </p:spPr>
        <p:txBody>
          <a:bodyPr wrap="square" lIns="0" tIns="48037" rIns="0" bIns="0" rtlCol="0">
            <a:noAutofit/>
          </a:bodyPr>
          <a:lstStyle/>
          <a:p>
            <a:pPr marL="5771261" marR="57398">
              <a:lnSpc>
                <a:spcPts val="7565"/>
              </a:lnSpc>
            </a:pPr>
            <a:r>
              <a:rPr sz="6000" spc="334" dirty="0" smtClean="0">
                <a:solidFill>
                  <a:srgbClr val="EBEBEB"/>
                </a:solidFill>
                <a:latin typeface="Times New Roman"/>
                <a:cs typeface="Times New Roman"/>
              </a:rPr>
              <a:t>Solution</a:t>
            </a:r>
            <a:r>
              <a:rPr lang="en-IN" sz="6000" spc="334" dirty="0" smtClean="0">
                <a:solidFill>
                  <a:srgbClr val="EBEBEB"/>
                </a:solidFill>
                <a:latin typeface="Times New Roman"/>
                <a:cs typeface="Times New Roman"/>
              </a:rPr>
              <a:t>s</a:t>
            </a:r>
            <a:endParaRPr sz="6000" dirty="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  <a:spcBef>
                <a:spcPts val="708"/>
              </a:spcBef>
            </a:pPr>
            <a:r>
              <a:rPr sz="2850" spc="-81" dirty="0">
                <a:solidFill>
                  <a:srgbClr val="F5A308"/>
                </a:solidFill>
                <a:latin typeface="unifont"/>
                <a:cs typeface="unifont"/>
              </a:rPr>
              <a:t> </a:t>
            </a:r>
            <a:r>
              <a:rPr sz="3600" spc="269" dirty="0">
                <a:solidFill>
                  <a:srgbClr val="FFFFFF"/>
                </a:solidFill>
                <a:latin typeface="Times New Roman"/>
                <a:cs typeface="Times New Roman"/>
              </a:rPr>
              <a:t>A web platform where users  can find out</a:t>
            </a:r>
            <a:endParaRPr sz="3600" dirty="0">
              <a:latin typeface="Times New Roman"/>
              <a:cs typeface="Times New Roman"/>
            </a:endParaRPr>
          </a:p>
          <a:p>
            <a:pPr marL="355600" marR="43972">
              <a:lnSpc>
                <a:spcPct val="95825"/>
              </a:lnSpc>
              <a:spcBef>
                <a:spcPts val="190"/>
              </a:spcBef>
            </a:pPr>
            <a:r>
              <a:rPr sz="3600" spc="246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b="1" spc="246" dirty="0">
                <a:solidFill>
                  <a:srgbClr val="FFFFFF"/>
                </a:solidFill>
                <a:latin typeface="Times New Roman"/>
                <a:cs typeface="Times New Roman"/>
              </a:rPr>
              <a:t>best suitable nearest </a:t>
            </a:r>
            <a:r>
              <a:rPr sz="3600" spc="246" dirty="0">
                <a:solidFill>
                  <a:srgbClr val="FFFFFF"/>
                </a:solidFill>
                <a:latin typeface="Times New Roman"/>
                <a:cs typeface="Times New Roman"/>
              </a:rPr>
              <a:t>service provider.</a:t>
            </a:r>
            <a:endParaRPr sz="3600" dirty="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  <a:spcBef>
                <a:spcPts val="1156"/>
              </a:spcBef>
            </a:pPr>
            <a:r>
              <a:rPr sz="2550" spc="70" dirty="0">
                <a:solidFill>
                  <a:srgbClr val="F5A308"/>
                </a:solidFill>
                <a:latin typeface="unifont"/>
                <a:cs typeface="unifont"/>
              </a:rPr>
              <a:t> </a:t>
            </a:r>
            <a:r>
              <a:rPr sz="3200" spc="228" dirty="0">
                <a:solidFill>
                  <a:srgbClr val="FFFFFF"/>
                </a:solidFill>
                <a:latin typeface="Times New Roman"/>
                <a:cs typeface="Times New Roman"/>
              </a:rPr>
              <a:t>The service provider will reach the destination</a:t>
            </a:r>
            <a:endParaRPr sz="3200" dirty="0">
              <a:latin typeface="Times New Roman"/>
              <a:cs typeface="Times New Roman"/>
            </a:endParaRPr>
          </a:p>
          <a:p>
            <a:pPr marL="355600" marR="57398">
              <a:lnSpc>
                <a:spcPct val="95825"/>
              </a:lnSpc>
              <a:spcBef>
                <a:spcPts val="160"/>
              </a:spcBef>
            </a:pPr>
            <a:r>
              <a:rPr sz="3200" b="1" spc="164" dirty="0">
                <a:solidFill>
                  <a:srgbClr val="FFFFFF"/>
                </a:solidFill>
                <a:latin typeface="Times New Roman"/>
                <a:cs typeface="Times New Roman"/>
              </a:rPr>
              <a:t>within an hour </a:t>
            </a:r>
            <a:r>
              <a:rPr sz="3200" spc="164" dirty="0">
                <a:solidFill>
                  <a:srgbClr val="FFFFFF"/>
                </a:solidFill>
                <a:latin typeface="Times New Roman"/>
                <a:cs typeface="Times New Roman"/>
              </a:rPr>
              <a:t>of booking.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840"/>
              </a:lnSpc>
              <a:spcBef>
                <a:spcPts val="1275"/>
              </a:spcBef>
            </a:pPr>
            <a:r>
              <a:rPr sz="2550" spc="70" dirty="0">
                <a:solidFill>
                  <a:srgbClr val="F5A308"/>
                </a:solidFill>
                <a:latin typeface="unifont"/>
                <a:cs typeface="unifont"/>
              </a:rPr>
              <a:t> </a:t>
            </a:r>
            <a:r>
              <a:rPr sz="3200" b="1" spc="275" dirty="0">
                <a:solidFill>
                  <a:srgbClr val="FFFFFF"/>
                </a:solidFill>
                <a:latin typeface="Times New Roman"/>
                <a:cs typeface="Times New Roman"/>
              </a:rPr>
              <a:t>Chec</a:t>
            </a:r>
            <a:r>
              <a:rPr sz="3200" b="1" spc="278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200" b="1" spc="169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200" b="1" spc="183" dirty="0">
                <a:solidFill>
                  <a:srgbClr val="FFFFFF"/>
                </a:solidFill>
                <a:latin typeface="Times New Roman"/>
                <a:cs typeface="Times New Roman"/>
              </a:rPr>
              <a:t>in,</a:t>
            </a:r>
            <a:r>
              <a:rPr sz="3200" b="1" spc="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277" dirty="0">
                <a:solidFill>
                  <a:srgbClr val="FFFFFF"/>
                </a:solidFill>
                <a:latin typeface="Times New Roman"/>
                <a:cs typeface="Times New Roman"/>
              </a:rPr>
              <a:t>Check</a:t>
            </a:r>
            <a:r>
              <a:rPr sz="3200" b="1" spc="169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200" b="1" spc="236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3200" b="1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38" dirty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sz="3200" spc="263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24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45" dirty="0">
                <a:solidFill>
                  <a:srgbClr val="FFFFFF"/>
                </a:solidFill>
                <a:latin typeface="Times New Roman"/>
                <a:cs typeface="Times New Roman"/>
              </a:rPr>
              <a:t>det</a:t>
            </a:r>
            <a:r>
              <a:rPr sz="3200" spc="57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248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258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12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39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462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3200" spc="43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police</a:t>
            </a:r>
            <a:r>
              <a:rPr sz="3200" b="1" spc="2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16" dirty="0">
                <a:solidFill>
                  <a:srgbClr val="FFFFFF"/>
                </a:solidFill>
                <a:latin typeface="Times New Roman"/>
                <a:cs typeface="Times New Roman"/>
              </a:rPr>
              <a:t>verification</a:t>
            </a:r>
            <a:r>
              <a:rPr sz="3200" b="1" spc="7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51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82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sz="3200" spc="42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83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96" dirty="0">
                <a:solidFill>
                  <a:srgbClr val="FFFFFF"/>
                </a:solidFill>
                <a:latin typeface="Times New Roman"/>
                <a:cs typeface="Times New Roman"/>
              </a:rPr>
              <a:t>provider</a:t>
            </a:r>
            <a:r>
              <a:rPr sz="3200" spc="-2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3200" spc="-31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14" dirty="0">
                <a:solidFill>
                  <a:srgbClr val="FFFFFF"/>
                </a:solidFill>
                <a:latin typeface="Times New Roman"/>
                <a:cs typeface="Times New Roman"/>
              </a:rPr>
              <a:t>solve</a:t>
            </a:r>
            <a:r>
              <a:rPr sz="3200" spc="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02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24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48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62" dirty="0">
                <a:solidFill>
                  <a:srgbClr val="FFFFFF"/>
                </a:solidFill>
                <a:latin typeface="Times New Roman"/>
                <a:cs typeface="Times New Roman"/>
              </a:rPr>
              <a:t>cur</a:t>
            </a:r>
            <a:r>
              <a:rPr sz="3200" spc="94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148" dirty="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sz="3200" spc="4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2" dirty="0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r>
              <a:rPr sz="3200" spc="15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95" name="object 6"/>
          <p:cNvSpPr/>
          <p:nvPr/>
        </p:nvSpPr>
        <p:spPr>
          <a:xfrm>
            <a:off x="0" y="2670047"/>
            <a:ext cx="4037076" cy="4187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96" name="object 7"/>
          <p:cNvSpPr/>
          <p:nvPr/>
        </p:nvSpPr>
        <p:spPr>
          <a:xfrm>
            <a:off x="0" y="2892552"/>
            <a:ext cx="1522476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97" name="object 8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98" name="object 9"/>
          <p:cNvSpPr/>
          <p:nvPr/>
        </p:nvSpPr>
        <p:spPr>
          <a:xfrm>
            <a:off x="7999476" y="0"/>
            <a:ext cx="1604772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699" name="object 10"/>
          <p:cNvSpPr/>
          <p:nvPr/>
        </p:nvSpPr>
        <p:spPr>
          <a:xfrm>
            <a:off x="8609076" y="6092951"/>
            <a:ext cx="9936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00" name="object 11"/>
          <p:cNvSpPr/>
          <p:nvPr/>
        </p:nvSpPr>
        <p:spPr>
          <a:xfrm>
            <a:off x="10398252" y="-13728"/>
            <a:ext cx="760488" cy="121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01" name="object 12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02" name="object 4"/>
          <p:cNvSpPr txBox="1"/>
          <p:nvPr/>
        </p:nvSpPr>
        <p:spPr>
          <a:xfrm>
            <a:off x="5017135" y="630075"/>
            <a:ext cx="2897787" cy="940104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6000" spc="437" dirty="0">
                <a:solidFill>
                  <a:srgbClr val="EBEBEB"/>
                </a:solidFill>
                <a:latin typeface="Times New Roman"/>
                <a:cs typeface="Times New Roman"/>
              </a:rPr>
              <a:t>Future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1048703" name="object 3"/>
          <p:cNvSpPr txBox="1"/>
          <p:nvPr/>
        </p:nvSpPr>
        <p:spPr>
          <a:xfrm>
            <a:off x="8000902" y="630075"/>
            <a:ext cx="2069729" cy="940104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6000" spc="542" dirty="0">
                <a:solidFill>
                  <a:srgbClr val="EBEBEB"/>
                </a:solidFill>
                <a:latin typeface="Times New Roman"/>
                <a:cs typeface="Times New Roman"/>
              </a:rPr>
              <a:t>Plan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1048704" name="object 2"/>
          <p:cNvSpPr txBox="1"/>
          <p:nvPr/>
        </p:nvSpPr>
        <p:spPr>
          <a:xfrm>
            <a:off x="1183335" y="1816921"/>
            <a:ext cx="8220126" cy="1408048"/>
          </a:xfrm>
          <a:prstGeom prst="rect">
            <a:avLst/>
          </a:prstGeom>
        </p:spPr>
        <p:txBody>
          <a:bodyPr wrap="square" lIns="0" tIns="21717" rIns="0" bIns="0" rtlCol="0">
            <a:noAutofit/>
          </a:bodyPr>
          <a:lstStyle/>
          <a:p>
            <a:pPr marL="12700">
              <a:lnSpc>
                <a:spcPts val="3420"/>
              </a:lnSpc>
            </a:pPr>
            <a:r>
              <a:rPr sz="3200" spc="261" dirty="0">
                <a:solidFill>
                  <a:srgbClr val="FFFFFF"/>
                </a:solidFill>
                <a:latin typeface="Times New Roman"/>
                <a:cs typeface="Times New Roman"/>
              </a:rPr>
              <a:t>Making a chain of other service providers</a:t>
            </a:r>
            <a:endParaRPr sz="3200">
              <a:latin typeface="Times New Roman"/>
              <a:cs typeface="Times New Roman"/>
            </a:endParaRPr>
          </a:p>
          <a:p>
            <a:pPr marL="12700" marR="1820296">
              <a:lnSpc>
                <a:spcPts val="3840"/>
              </a:lnSpc>
              <a:spcBef>
                <a:spcPts val="95"/>
              </a:spcBef>
            </a:pPr>
            <a:r>
              <a:rPr sz="3200" spc="256" dirty="0">
                <a:solidFill>
                  <a:srgbClr val="FFFFFF"/>
                </a:solidFill>
                <a:latin typeface="Times New Roman"/>
                <a:cs typeface="Times New Roman"/>
              </a:rPr>
              <a:t>like plumbers, carpenters, tutors, beauticians, 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10981266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Login page setup</a:t>
            </a:r>
            <a:br>
              <a:rPr lang="en-IN" dirty="0"/>
            </a:br>
            <a:endParaRPr lang="en-IN" dirty="0"/>
          </a:p>
        </p:txBody>
      </p:sp>
      <p:pic>
        <p:nvPicPr>
          <p:cNvPr id="209715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11658599" cy="5486400"/>
          </a:xfrm>
        </p:spPr>
      </p:pic>
      <p:sp>
        <p:nvSpPr>
          <p:cNvPr id="1048833" name="TextBox 1048832"/>
          <p:cNvSpPr txBox="1"/>
          <p:nvPr/>
        </p:nvSpPr>
        <p:spPr>
          <a:xfrm>
            <a:off x="7769559" y="2506980"/>
            <a:ext cx="3331786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Here a login page is created using Android studio that acts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as the starting page of the app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Title 10488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Problems faced in App</a:t>
            </a:r>
            <a:endParaRPr lang="en-IN"/>
          </a:p>
        </p:txBody>
      </p:sp>
      <p:sp>
        <p:nvSpPr>
          <p:cNvPr id="1048857" name="Content Placeholder 10488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/>
              <a:t>Lack of knowledge</a:t>
            </a:r>
            <a:endParaRPr lang="en-IN" sz="3800"/>
          </a:p>
          <a:p>
            <a:r>
              <a:rPr lang="en-US" sz="3800"/>
              <a:t>Firebase connection </a:t>
            </a:r>
            <a:endParaRPr lang="en-IN" sz="3800"/>
          </a:p>
          <a:p>
            <a:r>
              <a:rPr lang="en-US" sz="3800"/>
              <a:t>Typical SHA-1 PROBLEM</a:t>
            </a:r>
            <a:endParaRPr lang="en-IN" sz="3800"/>
          </a:p>
          <a:p>
            <a:r>
              <a:rPr lang="en-US" sz="3800"/>
              <a:t>Creation  of database</a:t>
            </a:r>
            <a:endParaRPr lang="en-IN" sz="3800"/>
          </a:p>
          <a:p>
            <a:r>
              <a:rPr lang="en-US" sz="3800"/>
              <a:t>Final execution and complete app</a:t>
            </a:r>
            <a:endParaRPr lang="en-IN" sz="3800"/>
          </a:p>
          <a:p>
            <a:endParaRPr lang="en-IN"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04885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00"/>
              <a:t>Solutions</a:t>
            </a:r>
            <a:br>
              <a:rPr lang="en-US" sz="6300"/>
            </a:br>
            <a:endParaRPr lang="en-IN" sz="6300"/>
          </a:p>
        </p:txBody>
      </p:sp>
      <p:sp>
        <p:nvSpPr>
          <p:cNvPr id="1048859" name="Content Placeholder 10488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/>
              <a:t>YouTube videos for getting  information and application</a:t>
            </a:r>
            <a:endParaRPr lang="en-IN" sz="2500"/>
          </a:p>
          <a:p>
            <a:r>
              <a:rPr lang="en-US" sz="2500"/>
              <a:t>Typical problems of SHA-1  Solved with reasearch and  work</a:t>
            </a:r>
            <a:endParaRPr lang="en-IN" sz="2500"/>
          </a:p>
          <a:p>
            <a:r>
              <a:rPr lang="en-US" sz="2500"/>
              <a:t>Firebase account  and tutorials for connecting with firebase</a:t>
            </a:r>
            <a:endParaRPr lang="en-IN" sz="2500"/>
          </a:p>
          <a:p>
            <a:r>
              <a:rPr lang="en-US" sz="2500"/>
              <a:t>Google firebase for creating database </a:t>
            </a:r>
            <a:endParaRPr lang="en-IN" sz="2500"/>
          </a:p>
          <a:p>
            <a:r>
              <a:rPr lang="en-US" sz="2500"/>
              <a:t>Signing in encryption and authentication using  google firebase</a:t>
            </a:r>
            <a:endParaRPr lang="en-IN" sz="2500"/>
          </a:p>
          <a:p>
            <a:endParaRPr lang="en-IN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"/>
            <a:ext cx="11506200" cy="6324600"/>
          </a:xfrm>
        </p:spPr>
      </p:pic>
      <p:sp>
        <p:nvSpPr>
          <p:cNvPr id="1048834" name="TextBox 1048833"/>
          <p:cNvSpPr txBox="1"/>
          <p:nvPr/>
        </p:nvSpPr>
        <p:spPr>
          <a:xfrm>
            <a:off x="9981767" y="2199583"/>
            <a:ext cx="1905433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Login page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835" name="TextBox 1048834"/>
          <p:cNvSpPr txBox="1"/>
          <p:nvPr/>
        </p:nvSpPr>
        <p:spPr>
          <a:xfrm>
            <a:off x="4975668" y="5663621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Front page and layout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327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Century Gothic</vt:lpstr>
      <vt:lpstr>Times New Roman</vt:lpstr>
      <vt:lpstr>unifont</vt:lpstr>
      <vt:lpstr>Wingdings 3</vt:lpstr>
      <vt:lpstr>Ion</vt:lpstr>
      <vt:lpstr>PowerPoint Presentation</vt:lpstr>
      <vt:lpstr>Group Members</vt:lpstr>
      <vt:lpstr>PowerPoint Presentation</vt:lpstr>
      <vt:lpstr>PowerPoint Presentation</vt:lpstr>
      <vt:lpstr>PowerPoint Presentation</vt:lpstr>
      <vt:lpstr>Login page setup </vt:lpstr>
      <vt:lpstr>Problems faced in App</vt:lpstr>
      <vt:lpstr>Solutions </vt:lpstr>
      <vt:lpstr>PowerPoint Presentation</vt:lpstr>
      <vt:lpstr>PowerPoint Presentation</vt:lpstr>
      <vt:lpstr>The code</vt:lpstr>
      <vt:lpstr>PowerPoint Presentation</vt:lpstr>
      <vt:lpstr>Work on Electrician classifield</vt:lpstr>
      <vt:lpstr>Designing pages</vt:lpstr>
      <vt:lpstr>Firebox--the key to app database</vt:lpstr>
      <vt:lpstr>Firebase </vt:lpstr>
      <vt:lpstr>Authentication </vt:lpstr>
      <vt:lpstr>Finally……Database Entries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ONEPLUS A5010</dc:creator>
  <cp:lastModifiedBy>Rahul Saha</cp:lastModifiedBy>
  <cp:revision>2</cp:revision>
  <dcterms:created xsi:type="dcterms:W3CDTF">2018-04-27T17:03:29Z</dcterms:created>
  <dcterms:modified xsi:type="dcterms:W3CDTF">2018-11-13T19:34:00Z</dcterms:modified>
</cp:coreProperties>
</file>