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30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7003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KE"/>
          </a:p>
        </p:txBody>
      </p:sp>
      <p:sp>
        <p:nvSpPr>
          <p:cNvPr id="4" name="Text 1"/>
          <p:cNvSpPr/>
          <p:nvPr/>
        </p:nvSpPr>
        <p:spPr>
          <a:xfrm>
            <a:off x="833199" y="2054304"/>
            <a:ext cx="5648801" cy="2221706"/>
          </a:xfrm>
          <a:prstGeom prst="rect">
            <a:avLst/>
          </a:prstGeom>
          <a:noFill/>
          <a:ln/>
        </p:spPr>
        <p:txBody>
          <a:bodyPr wrap="square" rtlCol="0" anchor="t"/>
          <a:lstStyle/>
          <a:p>
            <a:pPr marL="0" indent="0">
              <a:lnSpc>
                <a:spcPts val="4374"/>
              </a:lnSpc>
              <a:buNone/>
            </a:pPr>
            <a:r>
              <a:rPr lang="en-US" sz="3499" dirty="0">
                <a:solidFill>
                  <a:srgbClr val="1B1B27"/>
                </a:solidFill>
                <a:latin typeface="Corben" pitchFamily="34" charset="0"/>
                <a:ea typeface="Corben" pitchFamily="34" charset="-122"/>
                <a:cs typeface="Corben" pitchFamily="34" charset="-120"/>
              </a:rPr>
              <a:t>Sentiment Classification of Tweets about Apple and Google Products using NLP</a:t>
            </a:r>
            <a:endParaRPr lang="en-US" sz="3499" dirty="0"/>
          </a:p>
        </p:txBody>
      </p:sp>
      <p:sp>
        <p:nvSpPr>
          <p:cNvPr id="5" name="Text 2"/>
          <p:cNvSpPr/>
          <p:nvPr/>
        </p:nvSpPr>
        <p:spPr>
          <a:xfrm>
            <a:off x="833199" y="4525923"/>
            <a:ext cx="5648801"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Members;</a:t>
            </a:r>
            <a:endParaRPr lang="en-US" sz="1750" dirty="0"/>
          </a:p>
        </p:txBody>
      </p:sp>
      <p:sp>
        <p:nvSpPr>
          <p:cNvPr id="6" name="Shape 3"/>
          <p:cNvSpPr/>
          <p:nvPr/>
        </p:nvSpPr>
        <p:spPr>
          <a:xfrm>
            <a:off x="833199" y="5131237"/>
            <a:ext cx="5648801" cy="1043940"/>
          </a:xfrm>
          <a:prstGeom prst="roundRect">
            <a:avLst>
              <a:gd name="adj" fmla="val 9578"/>
            </a:avLst>
          </a:prstGeom>
          <a:solidFill>
            <a:srgbClr val="E8ECFC"/>
          </a:solidFill>
          <a:ln/>
        </p:spPr>
        <p:txBody>
          <a:bodyPr/>
          <a:lstStyle/>
          <a:p>
            <a:endParaRPr lang="en-KE"/>
          </a:p>
        </p:txBody>
      </p:sp>
      <p:sp>
        <p:nvSpPr>
          <p:cNvPr id="7" name="Shape 4"/>
          <p:cNvSpPr/>
          <p:nvPr/>
        </p:nvSpPr>
        <p:spPr>
          <a:xfrm>
            <a:off x="822127" y="5131237"/>
            <a:ext cx="5670947" cy="1043940"/>
          </a:xfrm>
          <a:prstGeom prst="roundRect">
            <a:avLst>
              <a:gd name="adj" fmla="val 3193"/>
            </a:avLst>
          </a:prstGeom>
          <a:solidFill>
            <a:srgbClr val="E8ECFC"/>
          </a:solidFill>
          <a:ln/>
        </p:spPr>
        <p:txBody>
          <a:bodyPr/>
          <a:lstStyle/>
          <a:p>
            <a:endParaRPr lang="en-KE"/>
          </a:p>
        </p:txBody>
      </p:sp>
      <p:sp>
        <p:nvSpPr>
          <p:cNvPr id="8" name="Text 5"/>
          <p:cNvSpPr/>
          <p:nvPr/>
        </p:nvSpPr>
        <p:spPr>
          <a:xfrm>
            <a:off x="1044297" y="5297805"/>
            <a:ext cx="5226606" cy="1252624"/>
          </a:xfrm>
          <a:prstGeom prst="rect">
            <a:avLst/>
          </a:prstGeom>
          <a:noFill/>
          <a:ln/>
        </p:spPr>
        <p:txBody>
          <a:bodyPr wrap="square" rtlCol="0" anchor="t"/>
          <a:lstStyle/>
          <a:p>
            <a:pPr marL="0" indent="0">
              <a:lnSpc>
                <a:spcPts val="2799"/>
              </a:lnSpc>
              <a:buNone/>
            </a:pPr>
            <a:r>
              <a:rPr lang="en-US" sz="1750" dirty="0">
                <a:solidFill>
                  <a:srgbClr val="404155"/>
                </a:solidFill>
                <a:highlight>
                  <a:srgbClr val="E8ECFC"/>
                </a:highlight>
                <a:latin typeface="Consolas" pitchFamily="34" charset="0"/>
                <a:ea typeface="Consolas" pitchFamily="34" charset="-122"/>
                <a:cs typeface="Consolas" pitchFamily="34" charset="-120"/>
              </a:rPr>
              <a:t>Brenda Kinoti, John Karanja, Victor Mawira, Michelle Mwendwa, Loise Mbago, Stephen Gathai.</a:t>
            </a:r>
            <a:endParaRPr lang="en-US" sz="1750" dirty="0"/>
          </a:p>
        </p:txBody>
      </p:sp>
      <p:pic>
        <p:nvPicPr>
          <p:cNvPr id="9" name="Image 1" descr="preencoded.png"/>
          <p:cNvPicPr>
            <a:picLocks noChangeAspect="1"/>
          </p:cNvPicPr>
          <p:nvPr/>
        </p:nvPicPr>
        <p:blipFill>
          <a:blip r:embed="rId4"/>
          <a:stretch>
            <a:fillRect/>
          </a:stretch>
        </p:blipFill>
        <p:spPr>
          <a:xfrm>
            <a:off x="7315200" y="0"/>
            <a:ext cx="73152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4571524" y="4298156"/>
            <a:ext cx="99060" cy="416481"/>
          </a:xfrm>
          <a:prstGeom prst="rect">
            <a:avLst/>
          </a:prstGeom>
          <a:noFill/>
          <a:ln/>
        </p:spPr>
        <p:txBody>
          <a:bodyPr wrap="none" rtlCol="0" anchor="t"/>
          <a:lstStyle/>
          <a:p>
            <a:pPr marL="0" indent="0" algn="ctr">
              <a:lnSpc>
                <a:spcPts val="3281"/>
              </a:lnSpc>
              <a:buNone/>
            </a:pPr>
            <a:endParaRPr lang="en-US" sz="2624" dirty="0"/>
          </a:p>
        </p:txBody>
      </p:sp>
      <p:sp>
        <p:nvSpPr>
          <p:cNvPr id="13" name="Text 10"/>
          <p:cNvSpPr/>
          <p:nvPr/>
        </p:nvSpPr>
        <p:spPr>
          <a:xfrm>
            <a:off x="7227570" y="4298156"/>
            <a:ext cx="175260" cy="416481"/>
          </a:xfrm>
          <a:prstGeom prst="rect">
            <a:avLst/>
          </a:prstGeom>
          <a:noFill/>
          <a:ln/>
        </p:spPr>
        <p:txBody>
          <a:bodyPr wrap="none" rtlCol="0" anchor="t"/>
          <a:lstStyle/>
          <a:p>
            <a:pPr marL="0" indent="0" algn="ctr">
              <a:lnSpc>
                <a:spcPts val="3281"/>
              </a:lnSpc>
              <a:buNone/>
            </a:pPr>
            <a:endParaRPr lang="en-US" sz="2624" dirty="0"/>
          </a:p>
        </p:txBody>
      </p:sp>
      <p:sp>
        <p:nvSpPr>
          <p:cNvPr id="18" name="Text 15"/>
          <p:cNvSpPr/>
          <p:nvPr/>
        </p:nvSpPr>
        <p:spPr>
          <a:xfrm>
            <a:off x="9914096" y="4298156"/>
            <a:ext cx="190500" cy="416481"/>
          </a:xfrm>
          <a:prstGeom prst="rect">
            <a:avLst/>
          </a:prstGeom>
          <a:noFill/>
          <a:ln/>
        </p:spPr>
        <p:txBody>
          <a:bodyPr wrap="none" rtlCol="0" anchor="t"/>
          <a:lstStyle/>
          <a:p>
            <a:pPr marL="0" indent="0" algn="ctr">
              <a:lnSpc>
                <a:spcPts val="3281"/>
              </a:lnSpc>
              <a:buNone/>
            </a:pPr>
            <a:endParaRPr lang="en-US" sz="2624" dirty="0"/>
          </a:p>
        </p:txBody>
      </p:sp>
      <p:sp>
        <p:nvSpPr>
          <p:cNvPr id="3" name="Text 1">
            <a:extLst>
              <a:ext uri="{FF2B5EF4-FFF2-40B4-BE49-F238E27FC236}">
                <a16:creationId xmlns:a16="http://schemas.microsoft.com/office/drawing/2014/main" id="{8359A890-9B44-7E68-3B1C-25E33E43BEA8}"/>
              </a:ext>
            </a:extLst>
          </p:cNvPr>
          <p:cNvSpPr/>
          <p:nvPr/>
        </p:nvSpPr>
        <p:spPr>
          <a:xfrm>
            <a:off x="5721083" y="3420427"/>
            <a:ext cx="603504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rPr>
              <a:t>Thank You!!!</a:t>
            </a:r>
            <a:endParaRPr lang="en-US" sz="4374" dirty="0"/>
          </a:p>
        </p:txBody>
      </p:sp>
    </p:spTree>
    <p:extLst>
      <p:ext uri="{BB962C8B-B14F-4D97-AF65-F5344CB8AC3E}">
        <p14:creationId xmlns:p14="http://schemas.microsoft.com/office/powerpoint/2010/main" val="184396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KE"/>
          </a:p>
        </p:txBody>
      </p:sp>
      <p:sp>
        <p:nvSpPr>
          <p:cNvPr id="4" name="Text 1"/>
          <p:cNvSpPr/>
          <p:nvPr/>
        </p:nvSpPr>
        <p:spPr>
          <a:xfrm>
            <a:off x="833199" y="2365296"/>
            <a:ext cx="7477601"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Identifying Key Drivers of Customer Satisfaction</a:t>
            </a:r>
            <a:endParaRPr lang="en-US" sz="4374" dirty="0"/>
          </a:p>
        </p:txBody>
      </p:sp>
      <p:sp>
        <p:nvSpPr>
          <p:cNvPr id="5" name="Text 2"/>
          <p:cNvSpPr/>
          <p:nvPr/>
        </p:nvSpPr>
        <p:spPr>
          <a:xfrm>
            <a:off x="833199" y="4087297"/>
            <a:ext cx="7477601"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In today's competitive market, businesses need to constantly monitor their customers' satisfaction to stay ahead. Our project aims to use machine learning to identify the key drivers of customer satisfaction, using online reviews and ratings. This information can help businesses make data-driven decisions to improve their products and services.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KE"/>
          </a:p>
        </p:txBody>
      </p:sp>
      <p:sp>
        <p:nvSpPr>
          <p:cNvPr id="4" name="Text 1"/>
          <p:cNvSpPr/>
          <p:nvPr/>
        </p:nvSpPr>
        <p:spPr>
          <a:xfrm>
            <a:off x="2037993" y="2089071"/>
            <a:ext cx="46786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Project Objectives</a:t>
            </a:r>
            <a:endParaRPr lang="en-US" sz="4374" dirty="0"/>
          </a:p>
        </p:txBody>
      </p:sp>
      <p:sp>
        <p:nvSpPr>
          <p:cNvPr id="5" name="Shape 2"/>
          <p:cNvSpPr/>
          <p:nvPr/>
        </p:nvSpPr>
        <p:spPr>
          <a:xfrm>
            <a:off x="2037993" y="3290292"/>
            <a:ext cx="499943" cy="499943"/>
          </a:xfrm>
          <a:prstGeom prst="roundRect">
            <a:avLst>
              <a:gd name="adj" fmla="val 20000"/>
            </a:avLst>
          </a:prstGeom>
          <a:solidFill>
            <a:srgbClr val="D2D9F9"/>
          </a:solidFill>
          <a:ln w="13811">
            <a:solidFill>
              <a:srgbClr val="A5B3F3"/>
            </a:solidFill>
            <a:prstDash val="solid"/>
          </a:ln>
        </p:spPr>
        <p:txBody>
          <a:bodyPr/>
          <a:lstStyle/>
          <a:p>
            <a:endParaRPr lang="en-KE"/>
          </a:p>
        </p:txBody>
      </p:sp>
      <p:sp>
        <p:nvSpPr>
          <p:cNvPr id="6" name="Text 3"/>
          <p:cNvSpPr/>
          <p:nvPr/>
        </p:nvSpPr>
        <p:spPr>
          <a:xfrm>
            <a:off x="2238375" y="3331964"/>
            <a:ext cx="99060"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7" name="Text 4"/>
          <p:cNvSpPr/>
          <p:nvPr/>
        </p:nvSpPr>
        <p:spPr>
          <a:xfrm>
            <a:off x="2760107" y="3366611"/>
            <a:ext cx="251460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Sentiment Analysis</a:t>
            </a:r>
            <a:endParaRPr lang="en-US" sz="2187" dirty="0"/>
          </a:p>
        </p:txBody>
      </p:sp>
      <p:sp>
        <p:nvSpPr>
          <p:cNvPr id="8" name="Text 5"/>
          <p:cNvSpPr/>
          <p:nvPr/>
        </p:nvSpPr>
        <p:spPr>
          <a:xfrm>
            <a:off x="2760107" y="3935968"/>
            <a:ext cx="2647950"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To classify tweets about Apple and Google products as positive, negative, or neutral.</a:t>
            </a:r>
            <a:endParaRPr lang="en-US" sz="1750" dirty="0"/>
          </a:p>
        </p:txBody>
      </p:sp>
      <p:sp>
        <p:nvSpPr>
          <p:cNvPr id="9" name="Shape 6"/>
          <p:cNvSpPr/>
          <p:nvPr/>
        </p:nvSpPr>
        <p:spPr>
          <a:xfrm>
            <a:off x="5630228" y="3290292"/>
            <a:ext cx="499943" cy="499943"/>
          </a:xfrm>
          <a:prstGeom prst="roundRect">
            <a:avLst>
              <a:gd name="adj" fmla="val 20000"/>
            </a:avLst>
          </a:prstGeom>
          <a:solidFill>
            <a:srgbClr val="D2D9F9"/>
          </a:solidFill>
          <a:ln w="13811">
            <a:solidFill>
              <a:srgbClr val="A5B3F3"/>
            </a:solidFill>
            <a:prstDash val="solid"/>
          </a:ln>
        </p:spPr>
        <p:txBody>
          <a:bodyPr/>
          <a:lstStyle/>
          <a:p>
            <a:endParaRPr lang="en-KE"/>
          </a:p>
        </p:txBody>
      </p:sp>
      <p:sp>
        <p:nvSpPr>
          <p:cNvPr id="10" name="Text 7"/>
          <p:cNvSpPr/>
          <p:nvPr/>
        </p:nvSpPr>
        <p:spPr>
          <a:xfrm>
            <a:off x="5792510" y="3331964"/>
            <a:ext cx="175260"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1" name="Text 8"/>
          <p:cNvSpPr/>
          <p:nvPr/>
        </p:nvSpPr>
        <p:spPr>
          <a:xfrm>
            <a:off x="6352342" y="3366611"/>
            <a:ext cx="2647950" cy="1041559"/>
          </a:xfrm>
          <a:prstGeom prst="rect">
            <a:avLst/>
          </a:prstGeom>
          <a:noFill/>
          <a:ln/>
        </p:spPr>
        <p:txBody>
          <a:bodyPr wrap="squar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Natural Language Processing Techniques</a:t>
            </a:r>
            <a:endParaRPr lang="en-US" sz="2187" dirty="0"/>
          </a:p>
        </p:txBody>
      </p:sp>
      <p:sp>
        <p:nvSpPr>
          <p:cNvPr id="12" name="Text 9"/>
          <p:cNvSpPr/>
          <p:nvPr/>
        </p:nvSpPr>
        <p:spPr>
          <a:xfrm>
            <a:off x="6352342" y="4630341"/>
            <a:ext cx="2647950" cy="284321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To implement various NLP preprocessing steps, such as tokenization, stopword removal, and text normalization, to prepare the tweet data for effective analysis and modeling.</a:t>
            </a:r>
            <a:endParaRPr lang="en-US" sz="1750" dirty="0"/>
          </a:p>
        </p:txBody>
      </p:sp>
      <p:sp>
        <p:nvSpPr>
          <p:cNvPr id="13" name="Shape 10"/>
          <p:cNvSpPr/>
          <p:nvPr/>
        </p:nvSpPr>
        <p:spPr>
          <a:xfrm>
            <a:off x="9222462" y="3290292"/>
            <a:ext cx="499943" cy="499943"/>
          </a:xfrm>
          <a:prstGeom prst="roundRect">
            <a:avLst>
              <a:gd name="adj" fmla="val 20000"/>
            </a:avLst>
          </a:prstGeom>
          <a:solidFill>
            <a:srgbClr val="D2D9F9"/>
          </a:solidFill>
          <a:ln w="13811">
            <a:solidFill>
              <a:srgbClr val="A5B3F3"/>
            </a:solidFill>
            <a:prstDash val="solid"/>
          </a:ln>
        </p:spPr>
        <p:txBody>
          <a:bodyPr/>
          <a:lstStyle/>
          <a:p>
            <a:endParaRPr lang="en-KE"/>
          </a:p>
        </p:txBody>
      </p:sp>
      <p:sp>
        <p:nvSpPr>
          <p:cNvPr id="14" name="Text 11"/>
          <p:cNvSpPr/>
          <p:nvPr/>
        </p:nvSpPr>
        <p:spPr>
          <a:xfrm>
            <a:off x="9377124" y="3331964"/>
            <a:ext cx="190500"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5" name="Text 12"/>
          <p:cNvSpPr/>
          <p:nvPr/>
        </p:nvSpPr>
        <p:spPr>
          <a:xfrm>
            <a:off x="9944576" y="3366611"/>
            <a:ext cx="235458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Prediction System</a:t>
            </a:r>
            <a:endParaRPr lang="en-US" sz="2187" dirty="0"/>
          </a:p>
        </p:txBody>
      </p:sp>
      <p:sp>
        <p:nvSpPr>
          <p:cNvPr id="16" name="Text 13"/>
          <p:cNvSpPr/>
          <p:nvPr/>
        </p:nvSpPr>
        <p:spPr>
          <a:xfrm>
            <a:off x="9944576" y="3935968"/>
            <a:ext cx="2647950" cy="284321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To create a user-friendly prediction system that allows users to input a tweet, and the system should provide a sentiment rating based on the content of the tweet.</a:t>
            </a:r>
            <a:endParaRPr lang="en-US" sz="1750" dirty="0"/>
          </a:p>
        </p:txBody>
      </p:sp>
      <p:pic>
        <p:nvPicPr>
          <p:cNvPr id="17" name="Image 1" descr="preencoded.png"/>
          <p:cNvPicPr>
            <a:picLocks noChangeAspect="1"/>
          </p:cNvPicPr>
          <p:nvPr/>
        </p:nvPicPr>
        <p:blipFill>
          <a:blip r:embed="rId4"/>
          <a:stretch>
            <a:fillRect/>
          </a:stretch>
        </p:blipFill>
        <p:spPr>
          <a:xfrm>
            <a:off x="0" y="0"/>
            <a:ext cx="14630400" cy="13331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KE"/>
          </a:p>
        </p:txBody>
      </p:sp>
      <p:sp>
        <p:nvSpPr>
          <p:cNvPr id="4" name="Text 1"/>
          <p:cNvSpPr/>
          <p:nvPr/>
        </p:nvSpPr>
        <p:spPr>
          <a:xfrm>
            <a:off x="2037993" y="831771"/>
            <a:ext cx="874776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Data collection and preprocessing</a:t>
            </a:r>
            <a:endParaRPr lang="en-US" sz="4374" dirty="0"/>
          </a:p>
        </p:txBody>
      </p:sp>
      <p:pic>
        <p:nvPicPr>
          <p:cNvPr id="5" name="Image 1" descr="preencoded.png"/>
          <p:cNvPicPr>
            <a:picLocks noChangeAspect="1"/>
          </p:cNvPicPr>
          <p:nvPr/>
        </p:nvPicPr>
        <p:blipFill>
          <a:blip r:embed="rId4"/>
          <a:stretch>
            <a:fillRect/>
          </a:stretch>
        </p:blipFill>
        <p:spPr>
          <a:xfrm>
            <a:off x="2037993" y="1970484"/>
            <a:ext cx="5110520" cy="3158490"/>
          </a:xfrm>
          <a:prstGeom prst="rect">
            <a:avLst/>
          </a:prstGeom>
        </p:spPr>
      </p:pic>
      <p:sp>
        <p:nvSpPr>
          <p:cNvPr id="6" name="Text 2"/>
          <p:cNvSpPr/>
          <p:nvPr/>
        </p:nvSpPr>
        <p:spPr>
          <a:xfrm>
            <a:off x="2037993" y="5406628"/>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Corben" pitchFamily="34" charset="0"/>
                <a:ea typeface="Corben" pitchFamily="34" charset="-122"/>
                <a:cs typeface="Corben" pitchFamily="34" charset="-120"/>
              </a:rPr>
              <a:t>Data Collection</a:t>
            </a:r>
            <a:endParaRPr lang="en-US" sz="2187" dirty="0"/>
          </a:p>
        </p:txBody>
      </p:sp>
      <p:sp>
        <p:nvSpPr>
          <p:cNvPr id="7" name="Text 3"/>
          <p:cNvSpPr/>
          <p:nvPr/>
        </p:nvSpPr>
        <p:spPr>
          <a:xfrm>
            <a:off x="2037993" y="5975985"/>
            <a:ext cx="5110520" cy="1421606"/>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The dataset contains 9092 tweets obtained from CrowdFlower Open Source Datasets. The tweets are are about either Apple or Google or any of their respective products and services. </a:t>
            </a:r>
            <a:endParaRPr lang="en-US" sz="1750" dirty="0"/>
          </a:p>
        </p:txBody>
      </p:sp>
      <p:pic>
        <p:nvPicPr>
          <p:cNvPr id="8" name="Image 2" descr="preencoded.png"/>
          <p:cNvPicPr>
            <a:picLocks noChangeAspect="1"/>
          </p:cNvPicPr>
          <p:nvPr/>
        </p:nvPicPr>
        <p:blipFill>
          <a:blip r:embed="rId5"/>
          <a:stretch>
            <a:fillRect/>
          </a:stretch>
        </p:blipFill>
        <p:spPr>
          <a:xfrm>
            <a:off x="7481768" y="1970484"/>
            <a:ext cx="5110639" cy="3158609"/>
          </a:xfrm>
          <a:prstGeom prst="rect">
            <a:avLst/>
          </a:prstGeom>
        </p:spPr>
      </p:pic>
      <p:sp>
        <p:nvSpPr>
          <p:cNvPr id="9" name="Text 4"/>
          <p:cNvSpPr/>
          <p:nvPr/>
        </p:nvSpPr>
        <p:spPr>
          <a:xfrm>
            <a:off x="7481768" y="5406747"/>
            <a:ext cx="2522220" cy="347186"/>
          </a:xfrm>
          <a:prstGeom prst="rect">
            <a:avLst/>
          </a:prstGeom>
          <a:noFill/>
          <a:ln/>
        </p:spPr>
        <p:txBody>
          <a:bodyPr wrap="none" rtlCol="0" anchor="t"/>
          <a:lstStyle/>
          <a:p>
            <a:pPr marL="0" indent="0" algn="l">
              <a:lnSpc>
                <a:spcPts val="2734"/>
              </a:lnSpc>
              <a:buNone/>
            </a:pPr>
            <a:r>
              <a:rPr lang="en-US" sz="2187" dirty="0">
                <a:solidFill>
                  <a:srgbClr val="1B1B27"/>
                </a:solidFill>
                <a:latin typeface="Corben" pitchFamily="34" charset="0"/>
                <a:ea typeface="Corben" pitchFamily="34" charset="-122"/>
                <a:cs typeface="Corben" pitchFamily="34" charset="-120"/>
              </a:rPr>
              <a:t>Data Preprocessing</a:t>
            </a:r>
            <a:endParaRPr lang="en-US" sz="2187" dirty="0"/>
          </a:p>
        </p:txBody>
      </p:sp>
      <p:sp>
        <p:nvSpPr>
          <p:cNvPr id="10" name="Text 5"/>
          <p:cNvSpPr/>
          <p:nvPr/>
        </p:nvSpPr>
        <p:spPr>
          <a:xfrm>
            <a:off x="7481768" y="5976104"/>
            <a:ext cx="5110639" cy="1421606"/>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This included tokenization, stemming, lemmatization, removal of stop words from the tweets. Filling of missing values to prepare the tweets for further analysis.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KE"/>
          </a:p>
        </p:txBody>
      </p:sp>
      <p:sp>
        <p:nvSpPr>
          <p:cNvPr id="4" name="Text 1"/>
          <p:cNvSpPr/>
          <p:nvPr/>
        </p:nvSpPr>
        <p:spPr>
          <a:xfrm>
            <a:off x="2037993" y="641747"/>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EDA Analysis for Positive, Negative and Neutral Sentiments</a:t>
            </a:r>
            <a:endParaRPr lang="en-US" sz="4374" dirty="0"/>
          </a:p>
        </p:txBody>
      </p:sp>
      <p:sp>
        <p:nvSpPr>
          <p:cNvPr id="5" name="Text 2"/>
          <p:cNvSpPr/>
          <p:nvPr/>
        </p:nvSpPr>
        <p:spPr>
          <a:xfrm>
            <a:off x="2037993" y="2585918"/>
            <a:ext cx="2964180" cy="416481"/>
          </a:xfrm>
          <a:prstGeom prst="rect">
            <a:avLst/>
          </a:prstGeom>
          <a:noFill/>
          <a:ln/>
        </p:spPr>
        <p:txBody>
          <a:bodyPr wrap="none" rtlCol="0" anchor="t"/>
          <a:lstStyle/>
          <a:p>
            <a:pPr marL="0" indent="0">
              <a:lnSpc>
                <a:spcPts val="3281"/>
              </a:lnSpc>
              <a:buNone/>
            </a:pPr>
            <a:r>
              <a:rPr lang="en-US" sz="2624" dirty="0">
                <a:solidFill>
                  <a:srgbClr val="1B1B27"/>
                </a:solidFill>
                <a:latin typeface="Corben" pitchFamily="34" charset="0"/>
                <a:ea typeface="Corben" pitchFamily="34" charset="-122"/>
                <a:cs typeface="Corben" pitchFamily="34" charset="-120"/>
              </a:rPr>
              <a:t>Positive Sentiment</a:t>
            </a:r>
            <a:endParaRPr lang="en-US" sz="2624" dirty="0"/>
          </a:p>
        </p:txBody>
      </p:sp>
      <p:pic>
        <p:nvPicPr>
          <p:cNvPr id="6" name="Image 1" descr="preencoded.png"/>
          <p:cNvPicPr>
            <a:picLocks noChangeAspect="1"/>
          </p:cNvPicPr>
          <p:nvPr/>
        </p:nvPicPr>
        <p:blipFill>
          <a:blip r:embed="rId4"/>
          <a:stretch>
            <a:fillRect/>
          </a:stretch>
        </p:blipFill>
        <p:spPr>
          <a:xfrm>
            <a:off x="2037993" y="3252311"/>
            <a:ext cx="5006221" cy="4085630"/>
          </a:xfrm>
          <a:prstGeom prst="rect">
            <a:avLst/>
          </a:prstGeom>
        </p:spPr>
      </p:pic>
      <p:sp>
        <p:nvSpPr>
          <p:cNvPr id="7" name="Text 3"/>
          <p:cNvSpPr/>
          <p:nvPr/>
        </p:nvSpPr>
        <p:spPr>
          <a:xfrm>
            <a:off x="7593806" y="2585918"/>
            <a:ext cx="3101340" cy="416481"/>
          </a:xfrm>
          <a:prstGeom prst="rect">
            <a:avLst/>
          </a:prstGeom>
          <a:noFill/>
          <a:ln/>
        </p:spPr>
        <p:txBody>
          <a:bodyPr wrap="none" rtlCol="0" anchor="t"/>
          <a:lstStyle/>
          <a:p>
            <a:pPr marL="0" indent="0">
              <a:lnSpc>
                <a:spcPts val="3281"/>
              </a:lnSpc>
              <a:buNone/>
            </a:pPr>
            <a:r>
              <a:rPr lang="en-US" sz="2624" dirty="0">
                <a:solidFill>
                  <a:srgbClr val="1B1B27"/>
                </a:solidFill>
                <a:latin typeface="Corben" pitchFamily="34" charset="0"/>
                <a:ea typeface="Corben" pitchFamily="34" charset="-122"/>
                <a:cs typeface="Corben" pitchFamily="34" charset="-120"/>
              </a:rPr>
              <a:t>Negative Sentiment</a:t>
            </a:r>
            <a:endParaRPr lang="en-US" sz="2624" dirty="0"/>
          </a:p>
        </p:txBody>
      </p:sp>
      <p:pic>
        <p:nvPicPr>
          <p:cNvPr id="8" name="Image 2" descr="preencoded.png"/>
          <p:cNvPicPr>
            <a:picLocks noChangeAspect="1"/>
          </p:cNvPicPr>
          <p:nvPr/>
        </p:nvPicPr>
        <p:blipFill>
          <a:blip r:embed="rId5"/>
          <a:stretch>
            <a:fillRect/>
          </a:stretch>
        </p:blipFill>
        <p:spPr>
          <a:xfrm>
            <a:off x="7593806" y="3252311"/>
            <a:ext cx="4789527" cy="39088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KE"/>
          </a:p>
        </p:txBody>
      </p:sp>
      <p:sp>
        <p:nvSpPr>
          <p:cNvPr id="4" name="Text 1"/>
          <p:cNvSpPr/>
          <p:nvPr/>
        </p:nvSpPr>
        <p:spPr>
          <a:xfrm>
            <a:off x="2037993" y="1744266"/>
            <a:ext cx="5006221" cy="355402"/>
          </a:xfrm>
          <a:prstGeom prst="rect">
            <a:avLst/>
          </a:prstGeom>
          <a:noFill/>
          <a:ln/>
        </p:spPr>
        <p:txBody>
          <a:bodyPr wrap="none" rtlCol="0" anchor="t"/>
          <a:lstStyle/>
          <a:p>
            <a:pPr marL="0" indent="0">
              <a:lnSpc>
                <a:spcPts val="2799"/>
              </a:lnSpc>
              <a:buNone/>
            </a:pPr>
            <a:r>
              <a:rPr lang="en-US" sz="2800" dirty="0">
                <a:solidFill>
                  <a:srgbClr val="404155"/>
                </a:solidFill>
                <a:latin typeface="Nobile" pitchFamily="34" charset="0"/>
                <a:ea typeface="Nobile" pitchFamily="34" charset="-122"/>
                <a:cs typeface="Nobile" pitchFamily="34" charset="-120"/>
              </a:rPr>
              <a:t>Neutral</a:t>
            </a:r>
            <a:r>
              <a:rPr lang="en-US" sz="1750" dirty="0">
                <a:solidFill>
                  <a:srgbClr val="404155"/>
                </a:solidFill>
                <a:latin typeface="Nobile" pitchFamily="34" charset="0"/>
                <a:ea typeface="Nobile" pitchFamily="34" charset="-122"/>
                <a:cs typeface="Nobile" pitchFamily="34" charset="-120"/>
              </a:rPr>
              <a:t> </a:t>
            </a:r>
            <a:r>
              <a:rPr lang="en-US" sz="2800" dirty="0">
                <a:solidFill>
                  <a:srgbClr val="404155"/>
                </a:solidFill>
                <a:latin typeface="Nobile" pitchFamily="34" charset="0"/>
                <a:ea typeface="Nobile" pitchFamily="34" charset="-122"/>
                <a:cs typeface="Nobile" pitchFamily="34" charset="-120"/>
              </a:rPr>
              <a:t>Sentiments</a:t>
            </a:r>
            <a:endParaRPr lang="en-US" sz="1750" dirty="0"/>
          </a:p>
        </p:txBody>
      </p:sp>
      <p:pic>
        <p:nvPicPr>
          <p:cNvPr id="5" name="Image 1" descr="preencoded.png"/>
          <p:cNvPicPr>
            <a:picLocks noChangeAspect="1"/>
          </p:cNvPicPr>
          <p:nvPr/>
        </p:nvPicPr>
        <p:blipFill>
          <a:blip r:embed="rId4"/>
          <a:stretch>
            <a:fillRect/>
          </a:stretch>
        </p:blipFill>
        <p:spPr>
          <a:xfrm>
            <a:off x="2037993" y="2349579"/>
            <a:ext cx="5006221" cy="4085630"/>
          </a:xfrm>
          <a:prstGeom prst="rect">
            <a:avLst/>
          </a:prstGeom>
        </p:spPr>
      </p:pic>
      <p:sp>
        <p:nvSpPr>
          <p:cNvPr id="6" name="Text 2"/>
          <p:cNvSpPr/>
          <p:nvPr/>
        </p:nvSpPr>
        <p:spPr>
          <a:xfrm>
            <a:off x="7593806" y="1744266"/>
            <a:ext cx="5006221" cy="355402"/>
          </a:xfrm>
          <a:prstGeom prst="rect">
            <a:avLst/>
          </a:prstGeom>
          <a:noFill/>
          <a:ln/>
        </p:spPr>
        <p:txBody>
          <a:bodyPr wrap="none" rtlCol="0" anchor="t"/>
          <a:lstStyle/>
          <a:p>
            <a:pPr marL="0" indent="0">
              <a:lnSpc>
                <a:spcPts val="2799"/>
              </a:lnSpc>
              <a:buNone/>
            </a:pPr>
            <a:r>
              <a:rPr lang="en-US" sz="2400" dirty="0">
                <a:solidFill>
                  <a:srgbClr val="404155"/>
                </a:solidFill>
                <a:latin typeface="Nobile" pitchFamily="34" charset="0"/>
                <a:ea typeface="Nobile" pitchFamily="34" charset="-122"/>
                <a:cs typeface="Nobile" pitchFamily="34" charset="-120"/>
              </a:rPr>
              <a:t>Comments</a:t>
            </a:r>
            <a:endParaRPr lang="en-US" sz="1750" dirty="0"/>
          </a:p>
        </p:txBody>
      </p:sp>
      <p:sp>
        <p:nvSpPr>
          <p:cNvPr id="7" name="Text 3"/>
          <p:cNvSpPr/>
          <p:nvPr/>
        </p:nvSpPr>
        <p:spPr>
          <a:xfrm>
            <a:off x="7949208" y="2349579"/>
            <a:ext cx="4650819" cy="1777008"/>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404155"/>
                </a:solidFill>
                <a:latin typeface="Nobile" pitchFamily="34" charset="0"/>
                <a:ea typeface="Nobile" pitchFamily="34" charset="-122"/>
                <a:cs typeface="Nobile" pitchFamily="34" charset="-120"/>
              </a:rPr>
              <a:t>We can see that a lot of people are  about a new and temporary pop-up store downtown, ipad 2 launch, Google's Marissa Mayer and a new social network called circle.</a:t>
            </a:r>
            <a:endParaRPr lang="en-US" sz="1750" dirty="0"/>
          </a:p>
        </p:txBody>
      </p:sp>
      <p:sp>
        <p:nvSpPr>
          <p:cNvPr id="8" name="Text 4"/>
          <p:cNvSpPr/>
          <p:nvPr/>
        </p:nvSpPr>
        <p:spPr>
          <a:xfrm>
            <a:off x="7949208" y="4215408"/>
            <a:ext cx="4650819" cy="1421606"/>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404155"/>
                </a:solidFill>
                <a:latin typeface="Nobile" pitchFamily="34" charset="0"/>
                <a:ea typeface="Nobile" pitchFamily="34" charset="-122"/>
                <a:cs typeface="Nobile" pitchFamily="34" charset="-120"/>
              </a:rPr>
              <a:t>People were unhappy about the new design for ipad, and also on the iphone battery. The new social circle also has some negative feedback.</a:t>
            </a:r>
            <a:endParaRPr lang="en-US" sz="1750" dirty="0"/>
          </a:p>
        </p:txBody>
      </p:sp>
      <p:sp>
        <p:nvSpPr>
          <p:cNvPr id="9" name="Text 5"/>
          <p:cNvSpPr/>
          <p:nvPr/>
        </p:nvSpPr>
        <p:spPr>
          <a:xfrm>
            <a:off x="7949208" y="5725835"/>
            <a:ext cx="4650819"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404155"/>
                </a:solidFill>
                <a:latin typeface="Nobile" pitchFamily="34" charset="0"/>
                <a:ea typeface="Nobile" pitchFamily="34" charset="-122"/>
                <a:cs typeface="Nobile" pitchFamily="34" charset="-120"/>
              </a:rPr>
              <a:t>Neutral emotions about the social network circle as well as the pop up stores.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97775" y="684236"/>
            <a:ext cx="939546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Modelling results and evaluation</a:t>
            </a:r>
            <a:endParaRPr lang="en-US" sz="4374" dirty="0"/>
          </a:p>
        </p:txBody>
      </p:sp>
      <p:sp>
        <p:nvSpPr>
          <p:cNvPr id="8" name="Text 5"/>
          <p:cNvSpPr/>
          <p:nvPr/>
        </p:nvSpPr>
        <p:spPr>
          <a:xfrm>
            <a:off x="4571524" y="4298156"/>
            <a:ext cx="99060" cy="416481"/>
          </a:xfrm>
          <a:prstGeom prst="rect">
            <a:avLst/>
          </a:prstGeom>
          <a:noFill/>
          <a:ln/>
        </p:spPr>
        <p:txBody>
          <a:bodyPr wrap="none" rtlCol="0" anchor="t"/>
          <a:lstStyle/>
          <a:p>
            <a:pPr marL="0" indent="0" algn="ctr">
              <a:lnSpc>
                <a:spcPts val="3281"/>
              </a:lnSpc>
              <a:buNone/>
            </a:pPr>
            <a:endParaRPr lang="en-US" sz="2624" dirty="0"/>
          </a:p>
        </p:txBody>
      </p:sp>
      <p:sp>
        <p:nvSpPr>
          <p:cNvPr id="13" name="Text 10"/>
          <p:cNvSpPr/>
          <p:nvPr/>
        </p:nvSpPr>
        <p:spPr>
          <a:xfrm>
            <a:off x="7227570" y="4298156"/>
            <a:ext cx="175260" cy="416481"/>
          </a:xfrm>
          <a:prstGeom prst="rect">
            <a:avLst/>
          </a:prstGeom>
          <a:noFill/>
          <a:ln/>
        </p:spPr>
        <p:txBody>
          <a:bodyPr wrap="none" rtlCol="0" anchor="t"/>
          <a:lstStyle/>
          <a:p>
            <a:pPr marL="0" indent="0" algn="ctr">
              <a:lnSpc>
                <a:spcPts val="3281"/>
              </a:lnSpc>
              <a:buNone/>
            </a:pPr>
            <a:endParaRPr lang="en-US" sz="2624" dirty="0"/>
          </a:p>
        </p:txBody>
      </p:sp>
      <p:sp>
        <p:nvSpPr>
          <p:cNvPr id="18" name="Text 15"/>
          <p:cNvSpPr/>
          <p:nvPr/>
        </p:nvSpPr>
        <p:spPr>
          <a:xfrm>
            <a:off x="9914096" y="4298156"/>
            <a:ext cx="190500" cy="416481"/>
          </a:xfrm>
          <a:prstGeom prst="rect">
            <a:avLst/>
          </a:prstGeom>
          <a:noFill/>
          <a:ln/>
        </p:spPr>
        <p:txBody>
          <a:bodyPr wrap="none" rtlCol="0" anchor="t"/>
          <a:lstStyle/>
          <a:p>
            <a:pPr marL="0" indent="0" algn="ctr">
              <a:lnSpc>
                <a:spcPts val="3281"/>
              </a:lnSpc>
              <a:buNone/>
            </a:pPr>
            <a:endParaRPr lang="en-US" sz="2624" dirty="0"/>
          </a:p>
        </p:txBody>
      </p:sp>
      <p:graphicFrame>
        <p:nvGraphicFramePr>
          <p:cNvPr id="24" name="Table 23">
            <a:extLst>
              <a:ext uri="{FF2B5EF4-FFF2-40B4-BE49-F238E27FC236}">
                <a16:creationId xmlns:a16="http://schemas.microsoft.com/office/drawing/2014/main" id="{1F56BD42-DB8E-FFC9-9E77-7C896A09AE85}"/>
              </a:ext>
            </a:extLst>
          </p:cNvPr>
          <p:cNvGraphicFramePr>
            <a:graphicFrameLocks noGrp="1"/>
          </p:cNvGraphicFramePr>
          <p:nvPr>
            <p:extLst>
              <p:ext uri="{D42A27DB-BD31-4B8C-83A1-F6EECF244321}">
                <p14:modId xmlns:p14="http://schemas.microsoft.com/office/powerpoint/2010/main" val="2414317615"/>
              </p:ext>
            </p:extLst>
          </p:nvPr>
        </p:nvGraphicFramePr>
        <p:xfrm>
          <a:off x="897775" y="2345088"/>
          <a:ext cx="7448203" cy="4505903"/>
        </p:xfrm>
        <a:graphic>
          <a:graphicData uri="http://schemas.openxmlformats.org/drawingml/2006/table">
            <a:tbl>
              <a:tblPr>
                <a:tableStyleId>{5C22544A-7EE6-4342-B048-85BDC9FD1C3A}</a:tableStyleId>
              </a:tblPr>
              <a:tblGrid>
                <a:gridCol w="1565327">
                  <a:extLst>
                    <a:ext uri="{9D8B030D-6E8A-4147-A177-3AD203B41FA5}">
                      <a16:colId xmlns:a16="http://schemas.microsoft.com/office/drawing/2014/main" val="2382015699"/>
                    </a:ext>
                  </a:extLst>
                </a:gridCol>
                <a:gridCol w="1376112">
                  <a:extLst>
                    <a:ext uri="{9D8B030D-6E8A-4147-A177-3AD203B41FA5}">
                      <a16:colId xmlns:a16="http://schemas.microsoft.com/office/drawing/2014/main" val="1641673090"/>
                    </a:ext>
                  </a:extLst>
                </a:gridCol>
                <a:gridCol w="1479319">
                  <a:extLst>
                    <a:ext uri="{9D8B030D-6E8A-4147-A177-3AD203B41FA5}">
                      <a16:colId xmlns:a16="http://schemas.microsoft.com/office/drawing/2014/main" val="2301037466"/>
                    </a:ext>
                  </a:extLst>
                </a:gridCol>
                <a:gridCol w="1376112">
                  <a:extLst>
                    <a:ext uri="{9D8B030D-6E8A-4147-A177-3AD203B41FA5}">
                      <a16:colId xmlns:a16="http://schemas.microsoft.com/office/drawing/2014/main" val="573345871"/>
                    </a:ext>
                  </a:extLst>
                </a:gridCol>
                <a:gridCol w="1651333">
                  <a:extLst>
                    <a:ext uri="{9D8B030D-6E8A-4147-A177-3AD203B41FA5}">
                      <a16:colId xmlns:a16="http://schemas.microsoft.com/office/drawing/2014/main" val="269537934"/>
                    </a:ext>
                  </a:extLst>
                </a:gridCol>
              </a:tblGrid>
              <a:tr h="1589607">
                <a:tc>
                  <a:txBody>
                    <a:bodyPr/>
                    <a:lstStyle/>
                    <a:p>
                      <a:pPr algn="ctr" fontAlgn="b"/>
                      <a:r>
                        <a:rPr lang="en-GB" sz="2400" u="none" strike="noStrike" dirty="0">
                          <a:effectLst/>
                        </a:rPr>
                        <a:t>Model</a:t>
                      </a:r>
                      <a:endParaRPr lang="en-GB" sz="2400" b="1" i="0" u="none" strike="noStrike" dirty="0">
                        <a:solidFill>
                          <a:srgbClr val="000000"/>
                        </a:solidFill>
                        <a:effectLst/>
                        <a:latin typeface="Segoe UI" panose="020B0502040204020203" pitchFamily="34" charset="0"/>
                      </a:endParaRPr>
                    </a:p>
                  </a:txBody>
                  <a:tcPr marL="9525" marR="9525" marT="9525" marB="0" anchor="b"/>
                </a:tc>
                <a:tc>
                  <a:txBody>
                    <a:bodyPr/>
                    <a:lstStyle/>
                    <a:p>
                      <a:pPr algn="ctr" fontAlgn="b"/>
                      <a:r>
                        <a:rPr lang="en-GB" sz="2400" u="none" strike="noStrike" dirty="0">
                          <a:effectLst/>
                        </a:rPr>
                        <a:t>Accuracy</a:t>
                      </a:r>
                      <a:endParaRPr lang="en-GB" sz="2400" b="1" i="0" u="none" strike="noStrike" dirty="0">
                        <a:solidFill>
                          <a:srgbClr val="000000"/>
                        </a:solidFill>
                        <a:effectLst/>
                        <a:latin typeface="Segoe UI" panose="020B0502040204020203" pitchFamily="34" charset="0"/>
                      </a:endParaRPr>
                    </a:p>
                  </a:txBody>
                  <a:tcPr marL="9525" marR="9525" marT="9525" marB="0" anchor="b"/>
                </a:tc>
                <a:tc>
                  <a:txBody>
                    <a:bodyPr/>
                    <a:lstStyle/>
                    <a:p>
                      <a:pPr algn="ctr" fontAlgn="b"/>
                      <a:r>
                        <a:rPr lang="en-GB" sz="2400" u="none" strike="noStrike" dirty="0">
                          <a:effectLst/>
                        </a:rPr>
                        <a:t>Precision (weighted </a:t>
                      </a:r>
                      <a:r>
                        <a:rPr lang="en-GB" sz="2400" u="none" strike="noStrike" dirty="0" err="1">
                          <a:effectLst/>
                        </a:rPr>
                        <a:t>avg</a:t>
                      </a:r>
                      <a:r>
                        <a:rPr lang="en-GB" sz="2400" u="none" strike="noStrike" dirty="0">
                          <a:effectLst/>
                        </a:rPr>
                        <a:t>)</a:t>
                      </a:r>
                      <a:endParaRPr lang="en-GB" sz="2400" b="1" i="0" u="none" strike="noStrike" dirty="0">
                        <a:solidFill>
                          <a:srgbClr val="000000"/>
                        </a:solidFill>
                        <a:effectLst/>
                        <a:latin typeface="Segoe UI" panose="020B0502040204020203" pitchFamily="34" charset="0"/>
                      </a:endParaRPr>
                    </a:p>
                  </a:txBody>
                  <a:tcPr marL="9525" marR="9525" marT="9525" marB="0" anchor="b"/>
                </a:tc>
                <a:tc>
                  <a:txBody>
                    <a:bodyPr/>
                    <a:lstStyle/>
                    <a:p>
                      <a:pPr algn="ctr" fontAlgn="b"/>
                      <a:r>
                        <a:rPr lang="en-GB" sz="2400" u="none" strike="noStrike">
                          <a:effectLst/>
                        </a:rPr>
                        <a:t>Recall (weighted avg)</a:t>
                      </a:r>
                      <a:endParaRPr lang="en-GB" sz="2400" b="1" i="0" u="none" strike="noStrike">
                        <a:solidFill>
                          <a:srgbClr val="000000"/>
                        </a:solidFill>
                        <a:effectLst/>
                        <a:latin typeface="Segoe UI" panose="020B0502040204020203" pitchFamily="34" charset="0"/>
                      </a:endParaRPr>
                    </a:p>
                  </a:txBody>
                  <a:tcPr marL="9525" marR="9525" marT="9525" marB="0" anchor="b"/>
                </a:tc>
                <a:tc>
                  <a:txBody>
                    <a:bodyPr/>
                    <a:lstStyle/>
                    <a:p>
                      <a:pPr algn="ctr" fontAlgn="b"/>
                      <a:r>
                        <a:rPr lang="en-GB" sz="2400" u="none" strike="noStrike" dirty="0">
                          <a:effectLst/>
                        </a:rPr>
                        <a:t>F1-Score (weighted </a:t>
                      </a:r>
                      <a:r>
                        <a:rPr lang="en-GB" sz="2400" u="none" strike="noStrike" dirty="0" err="1">
                          <a:effectLst/>
                        </a:rPr>
                        <a:t>avg</a:t>
                      </a:r>
                      <a:r>
                        <a:rPr lang="en-GB" sz="2400" u="none" strike="noStrike" dirty="0">
                          <a:effectLst/>
                        </a:rPr>
                        <a:t>)</a:t>
                      </a:r>
                      <a:endParaRPr lang="en-GB" sz="2400" b="1" i="0" u="none" strike="noStrike" dirty="0">
                        <a:solidFill>
                          <a:srgbClr val="000000"/>
                        </a:solidFill>
                        <a:effectLst/>
                        <a:latin typeface="Segoe UI" panose="020B0502040204020203" pitchFamily="34" charset="0"/>
                      </a:endParaRPr>
                    </a:p>
                  </a:txBody>
                  <a:tcPr marL="9525" marR="9525" marT="9525" marB="0" anchor="b"/>
                </a:tc>
                <a:extLst>
                  <a:ext uri="{0D108BD9-81ED-4DB2-BD59-A6C34878D82A}">
                    <a16:rowId xmlns:a16="http://schemas.microsoft.com/office/drawing/2014/main" val="1080229302"/>
                  </a:ext>
                </a:extLst>
              </a:tr>
              <a:tr h="1059737">
                <a:tc>
                  <a:txBody>
                    <a:bodyPr/>
                    <a:lstStyle/>
                    <a:p>
                      <a:pPr algn="ctr" fontAlgn="ctr"/>
                      <a:r>
                        <a:rPr lang="en-GB" sz="2400" u="none" strike="noStrike" dirty="0">
                          <a:effectLst/>
                        </a:rPr>
                        <a:t>Logistic Regression</a:t>
                      </a:r>
                      <a:endParaRPr lang="en-GB" sz="2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dirty="0">
                          <a:effectLst/>
                        </a:rPr>
                        <a:t>0.65</a:t>
                      </a:r>
                      <a:endParaRPr lang="en-KE" sz="2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dirty="0">
                          <a:effectLst/>
                        </a:rPr>
                        <a:t>0.62</a:t>
                      </a:r>
                      <a:endParaRPr lang="en-KE" sz="2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dirty="0">
                          <a:effectLst/>
                        </a:rPr>
                        <a:t>0.65</a:t>
                      </a:r>
                      <a:endParaRPr lang="en-KE" sz="2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dirty="0">
                          <a:effectLst/>
                        </a:rPr>
                        <a:t>0.62</a:t>
                      </a:r>
                      <a:endParaRPr lang="en-KE" sz="24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676823619"/>
                  </a:ext>
                </a:extLst>
              </a:tr>
              <a:tr h="557757">
                <a:tc>
                  <a:txBody>
                    <a:bodyPr/>
                    <a:lstStyle/>
                    <a:p>
                      <a:pPr algn="ctr" fontAlgn="ctr"/>
                      <a:r>
                        <a:rPr lang="en-GB" sz="2400" u="none" strike="noStrike">
                          <a:effectLst/>
                        </a:rPr>
                        <a:t>Naive Bayes</a:t>
                      </a:r>
                      <a:endParaRPr lang="en-GB" sz="2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a:effectLst/>
                        </a:rPr>
                        <a:t>0.65</a:t>
                      </a:r>
                      <a:endParaRPr lang="en-KE" sz="2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dirty="0">
                          <a:effectLst/>
                        </a:rPr>
                        <a:t>0.62</a:t>
                      </a:r>
                      <a:endParaRPr lang="en-KE" sz="2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dirty="0">
                          <a:effectLst/>
                        </a:rPr>
                        <a:t>0.65</a:t>
                      </a:r>
                      <a:endParaRPr lang="en-KE" sz="2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a:effectLst/>
                        </a:rPr>
                        <a:t>0.61</a:t>
                      </a:r>
                      <a:endParaRPr lang="en-KE" sz="24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4123210409"/>
                  </a:ext>
                </a:extLst>
              </a:tr>
              <a:tr h="557757">
                <a:tc>
                  <a:txBody>
                    <a:bodyPr/>
                    <a:lstStyle/>
                    <a:p>
                      <a:pPr algn="ctr" fontAlgn="ctr"/>
                      <a:r>
                        <a:rPr lang="en-GB" sz="2400" u="none" strike="noStrike">
                          <a:effectLst/>
                        </a:rPr>
                        <a:t>XG Boost</a:t>
                      </a:r>
                      <a:endParaRPr lang="en-GB" sz="2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a:effectLst/>
                        </a:rPr>
                        <a:t>0.66</a:t>
                      </a:r>
                      <a:endParaRPr lang="en-KE" sz="2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a:effectLst/>
                        </a:rPr>
                        <a:t>0.65</a:t>
                      </a:r>
                      <a:endParaRPr lang="en-KE" sz="2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dirty="0">
                          <a:effectLst/>
                        </a:rPr>
                        <a:t>0.66</a:t>
                      </a:r>
                      <a:endParaRPr lang="en-KE" sz="24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dirty="0">
                          <a:effectLst/>
                        </a:rPr>
                        <a:t>0.63</a:t>
                      </a:r>
                      <a:endParaRPr lang="en-KE" sz="24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277543814"/>
                  </a:ext>
                </a:extLst>
              </a:tr>
              <a:tr h="557757">
                <a:tc>
                  <a:txBody>
                    <a:bodyPr/>
                    <a:lstStyle/>
                    <a:p>
                      <a:pPr algn="ctr" fontAlgn="ctr"/>
                      <a:r>
                        <a:rPr lang="en-GB" sz="2400" u="none" strike="noStrike">
                          <a:effectLst/>
                        </a:rPr>
                        <a:t>Random Forest</a:t>
                      </a:r>
                      <a:endParaRPr lang="en-GB" sz="2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a:effectLst/>
                        </a:rPr>
                        <a:t>0.67</a:t>
                      </a:r>
                      <a:endParaRPr lang="en-KE" sz="2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a:effectLst/>
                        </a:rPr>
                        <a:t>0.66</a:t>
                      </a:r>
                      <a:endParaRPr lang="en-KE" sz="2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a:effectLst/>
                        </a:rPr>
                        <a:t>0.67</a:t>
                      </a:r>
                      <a:endParaRPr lang="en-KE" sz="2400" b="0" i="0" u="none" strike="noStrike">
                        <a:solidFill>
                          <a:srgbClr val="000000"/>
                        </a:solidFill>
                        <a:effectLst/>
                        <a:latin typeface="Segoe UI" panose="020B0502040204020203" pitchFamily="34" charset="0"/>
                      </a:endParaRPr>
                    </a:p>
                  </a:txBody>
                  <a:tcPr marL="9525" marR="9525" marT="9525" marB="0" anchor="ctr"/>
                </a:tc>
                <a:tc>
                  <a:txBody>
                    <a:bodyPr/>
                    <a:lstStyle/>
                    <a:p>
                      <a:pPr algn="ctr" fontAlgn="ctr"/>
                      <a:r>
                        <a:rPr lang="en-KE" sz="2400" u="none" strike="noStrike" dirty="0">
                          <a:effectLst/>
                        </a:rPr>
                        <a:t>0.65</a:t>
                      </a:r>
                      <a:endParaRPr lang="en-KE" sz="24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286290400"/>
                  </a:ext>
                </a:extLst>
              </a:tr>
            </a:tbl>
          </a:graphicData>
        </a:graphic>
      </p:graphicFrame>
      <p:sp>
        <p:nvSpPr>
          <p:cNvPr id="26" name="TextBox 25">
            <a:extLst>
              <a:ext uri="{FF2B5EF4-FFF2-40B4-BE49-F238E27FC236}">
                <a16:creationId xmlns:a16="http://schemas.microsoft.com/office/drawing/2014/main" id="{AF0FC4B5-3983-99C1-6018-694D827F235B}"/>
              </a:ext>
            </a:extLst>
          </p:cNvPr>
          <p:cNvSpPr txBox="1"/>
          <p:nvPr/>
        </p:nvSpPr>
        <p:spPr>
          <a:xfrm>
            <a:off x="8429106" y="2445424"/>
            <a:ext cx="5852159" cy="4524315"/>
          </a:xfrm>
          <a:prstGeom prst="rect">
            <a:avLst/>
          </a:prstGeom>
          <a:noFill/>
        </p:spPr>
        <p:txBody>
          <a:bodyPr wrap="square">
            <a:spAutoFit/>
          </a:bodyPr>
          <a:lstStyle/>
          <a:p>
            <a:pPr marL="285750" indent="-285750">
              <a:buFont typeface="Arial" panose="020B0604020202020204" pitchFamily="34" charset="0"/>
              <a:buChar char="•"/>
            </a:pPr>
            <a:r>
              <a:rPr lang="en-US" sz="2400" dirty="0"/>
              <a:t>Modelling process:</a:t>
            </a:r>
          </a:p>
          <a:p>
            <a:pPr marL="742950" lvl="1" indent="-285750">
              <a:buFont typeface="Arial" panose="020B0604020202020204" pitchFamily="34" charset="0"/>
              <a:buChar char="•"/>
            </a:pPr>
            <a:r>
              <a:rPr lang="en-US" sz="2400" dirty="0"/>
              <a:t>Train/test Split</a:t>
            </a:r>
          </a:p>
          <a:p>
            <a:pPr marL="742950" lvl="1" indent="-285750">
              <a:buFont typeface="Arial" panose="020B0604020202020204" pitchFamily="34" charset="0"/>
              <a:buChar char="•"/>
            </a:pPr>
            <a:r>
              <a:rPr lang="en-US" sz="2400" dirty="0"/>
              <a:t>TF-IDF Vectorizer</a:t>
            </a:r>
          </a:p>
          <a:p>
            <a:pPr marL="742950" lvl="1" indent="-285750">
              <a:buFont typeface="Arial" panose="020B0604020202020204" pitchFamily="34" charset="0"/>
              <a:buChar char="•"/>
            </a:pPr>
            <a:r>
              <a:rPr lang="en-US" sz="2400" dirty="0"/>
              <a:t>Building the classifiers</a:t>
            </a:r>
          </a:p>
          <a:p>
            <a:pPr marL="742950" lvl="1" indent="-285750">
              <a:buFont typeface="Arial" panose="020B0604020202020204" pitchFamily="34" charset="0"/>
              <a:buChar char="•"/>
            </a:pPr>
            <a:r>
              <a:rPr lang="en-US" sz="2400" dirty="0"/>
              <a:t>Evaluation</a:t>
            </a:r>
          </a:p>
          <a:p>
            <a:pPr lvl="1"/>
            <a:endParaRPr lang="en-US" sz="2400" dirty="0"/>
          </a:p>
          <a:p>
            <a:pPr marL="285750" indent="-285750">
              <a:buFont typeface="Arial" panose="020B0604020202020204" pitchFamily="34" charset="0"/>
              <a:buChar char="•"/>
            </a:pPr>
            <a:r>
              <a:rPr lang="en-US" sz="2400" dirty="0"/>
              <a:t>Highest performing model was Random Forest with an overall 67% accuracy in classifying tweet sentiment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model is better at classifying negative tweets than positive tweets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3483244" cy="8229600"/>
          </a:xfrm>
          <a:prstGeom prst="rect">
            <a:avLst/>
          </a:prstGeom>
          <a:solidFill>
            <a:srgbClr val="F9F9FF">
              <a:alpha val="75000"/>
            </a:srgbClr>
          </a:solidFill>
          <a:ln w="13811">
            <a:solidFill>
              <a:srgbClr val="FFFFFF">
                <a:alpha val="64000"/>
              </a:srgbClr>
            </a:solidFill>
            <a:prstDash val="solid"/>
          </a:ln>
        </p:spPr>
        <p:txBody>
          <a:bodyPr/>
          <a:lstStyle/>
          <a:p>
            <a:endParaRPr lang="en-KE" dirty="0"/>
          </a:p>
        </p:txBody>
      </p:sp>
      <p:sp>
        <p:nvSpPr>
          <p:cNvPr id="4" name="Text 1"/>
          <p:cNvSpPr/>
          <p:nvPr/>
        </p:nvSpPr>
        <p:spPr>
          <a:xfrm>
            <a:off x="589002" y="379869"/>
            <a:ext cx="10554414" cy="832068"/>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rPr>
              <a:t>Recommendations</a:t>
            </a:r>
          </a:p>
          <a:p>
            <a:pPr marL="0" indent="0">
              <a:lnSpc>
                <a:spcPts val="5468"/>
              </a:lnSpc>
              <a:buNone/>
            </a:pPr>
            <a:endParaRPr lang="en-US" sz="4374" dirty="0"/>
          </a:p>
        </p:txBody>
      </p:sp>
      <p:sp>
        <p:nvSpPr>
          <p:cNvPr id="5" name="Shape 2"/>
          <p:cNvSpPr/>
          <p:nvPr/>
        </p:nvSpPr>
        <p:spPr>
          <a:xfrm>
            <a:off x="477858" y="1950257"/>
            <a:ext cx="3370064" cy="2413862"/>
          </a:xfrm>
          <a:prstGeom prst="roundRect">
            <a:avLst>
              <a:gd name="adj" fmla="val 3548"/>
            </a:avLst>
          </a:prstGeom>
          <a:solidFill>
            <a:srgbClr val="D2D9F9"/>
          </a:solidFill>
          <a:ln w="13811">
            <a:solidFill>
              <a:srgbClr val="A5B3F3"/>
            </a:solidFill>
            <a:prstDash val="solid"/>
          </a:ln>
        </p:spPr>
        <p:txBody>
          <a:bodyPr/>
          <a:lstStyle/>
          <a:p>
            <a:endParaRPr lang="en-KE"/>
          </a:p>
        </p:txBody>
      </p:sp>
      <p:sp>
        <p:nvSpPr>
          <p:cNvPr id="6" name="Text 3"/>
          <p:cNvSpPr/>
          <p:nvPr/>
        </p:nvSpPr>
        <p:spPr>
          <a:xfrm>
            <a:off x="589002" y="1406662"/>
            <a:ext cx="2438400" cy="347186"/>
          </a:xfrm>
          <a:prstGeom prst="rect">
            <a:avLst/>
          </a:prstGeom>
          <a:noFill/>
          <a:ln/>
        </p:spPr>
        <p:txBody>
          <a:bodyPr wrap="none" rtlCol="0" anchor="t"/>
          <a:lstStyle/>
          <a:p>
            <a:pPr marL="0" indent="0">
              <a:lnSpc>
                <a:spcPts val="2734"/>
              </a:lnSpc>
              <a:buNone/>
            </a:pPr>
            <a:r>
              <a:rPr lang="en-US" sz="2187" dirty="0"/>
              <a:t>Brand/Product Awareness</a:t>
            </a:r>
          </a:p>
        </p:txBody>
      </p:sp>
      <p:sp>
        <p:nvSpPr>
          <p:cNvPr id="7" name="Text 4"/>
          <p:cNvSpPr/>
          <p:nvPr/>
        </p:nvSpPr>
        <p:spPr>
          <a:xfrm>
            <a:off x="725690" y="1997037"/>
            <a:ext cx="2898100" cy="2367082"/>
          </a:xfrm>
          <a:prstGeom prst="rect">
            <a:avLst/>
          </a:prstGeom>
          <a:noFill/>
          <a:ln/>
        </p:spPr>
        <p:txBody>
          <a:bodyPr wrap="square" rtlCol="0" anchor="t"/>
          <a:lstStyle/>
          <a:p>
            <a:pPr>
              <a:lnSpc>
                <a:spcPts val="2799"/>
              </a:lnSpc>
            </a:pPr>
            <a:r>
              <a:rPr lang="en-GB" sz="1750" dirty="0">
                <a:solidFill>
                  <a:srgbClr val="404155"/>
                </a:solidFill>
                <a:latin typeface="Nobile" pitchFamily="34" charset="0"/>
                <a:ea typeface="Nobile" pitchFamily="34" charset="-122"/>
                <a:cs typeface="Nobile" pitchFamily="34" charset="-120"/>
              </a:rPr>
              <a:t>Prioritize marketing and investment strategies around hp products like the iPad, Apple, and iPad/iPhone app slightly mentioned.</a:t>
            </a:r>
            <a:endParaRPr lang="en-US" sz="1750" dirty="0"/>
          </a:p>
        </p:txBody>
      </p:sp>
      <p:sp>
        <p:nvSpPr>
          <p:cNvPr id="8" name="Shape 5"/>
          <p:cNvSpPr/>
          <p:nvPr/>
        </p:nvSpPr>
        <p:spPr>
          <a:xfrm>
            <a:off x="4285357" y="1950257"/>
            <a:ext cx="3370064" cy="2413862"/>
          </a:xfrm>
          <a:prstGeom prst="roundRect">
            <a:avLst>
              <a:gd name="adj" fmla="val 3548"/>
            </a:avLst>
          </a:prstGeom>
          <a:solidFill>
            <a:srgbClr val="D2D9F9"/>
          </a:solidFill>
          <a:ln w="13811">
            <a:solidFill>
              <a:srgbClr val="A5B3F3"/>
            </a:solidFill>
            <a:prstDash val="solid"/>
          </a:ln>
        </p:spPr>
        <p:txBody>
          <a:bodyPr/>
          <a:lstStyle/>
          <a:p>
            <a:endParaRPr lang="en-KE"/>
          </a:p>
        </p:txBody>
      </p:sp>
      <p:sp>
        <p:nvSpPr>
          <p:cNvPr id="9" name="Text 6"/>
          <p:cNvSpPr/>
          <p:nvPr/>
        </p:nvSpPr>
        <p:spPr>
          <a:xfrm>
            <a:off x="4701659" y="1406662"/>
            <a:ext cx="253746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Sentiment Analysis</a:t>
            </a:r>
            <a:endParaRPr lang="en-US" sz="2187" dirty="0"/>
          </a:p>
        </p:txBody>
      </p:sp>
      <p:sp>
        <p:nvSpPr>
          <p:cNvPr id="10" name="Text 7"/>
          <p:cNvSpPr/>
          <p:nvPr/>
        </p:nvSpPr>
        <p:spPr>
          <a:xfrm>
            <a:off x="4323306" y="1948573"/>
            <a:ext cx="3401445" cy="2478885"/>
          </a:xfrm>
          <a:prstGeom prst="rect">
            <a:avLst/>
          </a:prstGeom>
          <a:noFill/>
          <a:ln/>
        </p:spPr>
        <p:txBody>
          <a:bodyPr wrap="square" rtlCol="0" anchor="t"/>
          <a:lstStyle/>
          <a:p>
            <a:pPr marL="0" indent="0">
              <a:lnSpc>
                <a:spcPts val="2799"/>
              </a:lnSpc>
              <a:buNone/>
            </a:pPr>
            <a:r>
              <a:rPr lang="en-GB" sz="1750" dirty="0">
                <a:solidFill>
                  <a:srgbClr val="404155"/>
                </a:solidFill>
                <a:latin typeface="Nobile" pitchFamily="34" charset="0"/>
                <a:ea typeface="Nobile" pitchFamily="34" charset="-122"/>
                <a:cs typeface="Nobile" pitchFamily="34" charset="-120"/>
              </a:rPr>
              <a:t>Leverage the predominantly neutral and positive sentiment  for positive investment and marketing decisions. Address negative sentiment to uphold brand reputation.</a:t>
            </a:r>
            <a:endParaRPr lang="en-US" sz="1750" dirty="0"/>
          </a:p>
        </p:txBody>
      </p:sp>
      <p:sp>
        <p:nvSpPr>
          <p:cNvPr id="11" name="Shape 8"/>
          <p:cNvSpPr/>
          <p:nvPr/>
        </p:nvSpPr>
        <p:spPr>
          <a:xfrm>
            <a:off x="8130805" y="1950257"/>
            <a:ext cx="3370064" cy="2413862"/>
          </a:xfrm>
          <a:prstGeom prst="roundRect">
            <a:avLst>
              <a:gd name="adj" fmla="val 3548"/>
            </a:avLst>
          </a:prstGeom>
          <a:solidFill>
            <a:srgbClr val="D2D9F9"/>
          </a:solidFill>
          <a:ln w="13811">
            <a:solidFill>
              <a:srgbClr val="A5B3F3"/>
            </a:solidFill>
            <a:prstDash val="solid"/>
          </a:ln>
        </p:spPr>
        <p:txBody>
          <a:bodyPr/>
          <a:lstStyle/>
          <a:p>
            <a:endParaRPr lang="en-KE"/>
          </a:p>
        </p:txBody>
      </p:sp>
      <p:sp>
        <p:nvSpPr>
          <p:cNvPr id="12" name="Text 9"/>
          <p:cNvSpPr/>
          <p:nvPr/>
        </p:nvSpPr>
        <p:spPr>
          <a:xfrm>
            <a:off x="8893682" y="1406662"/>
            <a:ext cx="237744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Frequent Terms</a:t>
            </a:r>
            <a:endParaRPr lang="en-US" sz="2187" dirty="0"/>
          </a:p>
        </p:txBody>
      </p:sp>
      <p:sp>
        <p:nvSpPr>
          <p:cNvPr id="13" name="Text 10"/>
          <p:cNvSpPr/>
          <p:nvPr/>
        </p:nvSpPr>
        <p:spPr>
          <a:xfrm>
            <a:off x="8413092" y="2231641"/>
            <a:ext cx="2898100" cy="1421606"/>
          </a:xfrm>
          <a:prstGeom prst="rect">
            <a:avLst/>
          </a:prstGeom>
          <a:noFill/>
          <a:ln/>
        </p:spPr>
        <p:txBody>
          <a:bodyPr wrap="square" rtlCol="0" anchor="t"/>
          <a:lstStyle/>
          <a:p>
            <a:pPr marL="0" indent="0">
              <a:lnSpc>
                <a:spcPts val="2799"/>
              </a:lnSpc>
              <a:buNone/>
            </a:pPr>
            <a:r>
              <a:rPr lang="en-GB" sz="1750" dirty="0">
                <a:solidFill>
                  <a:srgbClr val="404155"/>
                </a:solidFill>
                <a:latin typeface="Nobile" pitchFamily="34" charset="0"/>
                <a:ea typeface="Nobile" pitchFamily="34" charset="-122"/>
                <a:cs typeface="Nobile" pitchFamily="34" charset="-120"/>
              </a:rPr>
              <a:t>Utilize frequently mentioned terms highlighted in the word cloud for targeted marketing and resonating with the audience.</a:t>
            </a:r>
            <a:r>
              <a:rPr lang="en-US" sz="1750" dirty="0">
                <a:solidFill>
                  <a:srgbClr val="404155"/>
                </a:solidFill>
                <a:latin typeface="Nobile" pitchFamily="34" charset="0"/>
                <a:ea typeface="Nobile" pitchFamily="34" charset="-122"/>
                <a:cs typeface="Nobile" pitchFamily="34" charset="-120"/>
              </a:rPr>
              <a:t>.</a:t>
            </a:r>
            <a:endParaRPr lang="en-US" sz="1750" dirty="0"/>
          </a:p>
        </p:txBody>
      </p:sp>
      <p:sp>
        <p:nvSpPr>
          <p:cNvPr id="15" name="Shape 2">
            <a:extLst>
              <a:ext uri="{FF2B5EF4-FFF2-40B4-BE49-F238E27FC236}">
                <a16:creationId xmlns:a16="http://schemas.microsoft.com/office/drawing/2014/main" id="{B25370D4-3DE7-5A3F-9B69-BE90382E1831}"/>
              </a:ext>
            </a:extLst>
          </p:cNvPr>
          <p:cNvSpPr/>
          <p:nvPr/>
        </p:nvSpPr>
        <p:spPr>
          <a:xfrm>
            <a:off x="585563" y="5089928"/>
            <a:ext cx="3370064" cy="2759803"/>
          </a:xfrm>
          <a:prstGeom prst="roundRect">
            <a:avLst>
              <a:gd name="adj" fmla="val 3548"/>
            </a:avLst>
          </a:prstGeom>
          <a:solidFill>
            <a:srgbClr val="D2D9F9"/>
          </a:solidFill>
          <a:ln w="13811">
            <a:solidFill>
              <a:srgbClr val="A5B3F3"/>
            </a:solidFill>
            <a:prstDash val="solid"/>
          </a:ln>
        </p:spPr>
        <p:txBody>
          <a:bodyPr/>
          <a:lstStyle/>
          <a:p>
            <a:endParaRPr lang="en-KE" dirty="0"/>
          </a:p>
        </p:txBody>
      </p:sp>
      <p:sp>
        <p:nvSpPr>
          <p:cNvPr id="16" name="Text 3">
            <a:extLst>
              <a:ext uri="{FF2B5EF4-FFF2-40B4-BE49-F238E27FC236}">
                <a16:creationId xmlns:a16="http://schemas.microsoft.com/office/drawing/2014/main" id="{4561AC42-12BD-4B3B-A58E-C30C279DFD53}"/>
              </a:ext>
            </a:extLst>
          </p:cNvPr>
          <p:cNvSpPr/>
          <p:nvPr/>
        </p:nvSpPr>
        <p:spPr>
          <a:xfrm>
            <a:off x="585563" y="4536466"/>
            <a:ext cx="2438400" cy="347186"/>
          </a:xfrm>
          <a:prstGeom prst="rect">
            <a:avLst/>
          </a:prstGeom>
          <a:noFill/>
          <a:ln/>
        </p:spPr>
        <p:txBody>
          <a:bodyPr wrap="none" rtlCol="0" anchor="t"/>
          <a:lstStyle/>
          <a:p>
            <a:pPr marL="0" indent="0">
              <a:lnSpc>
                <a:spcPts val="2734"/>
              </a:lnSpc>
              <a:buNone/>
            </a:pPr>
            <a:r>
              <a:rPr lang="en-US" sz="2187" dirty="0"/>
              <a:t>Data-driven Decision Making</a:t>
            </a:r>
          </a:p>
          <a:p>
            <a:pPr marL="0" indent="0">
              <a:lnSpc>
                <a:spcPts val="2734"/>
              </a:lnSpc>
              <a:buNone/>
            </a:pPr>
            <a:endParaRPr lang="en-US" sz="2187" dirty="0"/>
          </a:p>
        </p:txBody>
      </p:sp>
      <p:sp>
        <p:nvSpPr>
          <p:cNvPr id="17" name="Text 4">
            <a:extLst>
              <a:ext uri="{FF2B5EF4-FFF2-40B4-BE49-F238E27FC236}">
                <a16:creationId xmlns:a16="http://schemas.microsoft.com/office/drawing/2014/main" id="{95A06435-D2EC-3437-B039-3504CC53374A}"/>
              </a:ext>
            </a:extLst>
          </p:cNvPr>
          <p:cNvSpPr/>
          <p:nvPr/>
        </p:nvSpPr>
        <p:spPr>
          <a:xfrm>
            <a:off x="855582" y="5286288"/>
            <a:ext cx="2898100" cy="2367082"/>
          </a:xfrm>
          <a:prstGeom prst="rect">
            <a:avLst/>
          </a:prstGeom>
          <a:noFill/>
          <a:ln/>
        </p:spPr>
        <p:txBody>
          <a:bodyPr wrap="square" rtlCol="0" anchor="t"/>
          <a:lstStyle/>
          <a:p>
            <a:pPr>
              <a:lnSpc>
                <a:spcPts val="2799"/>
              </a:lnSpc>
            </a:pPr>
            <a:r>
              <a:rPr lang="en-GB" sz="1750" dirty="0">
                <a:solidFill>
                  <a:srgbClr val="404155"/>
                </a:solidFill>
                <a:latin typeface="Nobile" pitchFamily="34" charset="0"/>
                <a:ea typeface="Nobile" pitchFamily="34" charset="-122"/>
                <a:cs typeface="Nobile" pitchFamily="34" charset="-120"/>
              </a:rPr>
              <a:t>Utilize the cleaned and transformed dataset for advanced analyses like trend analysis, topic modelling, and sentiment analysis for customer insights.</a:t>
            </a:r>
            <a:endParaRPr lang="en-US" sz="1750" dirty="0"/>
          </a:p>
        </p:txBody>
      </p:sp>
      <p:sp>
        <p:nvSpPr>
          <p:cNvPr id="18" name="Text 3">
            <a:extLst>
              <a:ext uri="{FF2B5EF4-FFF2-40B4-BE49-F238E27FC236}">
                <a16:creationId xmlns:a16="http://schemas.microsoft.com/office/drawing/2014/main" id="{01A8FB58-2794-2FAF-C3A1-8271CEC0FCB1}"/>
              </a:ext>
            </a:extLst>
          </p:cNvPr>
          <p:cNvSpPr/>
          <p:nvPr/>
        </p:nvSpPr>
        <p:spPr>
          <a:xfrm>
            <a:off x="4285357" y="4536466"/>
            <a:ext cx="2438400" cy="347186"/>
          </a:xfrm>
          <a:prstGeom prst="rect">
            <a:avLst/>
          </a:prstGeom>
          <a:noFill/>
          <a:ln/>
        </p:spPr>
        <p:txBody>
          <a:bodyPr wrap="none" rtlCol="0" anchor="t"/>
          <a:lstStyle/>
          <a:p>
            <a:pPr marL="0" indent="0">
              <a:lnSpc>
                <a:spcPts val="2734"/>
              </a:lnSpc>
              <a:buNone/>
            </a:pPr>
            <a:r>
              <a:rPr lang="en-US" sz="2187" dirty="0"/>
              <a:t>Engagement Strategy</a:t>
            </a:r>
          </a:p>
        </p:txBody>
      </p:sp>
      <p:sp>
        <p:nvSpPr>
          <p:cNvPr id="19" name="Text 3">
            <a:extLst>
              <a:ext uri="{FF2B5EF4-FFF2-40B4-BE49-F238E27FC236}">
                <a16:creationId xmlns:a16="http://schemas.microsoft.com/office/drawing/2014/main" id="{73506D8C-67E1-612E-1FD0-1F6FFFAEC646}"/>
              </a:ext>
            </a:extLst>
          </p:cNvPr>
          <p:cNvSpPr/>
          <p:nvPr/>
        </p:nvSpPr>
        <p:spPr>
          <a:xfrm>
            <a:off x="8130805" y="4538327"/>
            <a:ext cx="2438400" cy="347186"/>
          </a:xfrm>
          <a:prstGeom prst="rect">
            <a:avLst/>
          </a:prstGeom>
          <a:noFill/>
          <a:ln/>
        </p:spPr>
        <p:txBody>
          <a:bodyPr wrap="none" rtlCol="0" anchor="t"/>
          <a:lstStyle/>
          <a:p>
            <a:pPr marL="0" indent="0">
              <a:lnSpc>
                <a:spcPts val="2734"/>
              </a:lnSpc>
              <a:buNone/>
            </a:pPr>
            <a:r>
              <a:rPr lang="en-US" sz="2187" dirty="0"/>
              <a:t>Data-driven Decision Making</a:t>
            </a:r>
          </a:p>
          <a:p>
            <a:pPr marL="0" indent="0">
              <a:lnSpc>
                <a:spcPts val="2734"/>
              </a:lnSpc>
              <a:buNone/>
            </a:pPr>
            <a:endParaRPr lang="en-US" sz="2187" dirty="0"/>
          </a:p>
        </p:txBody>
      </p:sp>
      <p:sp>
        <p:nvSpPr>
          <p:cNvPr id="20" name="Shape 2">
            <a:extLst>
              <a:ext uri="{FF2B5EF4-FFF2-40B4-BE49-F238E27FC236}">
                <a16:creationId xmlns:a16="http://schemas.microsoft.com/office/drawing/2014/main" id="{AE65963C-FA4E-6468-74D9-8ED3DB9E7DB4}"/>
              </a:ext>
            </a:extLst>
          </p:cNvPr>
          <p:cNvSpPr/>
          <p:nvPr/>
        </p:nvSpPr>
        <p:spPr>
          <a:xfrm>
            <a:off x="4354687" y="5055999"/>
            <a:ext cx="3370064" cy="2759803"/>
          </a:xfrm>
          <a:prstGeom prst="roundRect">
            <a:avLst>
              <a:gd name="adj" fmla="val 3548"/>
            </a:avLst>
          </a:prstGeom>
          <a:solidFill>
            <a:srgbClr val="D2D9F9"/>
          </a:solidFill>
          <a:ln w="13811">
            <a:solidFill>
              <a:srgbClr val="A5B3F3"/>
            </a:solidFill>
            <a:prstDash val="solid"/>
          </a:ln>
        </p:spPr>
        <p:txBody>
          <a:bodyPr/>
          <a:lstStyle/>
          <a:p>
            <a:endParaRPr lang="en-KE" dirty="0"/>
          </a:p>
        </p:txBody>
      </p:sp>
      <p:sp>
        <p:nvSpPr>
          <p:cNvPr id="21" name="Shape 2">
            <a:extLst>
              <a:ext uri="{FF2B5EF4-FFF2-40B4-BE49-F238E27FC236}">
                <a16:creationId xmlns:a16="http://schemas.microsoft.com/office/drawing/2014/main" id="{DB023DE1-41F1-6013-3D17-2D3B7CB29968}"/>
              </a:ext>
            </a:extLst>
          </p:cNvPr>
          <p:cNvSpPr/>
          <p:nvPr/>
        </p:nvSpPr>
        <p:spPr>
          <a:xfrm>
            <a:off x="8130805" y="5104037"/>
            <a:ext cx="3370064" cy="2759803"/>
          </a:xfrm>
          <a:prstGeom prst="roundRect">
            <a:avLst>
              <a:gd name="adj" fmla="val 3548"/>
            </a:avLst>
          </a:prstGeom>
          <a:solidFill>
            <a:srgbClr val="D2D9F9"/>
          </a:solidFill>
          <a:ln w="13811">
            <a:solidFill>
              <a:srgbClr val="A5B3F3"/>
            </a:solidFill>
            <a:prstDash val="solid"/>
          </a:ln>
        </p:spPr>
        <p:txBody>
          <a:bodyPr/>
          <a:lstStyle/>
          <a:p>
            <a:endParaRPr lang="en-KE" dirty="0"/>
          </a:p>
        </p:txBody>
      </p:sp>
      <p:sp>
        <p:nvSpPr>
          <p:cNvPr id="22" name="Text 4">
            <a:extLst>
              <a:ext uri="{FF2B5EF4-FFF2-40B4-BE49-F238E27FC236}">
                <a16:creationId xmlns:a16="http://schemas.microsoft.com/office/drawing/2014/main" id="{209F83CC-7B4D-A31B-46E8-DDA240B52654}"/>
              </a:ext>
            </a:extLst>
          </p:cNvPr>
          <p:cNvSpPr/>
          <p:nvPr/>
        </p:nvSpPr>
        <p:spPr>
          <a:xfrm>
            <a:off x="4548235" y="5252359"/>
            <a:ext cx="2898100" cy="2367082"/>
          </a:xfrm>
          <a:prstGeom prst="rect">
            <a:avLst/>
          </a:prstGeom>
          <a:noFill/>
          <a:ln/>
        </p:spPr>
        <p:txBody>
          <a:bodyPr wrap="square" rtlCol="0" anchor="t"/>
          <a:lstStyle/>
          <a:p>
            <a:pPr>
              <a:lnSpc>
                <a:spcPts val="2799"/>
              </a:lnSpc>
            </a:pPr>
            <a:r>
              <a:rPr lang="en-GB" sz="1750" dirty="0">
                <a:solidFill>
                  <a:srgbClr val="404155"/>
                </a:solidFill>
                <a:latin typeface="Nobile" pitchFamily="34" charset="0"/>
                <a:ea typeface="Nobile" pitchFamily="34" charset="-122"/>
                <a:cs typeface="Nobile" pitchFamily="34" charset="-120"/>
              </a:rPr>
              <a:t>Develop strategies to engage neutral segments, converting them into positive brand advocates for increased influence.</a:t>
            </a:r>
            <a:endParaRPr lang="en-US" sz="1750" dirty="0"/>
          </a:p>
        </p:txBody>
      </p:sp>
      <p:sp>
        <p:nvSpPr>
          <p:cNvPr id="23" name="Text 4">
            <a:extLst>
              <a:ext uri="{FF2B5EF4-FFF2-40B4-BE49-F238E27FC236}">
                <a16:creationId xmlns:a16="http://schemas.microsoft.com/office/drawing/2014/main" id="{1CA68E64-6F37-3A05-595A-AFAE991E9185}"/>
              </a:ext>
            </a:extLst>
          </p:cNvPr>
          <p:cNvSpPr/>
          <p:nvPr/>
        </p:nvSpPr>
        <p:spPr>
          <a:xfrm>
            <a:off x="8413092" y="5286288"/>
            <a:ext cx="2898100" cy="2367082"/>
          </a:xfrm>
          <a:prstGeom prst="rect">
            <a:avLst/>
          </a:prstGeom>
          <a:noFill/>
          <a:ln/>
        </p:spPr>
        <p:txBody>
          <a:bodyPr wrap="square" rtlCol="0" anchor="t"/>
          <a:lstStyle/>
          <a:p>
            <a:pPr>
              <a:lnSpc>
                <a:spcPts val="2799"/>
              </a:lnSpc>
            </a:pPr>
            <a:r>
              <a:rPr lang="en-GB" sz="1750" dirty="0">
                <a:solidFill>
                  <a:srgbClr val="404155"/>
                </a:solidFill>
                <a:latin typeface="Nobile" pitchFamily="34" charset="0"/>
                <a:ea typeface="Nobile" pitchFamily="34" charset="-122"/>
                <a:cs typeface="Nobile" pitchFamily="34" charset="-120"/>
              </a:rPr>
              <a:t>Establish ongoing feedback mechanisms using real-time user feedback to enhance products and responsiveness to customer needs.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KE" dirty="0"/>
          </a:p>
        </p:txBody>
      </p:sp>
      <p:sp>
        <p:nvSpPr>
          <p:cNvPr id="4" name="Text 1"/>
          <p:cNvSpPr/>
          <p:nvPr/>
        </p:nvSpPr>
        <p:spPr>
          <a:xfrm>
            <a:off x="833199" y="1959769"/>
            <a:ext cx="603504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rPr>
              <a:t>Next Steps/Future work</a:t>
            </a:r>
            <a:endParaRPr lang="en-US" sz="4374" dirty="0"/>
          </a:p>
        </p:txBody>
      </p:sp>
      <p:sp>
        <p:nvSpPr>
          <p:cNvPr id="6" name="Text 3"/>
          <p:cNvSpPr/>
          <p:nvPr/>
        </p:nvSpPr>
        <p:spPr>
          <a:xfrm>
            <a:off x="1033582" y="3202662"/>
            <a:ext cx="99060" cy="416481"/>
          </a:xfrm>
          <a:prstGeom prst="rect">
            <a:avLst/>
          </a:prstGeom>
          <a:noFill/>
          <a:ln/>
        </p:spPr>
        <p:txBody>
          <a:bodyPr wrap="none" rtlCol="0" anchor="t"/>
          <a:lstStyle/>
          <a:p>
            <a:pPr marL="0" indent="0" algn="ctr">
              <a:lnSpc>
                <a:spcPts val="3281"/>
              </a:lnSpc>
              <a:buNone/>
            </a:pPr>
            <a:endParaRPr lang="en-US" sz="2624" dirty="0"/>
          </a:p>
        </p:txBody>
      </p:sp>
      <p:sp>
        <p:nvSpPr>
          <p:cNvPr id="10" name="Text 7"/>
          <p:cNvSpPr/>
          <p:nvPr/>
        </p:nvSpPr>
        <p:spPr>
          <a:xfrm>
            <a:off x="995482" y="4954905"/>
            <a:ext cx="175260" cy="416481"/>
          </a:xfrm>
          <a:prstGeom prst="rect">
            <a:avLst/>
          </a:prstGeom>
          <a:noFill/>
          <a:ln/>
        </p:spPr>
        <p:txBody>
          <a:bodyPr wrap="none" rtlCol="0" anchor="t"/>
          <a:lstStyle/>
          <a:p>
            <a:pPr marL="0" indent="0" algn="ctr">
              <a:lnSpc>
                <a:spcPts val="3281"/>
              </a:lnSpc>
              <a:buNone/>
            </a:pPr>
            <a:endParaRPr lang="en-US" sz="2624" dirty="0"/>
          </a:p>
        </p:txBody>
      </p:sp>
      <p:pic>
        <p:nvPicPr>
          <p:cNvPr id="13"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15" name="Text 1">
            <a:extLst>
              <a:ext uri="{FF2B5EF4-FFF2-40B4-BE49-F238E27FC236}">
                <a16:creationId xmlns:a16="http://schemas.microsoft.com/office/drawing/2014/main" id="{B7DFE88C-173A-F3C2-690C-4FCC7AB0CC4D}"/>
              </a:ext>
            </a:extLst>
          </p:cNvPr>
          <p:cNvSpPr/>
          <p:nvPr/>
        </p:nvSpPr>
        <p:spPr>
          <a:xfrm>
            <a:off x="833199" y="2892255"/>
            <a:ext cx="6035040" cy="3508545"/>
          </a:xfrm>
          <a:prstGeom prst="rect">
            <a:avLst/>
          </a:prstGeom>
          <a:noFill/>
          <a:ln/>
        </p:spPr>
        <p:txBody>
          <a:bodyPr wrap="none" rtlCol="0" anchor="t"/>
          <a:lstStyle/>
          <a:p>
            <a:pPr>
              <a:lnSpc>
                <a:spcPts val="5468"/>
              </a:lnSpc>
            </a:pPr>
            <a:r>
              <a:rPr lang="en-GB" dirty="0"/>
              <a:t>Develop a program that can automatically grab tweets for analysis</a:t>
            </a:r>
          </a:p>
          <a:p>
            <a:pPr>
              <a:lnSpc>
                <a:spcPts val="5468"/>
              </a:lnSpc>
            </a:pPr>
            <a:r>
              <a:rPr lang="en-GB" dirty="0"/>
              <a:t>Build a model to evaluate posts/comments on other forms of social media</a:t>
            </a:r>
          </a:p>
          <a:p>
            <a:pPr>
              <a:lnSpc>
                <a:spcPts val="5468"/>
              </a:lnSpc>
            </a:pPr>
            <a:r>
              <a:rPr lang="en-GB" dirty="0"/>
              <a:t> Incorporate trending data to see how opinions/brands of products change over time</a:t>
            </a:r>
          </a:p>
          <a:p>
            <a:pPr>
              <a:lnSpc>
                <a:spcPts val="5468"/>
              </a:lnSpc>
            </a:pPr>
            <a:r>
              <a:rPr lang="en-GB" dirty="0"/>
              <a:t>Train and test models that incorporate engagement on social media </a:t>
            </a:r>
            <a:r>
              <a:rPr lang="en-GB" dirty="0" err="1"/>
              <a:t>eg</a:t>
            </a:r>
            <a:r>
              <a:rPr lang="en-GB" dirty="0"/>
              <a:t> retweets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628</Words>
  <Application>Microsoft Office PowerPoint</Application>
  <PresentationFormat>Custom</PresentationFormat>
  <Paragraphs>92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Corben</vt:lpstr>
      <vt:lpstr>Nobile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Stephen Macharia</cp:lastModifiedBy>
  <cp:revision>5</cp:revision>
  <dcterms:created xsi:type="dcterms:W3CDTF">2023-08-28T15:50:14Z</dcterms:created>
  <dcterms:modified xsi:type="dcterms:W3CDTF">2023-08-29T05:12:59Z</dcterms:modified>
</cp:coreProperties>
</file>