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4" r:id="rId6"/>
    <p:sldId id="265" r:id="rId7"/>
    <p:sldId id="260" r:id="rId8"/>
    <p:sldId id="262" r:id="rId9"/>
    <p:sldId id="266" r:id="rId10"/>
    <p:sldId id="263" r:id="rId11"/>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78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50" b="1"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450" b="1"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50" b="1" i="0">
                <a:solidFill>
                  <a:schemeClr val="bg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50" b="1"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800598" y="0"/>
            <a:ext cx="10487025" cy="10287000"/>
          </a:xfrm>
          <a:custGeom>
            <a:avLst/>
            <a:gdLst/>
            <a:ahLst/>
            <a:cxnLst/>
            <a:rect l="l" t="t" r="r" b="b"/>
            <a:pathLst>
              <a:path w="10487025" h="10287000">
                <a:moveTo>
                  <a:pt x="10487024" y="10286999"/>
                </a:moveTo>
                <a:lnTo>
                  <a:pt x="0" y="10286999"/>
                </a:lnTo>
                <a:lnTo>
                  <a:pt x="0" y="0"/>
                </a:lnTo>
                <a:lnTo>
                  <a:pt x="10487024" y="0"/>
                </a:lnTo>
                <a:lnTo>
                  <a:pt x="10487024" y="10286999"/>
                </a:lnTo>
                <a:close/>
              </a:path>
            </a:pathLst>
          </a:custGeom>
          <a:solidFill>
            <a:srgbClr val="00000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069050" y="2068359"/>
            <a:ext cx="8149898" cy="779780"/>
          </a:xfrm>
          <a:prstGeom prst="rect">
            <a:avLst/>
          </a:prstGeom>
        </p:spPr>
        <p:txBody>
          <a:bodyPr wrap="square" lIns="0" tIns="0" rIns="0" bIns="0">
            <a:spAutoFit/>
          </a:bodyPr>
          <a:lstStyle>
            <a:lvl1pPr>
              <a:defRPr sz="4950" b="1"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4292542" y="4736310"/>
            <a:ext cx="9702914" cy="2688590"/>
          </a:xfrm>
          <a:prstGeom prst="rect">
            <a:avLst/>
          </a:prstGeom>
        </p:spPr>
        <p:txBody>
          <a:bodyPr wrap="square" lIns="0" tIns="0" rIns="0" bIns="0">
            <a:spAutoFit/>
          </a:bodyPr>
          <a:lstStyle>
            <a:lvl1pPr>
              <a:defRPr sz="2450" b="1" i="0">
                <a:solidFill>
                  <a:schemeClr val="tx1"/>
                </a:solidFill>
                <a:latin typeface="Tahoma"/>
                <a:cs typeface="Tahom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11458" y="1327865"/>
            <a:ext cx="9524365" cy="10291471"/>
          </a:xfrm>
          <a:prstGeom prst="rect">
            <a:avLst/>
          </a:prstGeom>
        </p:spPr>
        <p:txBody>
          <a:bodyPr vert="horz" wrap="square" lIns="0" tIns="33019" rIns="0" bIns="0" rtlCol="0">
            <a:spAutoFit/>
          </a:bodyPr>
          <a:lstStyle/>
          <a:p>
            <a:pPr marL="12700" marR="5080" indent="-635" algn="ctr">
              <a:spcBef>
                <a:spcPts val="259"/>
              </a:spcBef>
            </a:pPr>
            <a:r>
              <a:rPr lang="en-US" sz="8400" b="1" spc="95" dirty="0">
                <a:solidFill>
                  <a:srgbClr val="FFFFFF"/>
                </a:solidFill>
                <a:latin typeface="Cambria"/>
                <a:cs typeface="Cambria"/>
              </a:rPr>
              <a:t>Predicting King County Housing Prices</a:t>
            </a:r>
          </a:p>
          <a:p>
            <a:pPr marL="12700" marR="5080" indent="-635">
              <a:lnSpc>
                <a:spcPct val="150000"/>
              </a:lnSpc>
              <a:spcBef>
                <a:spcPts val="259"/>
              </a:spcBef>
            </a:pPr>
            <a:r>
              <a:rPr lang="en-US" sz="2800" b="1" spc="95" dirty="0">
                <a:solidFill>
                  <a:srgbClr val="FFFFFF"/>
                </a:solidFill>
                <a:latin typeface="Cambria"/>
                <a:cs typeface="Cambria"/>
              </a:rPr>
              <a:t>Group Members</a:t>
            </a:r>
          </a:p>
          <a:p>
            <a:pPr marL="12700" marR="5080" indent="-635">
              <a:lnSpc>
                <a:spcPct val="150000"/>
              </a:lnSpc>
              <a:spcBef>
                <a:spcPts val="259"/>
              </a:spcBef>
            </a:pPr>
            <a:r>
              <a:rPr lang="en-US" sz="2000" b="1" spc="95" dirty="0">
                <a:solidFill>
                  <a:srgbClr val="FFFFFF"/>
                </a:solidFill>
                <a:latin typeface="Cambria"/>
                <a:cs typeface="Cambria"/>
              </a:rPr>
              <a:t>1. Julius Charles</a:t>
            </a:r>
            <a:br>
              <a:rPr lang="en-US" sz="2000" b="1" spc="95" dirty="0">
                <a:solidFill>
                  <a:srgbClr val="FFFFFF"/>
                </a:solidFill>
                <a:latin typeface="Cambria"/>
                <a:cs typeface="Cambria"/>
              </a:rPr>
            </a:br>
            <a:r>
              <a:rPr lang="en-US" sz="2000" b="1" spc="95" dirty="0">
                <a:solidFill>
                  <a:srgbClr val="FFFFFF"/>
                </a:solidFill>
                <a:latin typeface="Cambria"/>
                <a:cs typeface="Cambria"/>
              </a:rPr>
              <a:t> 2. Brenda </a:t>
            </a:r>
            <a:r>
              <a:rPr lang="en-US" sz="2000" b="1" spc="95" dirty="0" err="1">
                <a:solidFill>
                  <a:srgbClr val="FFFFFF"/>
                </a:solidFill>
                <a:latin typeface="Cambria"/>
                <a:cs typeface="Cambria"/>
              </a:rPr>
              <a:t>Kinoti</a:t>
            </a:r>
            <a:br>
              <a:rPr lang="en-US" sz="2000" b="1" spc="95" dirty="0">
                <a:solidFill>
                  <a:srgbClr val="FFFFFF"/>
                </a:solidFill>
                <a:latin typeface="Cambria"/>
                <a:cs typeface="Cambria"/>
              </a:rPr>
            </a:br>
            <a:r>
              <a:rPr lang="en-US" sz="2000" b="1" spc="95" dirty="0">
                <a:solidFill>
                  <a:srgbClr val="FFFFFF"/>
                </a:solidFill>
                <a:latin typeface="Cambria"/>
                <a:cs typeface="Cambria"/>
              </a:rPr>
              <a:t> 3. Cleophas </a:t>
            </a:r>
            <a:r>
              <a:rPr lang="en-US" sz="2000" b="1" spc="95" dirty="0" err="1">
                <a:solidFill>
                  <a:srgbClr val="FFFFFF"/>
                </a:solidFill>
                <a:latin typeface="Cambria"/>
                <a:cs typeface="Cambria"/>
              </a:rPr>
              <a:t>Opati</a:t>
            </a:r>
            <a:br>
              <a:rPr lang="en-US" sz="2000" b="1" spc="95" dirty="0">
                <a:solidFill>
                  <a:srgbClr val="FFFFFF"/>
                </a:solidFill>
                <a:latin typeface="Cambria"/>
                <a:cs typeface="Cambria"/>
              </a:rPr>
            </a:br>
            <a:r>
              <a:rPr lang="en-US" sz="2000" b="1" spc="95" dirty="0">
                <a:solidFill>
                  <a:srgbClr val="FFFFFF"/>
                </a:solidFill>
                <a:latin typeface="Cambria"/>
                <a:cs typeface="Cambria"/>
              </a:rPr>
              <a:t> 4. Winnie </a:t>
            </a:r>
            <a:r>
              <a:rPr lang="en-US" sz="2000" b="1" spc="95" dirty="0" err="1">
                <a:solidFill>
                  <a:srgbClr val="FFFFFF"/>
                </a:solidFill>
                <a:latin typeface="Cambria"/>
                <a:cs typeface="Cambria"/>
              </a:rPr>
              <a:t>Onduru</a:t>
            </a:r>
            <a:br>
              <a:rPr lang="en-US" sz="2000" b="1" spc="95" dirty="0">
                <a:solidFill>
                  <a:srgbClr val="FFFFFF"/>
                </a:solidFill>
                <a:latin typeface="Cambria"/>
                <a:cs typeface="Cambria"/>
              </a:rPr>
            </a:br>
            <a:r>
              <a:rPr lang="en-US" sz="2000" b="1" spc="95" dirty="0">
                <a:solidFill>
                  <a:srgbClr val="FFFFFF"/>
                </a:solidFill>
                <a:latin typeface="Cambria"/>
                <a:cs typeface="Cambria"/>
              </a:rPr>
              <a:t> 5. John Karanja</a:t>
            </a:r>
            <a:br>
              <a:rPr lang="en-US" sz="2000" b="1" spc="95" dirty="0">
                <a:solidFill>
                  <a:srgbClr val="FFFFFF"/>
                </a:solidFill>
                <a:latin typeface="Cambria"/>
                <a:cs typeface="Cambria"/>
              </a:rPr>
            </a:br>
            <a:r>
              <a:rPr lang="en-US" sz="2000" b="1" spc="95" dirty="0">
                <a:solidFill>
                  <a:srgbClr val="FFFFFF"/>
                </a:solidFill>
                <a:latin typeface="Cambria"/>
                <a:cs typeface="Cambria"/>
              </a:rPr>
              <a:t> 6. Joy Wangari</a:t>
            </a:r>
            <a:br>
              <a:rPr lang="en-US" sz="2000" b="1" spc="95" dirty="0">
                <a:solidFill>
                  <a:srgbClr val="FFFFFF"/>
                </a:solidFill>
                <a:latin typeface="Cambria"/>
                <a:cs typeface="Cambria"/>
              </a:rPr>
            </a:br>
            <a:r>
              <a:rPr lang="en-US" sz="2000" b="1" spc="95" dirty="0">
                <a:solidFill>
                  <a:srgbClr val="FFFFFF"/>
                </a:solidFill>
                <a:latin typeface="Cambria"/>
                <a:cs typeface="Cambria"/>
              </a:rPr>
              <a:t> 7. Jonathan Okwaro </a:t>
            </a:r>
          </a:p>
          <a:p>
            <a:pPr marL="12700" marR="5080" indent="-635" algn="ctr">
              <a:lnSpc>
                <a:spcPts val="10050"/>
              </a:lnSpc>
              <a:spcBef>
                <a:spcPts val="259"/>
              </a:spcBef>
            </a:pPr>
            <a:endParaRPr lang="en-US" sz="2800" b="1" spc="95" dirty="0">
              <a:solidFill>
                <a:srgbClr val="FFFFFF"/>
              </a:solidFill>
              <a:latin typeface="Cambria"/>
              <a:cs typeface="Cambria"/>
            </a:endParaRPr>
          </a:p>
          <a:p>
            <a:pPr marL="12700" marR="5080" indent="-635" algn="ctr">
              <a:lnSpc>
                <a:spcPts val="10050"/>
              </a:lnSpc>
              <a:spcBef>
                <a:spcPts val="259"/>
              </a:spcBef>
            </a:pPr>
            <a:endParaRPr sz="2800" dirty="0">
              <a:latin typeface="Cambria"/>
              <a:cs typeface="Cambria"/>
            </a:endParaRPr>
          </a:p>
        </p:txBody>
      </p:sp>
      <p:pic>
        <p:nvPicPr>
          <p:cNvPr id="3" name="object 3"/>
          <p:cNvPicPr/>
          <p:nvPr/>
        </p:nvPicPr>
        <p:blipFill>
          <a:blip r:embed="rId2" cstate="print"/>
          <a:stretch>
            <a:fillRect/>
          </a:stretch>
        </p:blipFill>
        <p:spPr>
          <a:xfrm>
            <a:off x="1334999" y="1143000"/>
            <a:ext cx="5122068" cy="80009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1505146" y="2621876"/>
            <a:ext cx="7338695" cy="2299970"/>
          </a:xfrm>
          <a:prstGeom prst="rect">
            <a:avLst/>
          </a:prstGeom>
        </p:spPr>
        <p:txBody>
          <a:bodyPr vert="horz" wrap="square" lIns="0" tIns="15875" rIns="0" bIns="0" rtlCol="0">
            <a:spAutoFit/>
          </a:bodyPr>
          <a:lstStyle/>
          <a:p>
            <a:pPr marL="12700">
              <a:lnSpc>
                <a:spcPct val="100000"/>
              </a:lnSpc>
              <a:spcBef>
                <a:spcPts val="125"/>
              </a:spcBef>
            </a:pPr>
            <a:r>
              <a:rPr sz="14900" spc="815" dirty="0">
                <a:latin typeface="Cambria"/>
                <a:cs typeface="Cambria"/>
              </a:rPr>
              <a:t>T</a:t>
            </a:r>
            <a:r>
              <a:rPr sz="14900" spc="390" dirty="0">
                <a:latin typeface="Cambria"/>
                <a:cs typeface="Cambria"/>
              </a:rPr>
              <a:t>h</a:t>
            </a:r>
            <a:r>
              <a:rPr sz="14900" spc="-50" dirty="0">
                <a:latin typeface="Cambria"/>
                <a:cs typeface="Cambria"/>
              </a:rPr>
              <a:t>a</a:t>
            </a:r>
            <a:r>
              <a:rPr sz="14900" spc="335" dirty="0">
                <a:latin typeface="Cambria"/>
                <a:cs typeface="Cambria"/>
              </a:rPr>
              <a:t>n</a:t>
            </a:r>
            <a:r>
              <a:rPr sz="14900" spc="270" dirty="0">
                <a:latin typeface="Cambria"/>
                <a:cs typeface="Cambria"/>
              </a:rPr>
              <a:t>k</a:t>
            </a:r>
            <a:r>
              <a:rPr sz="14900" spc="204" dirty="0">
                <a:latin typeface="Cambria"/>
                <a:cs typeface="Cambria"/>
              </a:rPr>
              <a:t>s</a:t>
            </a:r>
            <a:r>
              <a:rPr sz="14900" spc="-425" dirty="0">
                <a:latin typeface="Cambria"/>
                <a:cs typeface="Cambria"/>
              </a:rPr>
              <a:t>!</a:t>
            </a:r>
            <a:endParaRPr sz="14900">
              <a:latin typeface="Cambria"/>
              <a:cs typeface="Cambria"/>
            </a:endParaRPr>
          </a:p>
        </p:txBody>
      </p:sp>
      <p:sp>
        <p:nvSpPr>
          <p:cNvPr id="4" name="object 4"/>
          <p:cNvSpPr txBox="1"/>
          <p:nvPr/>
        </p:nvSpPr>
        <p:spPr>
          <a:xfrm>
            <a:off x="1505149" y="5118200"/>
            <a:ext cx="4826635" cy="394210"/>
          </a:xfrm>
          <a:prstGeom prst="rect">
            <a:avLst/>
          </a:prstGeom>
        </p:spPr>
        <p:txBody>
          <a:bodyPr vert="horz" wrap="square" lIns="0" tIns="4445" rIns="0" bIns="0" rtlCol="0">
            <a:spAutoFit/>
          </a:bodyPr>
          <a:lstStyle/>
          <a:p>
            <a:pPr marL="12700" marR="5080">
              <a:lnSpc>
                <a:spcPct val="101899"/>
              </a:lnSpc>
              <a:spcBef>
                <a:spcPts val="35"/>
              </a:spcBef>
            </a:pPr>
            <a:r>
              <a:rPr sz="2700" spc="145" dirty="0">
                <a:solidFill>
                  <a:srgbClr val="FFFFFF"/>
                </a:solidFill>
                <a:latin typeface="Verdana"/>
                <a:cs typeface="Verdana"/>
              </a:rPr>
              <a:t>D</a:t>
            </a:r>
            <a:r>
              <a:rPr sz="2700" spc="50" dirty="0">
                <a:solidFill>
                  <a:srgbClr val="FFFFFF"/>
                </a:solidFill>
                <a:latin typeface="Verdana"/>
                <a:cs typeface="Verdana"/>
              </a:rPr>
              <a:t>o</a:t>
            </a:r>
            <a:r>
              <a:rPr sz="2700" spc="-245" dirty="0">
                <a:solidFill>
                  <a:srgbClr val="FFFFFF"/>
                </a:solidFill>
                <a:latin typeface="Verdana"/>
                <a:cs typeface="Verdana"/>
              </a:rPr>
              <a:t> </a:t>
            </a:r>
            <a:r>
              <a:rPr sz="2700" spc="-180" dirty="0">
                <a:solidFill>
                  <a:srgbClr val="FFFFFF"/>
                </a:solidFill>
                <a:latin typeface="Verdana"/>
                <a:cs typeface="Verdana"/>
              </a:rPr>
              <a:t>y</a:t>
            </a:r>
            <a:r>
              <a:rPr sz="2700" spc="50" dirty="0">
                <a:solidFill>
                  <a:srgbClr val="FFFFFF"/>
                </a:solidFill>
                <a:latin typeface="Verdana"/>
                <a:cs typeface="Verdana"/>
              </a:rPr>
              <a:t>o</a:t>
            </a:r>
            <a:r>
              <a:rPr sz="2700" spc="105" dirty="0">
                <a:solidFill>
                  <a:srgbClr val="FFFFFF"/>
                </a:solidFill>
                <a:latin typeface="Verdana"/>
                <a:cs typeface="Verdana"/>
              </a:rPr>
              <a:t>u</a:t>
            </a:r>
            <a:r>
              <a:rPr sz="2700" spc="-245" dirty="0">
                <a:solidFill>
                  <a:srgbClr val="FFFFFF"/>
                </a:solidFill>
                <a:latin typeface="Verdana"/>
                <a:cs typeface="Verdana"/>
              </a:rPr>
              <a:t> </a:t>
            </a:r>
            <a:r>
              <a:rPr sz="2700" spc="114" dirty="0">
                <a:solidFill>
                  <a:srgbClr val="FFFFFF"/>
                </a:solidFill>
                <a:latin typeface="Verdana"/>
                <a:cs typeface="Verdana"/>
              </a:rPr>
              <a:t>h</a:t>
            </a:r>
            <a:r>
              <a:rPr sz="2700" spc="-60" dirty="0">
                <a:solidFill>
                  <a:srgbClr val="FFFFFF"/>
                </a:solidFill>
                <a:latin typeface="Verdana"/>
                <a:cs typeface="Verdana"/>
              </a:rPr>
              <a:t>a</a:t>
            </a:r>
            <a:r>
              <a:rPr sz="2700" spc="-180" dirty="0">
                <a:solidFill>
                  <a:srgbClr val="FFFFFF"/>
                </a:solidFill>
                <a:latin typeface="Verdana"/>
                <a:cs typeface="Verdana"/>
              </a:rPr>
              <a:t>v</a:t>
            </a:r>
            <a:r>
              <a:rPr sz="2700" spc="20" dirty="0">
                <a:solidFill>
                  <a:srgbClr val="FFFFFF"/>
                </a:solidFill>
                <a:latin typeface="Verdana"/>
                <a:cs typeface="Verdana"/>
              </a:rPr>
              <a:t>e</a:t>
            </a:r>
            <a:r>
              <a:rPr sz="2700" spc="-245" dirty="0">
                <a:solidFill>
                  <a:srgbClr val="FFFFFF"/>
                </a:solidFill>
                <a:latin typeface="Verdana"/>
                <a:cs typeface="Verdana"/>
              </a:rPr>
              <a:t> </a:t>
            </a:r>
            <a:r>
              <a:rPr sz="2700" spc="-30" dirty="0">
                <a:solidFill>
                  <a:srgbClr val="FFFFFF"/>
                </a:solidFill>
                <a:latin typeface="Verdana"/>
                <a:cs typeface="Verdana"/>
              </a:rPr>
              <a:t>a</a:t>
            </a:r>
            <a:r>
              <a:rPr sz="2700" spc="85" dirty="0">
                <a:solidFill>
                  <a:srgbClr val="FFFFFF"/>
                </a:solidFill>
                <a:latin typeface="Verdana"/>
                <a:cs typeface="Verdana"/>
              </a:rPr>
              <a:t>n</a:t>
            </a:r>
            <a:r>
              <a:rPr sz="2700" spc="-135" dirty="0">
                <a:solidFill>
                  <a:srgbClr val="FFFFFF"/>
                </a:solidFill>
                <a:latin typeface="Verdana"/>
                <a:cs typeface="Verdana"/>
              </a:rPr>
              <a:t>y</a:t>
            </a:r>
            <a:r>
              <a:rPr sz="2700" spc="-245" dirty="0">
                <a:solidFill>
                  <a:srgbClr val="FFFFFF"/>
                </a:solidFill>
                <a:latin typeface="Verdana"/>
                <a:cs typeface="Verdana"/>
              </a:rPr>
              <a:t> </a:t>
            </a:r>
            <a:r>
              <a:rPr sz="2700" spc="145" dirty="0">
                <a:solidFill>
                  <a:srgbClr val="FFFFFF"/>
                </a:solidFill>
                <a:latin typeface="Verdana"/>
                <a:cs typeface="Verdana"/>
              </a:rPr>
              <a:t>q</a:t>
            </a:r>
            <a:r>
              <a:rPr sz="2700" spc="105" dirty="0">
                <a:solidFill>
                  <a:srgbClr val="FFFFFF"/>
                </a:solidFill>
                <a:latin typeface="Verdana"/>
                <a:cs typeface="Verdana"/>
              </a:rPr>
              <a:t>u</a:t>
            </a:r>
            <a:r>
              <a:rPr sz="2700" spc="20" dirty="0">
                <a:solidFill>
                  <a:srgbClr val="FFFFFF"/>
                </a:solidFill>
                <a:latin typeface="Verdana"/>
                <a:cs typeface="Verdana"/>
              </a:rPr>
              <a:t>e</a:t>
            </a:r>
            <a:r>
              <a:rPr sz="2700" spc="-90" dirty="0">
                <a:solidFill>
                  <a:srgbClr val="FFFFFF"/>
                </a:solidFill>
                <a:latin typeface="Verdana"/>
                <a:cs typeface="Verdana"/>
              </a:rPr>
              <a:t>s</a:t>
            </a:r>
            <a:r>
              <a:rPr sz="2700" spc="30" dirty="0">
                <a:solidFill>
                  <a:srgbClr val="FFFFFF"/>
                </a:solidFill>
                <a:latin typeface="Verdana"/>
                <a:cs typeface="Verdana"/>
              </a:rPr>
              <a:t>t</a:t>
            </a:r>
            <a:r>
              <a:rPr sz="2700" spc="-15" dirty="0">
                <a:solidFill>
                  <a:srgbClr val="FFFFFF"/>
                </a:solidFill>
                <a:latin typeface="Verdana"/>
                <a:cs typeface="Verdana"/>
              </a:rPr>
              <a:t>i</a:t>
            </a:r>
            <a:r>
              <a:rPr sz="2700" spc="50" dirty="0">
                <a:solidFill>
                  <a:srgbClr val="FFFFFF"/>
                </a:solidFill>
                <a:latin typeface="Verdana"/>
                <a:cs typeface="Verdana"/>
              </a:rPr>
              <a:t>o</a:t>
            </a:r>
            <a:r>
              <a:rPr sz="2700" spc="114" dirty="0">
                <a:solidFill>
                  <a:srgbClr val="FFFFFF"/>
                </a:solidFill>
                <a:latin typeface="Verdana"/>
                <a:cs typeface="Verdana"/>
              </a:rPr>
              <a:t>n</a:t>
            </a:r>
            <a:r>
              <a:rPr sz="2700" spc="-140" dirty="0">
                <a:solidFill>
                  <a:srgbClr val="FFFFFF"/>
                </a:solidFill>
                <a:latin typeface="Verdana"/>
                <a:cs typeface="Verdana"/>
              </a:rPr>
              <a:t>s</a:t>
            </a:r>
            <a:r>
              <a:rPr sz="2700" spc="40" dirty="0">
                <a:solidFill>
                  <a:srgbClr val="FFFFFF"/>
                </a:solidFill>
                <a:latin typeface="Verdana"/>
                <a:cs typeface="Verdana"/>
              </a:rPr>
              <a:t>?  </a:t>
            </a:r>
            <a:endParaRPr sz="2700" dirty="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1832" y="1025044"/>
            <a:ext cx="7239000" cy="1859483"/>
          </a:xfrm>
          <a:prstGeom prst="rect">
            <a:avLst/>
          </a:prstGeom>
        </p:spPr>
        <p:txBody>
          <a:bodyPr vert="horz" wrap="square" lIns="0" tIns="12700" rIns="0" bIns="0" rtlCol="0">
            <a:spAutoFit/>
          </a:bodyPr>
          <a:lstStyle/>
          <a:p>
            <a:pPr marL="12700" algn="ctr">
              <a:lnSpc>
                <a:spcPct val="100000"/>
              </a:lnSpc>
              <a:spcBef>
                <a:spcPts val="100"/>
              </a:spcBef>
            </a:pPr>
            <a:r>
              <a:rPr lang="en-US" sz="6000" spc="155" dirty="0">
                <a:solidFill>
                  <a:srgbClr val="000000"/>
                </a:solidFill>
                <a:latin typeface="Cambria"/>
                <a:cs typeface="Cambria"/>
              </a:rPr>
              <a:t>Business Understanding</a:t>
            </a:r>
            <a:endParaRPr sz="6000" dirty="0">
              <a:latin typeface="Cambria"/>
              <a:cs typeface="Cambria"/>
            </a:endParaRPr>
          </a:p>
        </p:txBody>
      </p:sp>
      <p:sp>
        <p:nvSpPr>
          <p:cNvPr id="3" name="object 3"/>
          <p:cNvSpPr txBox="1"/>
          <p:nvPr/>
        </p:nvSpPr>
        <p:spPr>
          <a:xfrm>
            <a:off x="1643812" y="2884527"/>
            <a:ext cx="6035040" cy="6155916"/>
          </a:xfrm>
          <a:prstGeom prst="rect">
            <a:avLst/>
          </a:prstGeom>
        </p:spPr>
        <p:txBody>
          <a:bodyPr vert="horz" wrap="square" lIns="0" tIns="12065" rIns="0" bIns="0" rtlCol="0">
            <a:spAutoFit/>
          </a:bodyPr>
          <a:lstStyle/>
          <a:p>
            <a:pPr marL="779145" marR="5080" indent="-767080">
              <a:lnSpc>
                <a:spcPct val="117300"/>
              </a:lnSpc>
              <a:spcBef>
                <a:spcPts val="95"/>
              </a:spcBef>
            </a:pPr>
            <a:r>
              <a:rPr lang="en-US" sz="2450" b="1" spc="-50" dirty="0">
                <a:latin typeface="Verdana"/>
                <a:cs typeface="Verdana"/>
              </a:rPr>
              <a:t>OBJECTIVE:</a:t>
            </a:r>
            <a:br>
              <a:rPr lang="en-US" sz="2450" b="1" spc="-50" dirty="0">
                <a:latin typeface="Verdana"/>
                <a:cs typeface="Verdana"/>
              </a:rPr>
            </a:br>
            <a:r>
              <a:rPr lang="en-US" sz="2450" spc="-50" dirty="0">
                <a:latin typeface="Verdana"/>
                <a:cs typeface="Verdana"/>
              </a:rPr>
              <a:t>Develop a model for precise house price estimates in King County. Provide reliable information for buyers and sellers. </a:t>
            </a:r>
          </a:p>
          <a:p>
            <a:pPr marL="779145" marR="5080" indent="-767080">
              <a:lnSpc>
                <a:spcPct val="117300"/>
              </a:lnSpc>
              <a:spcBef>
                <a:spcPts val="95"/>
              </a:spcBef>
            </a:pPr>
            <a:r>
              <a:rPr lang="en-US" sz="2450" b="1" spc="-50" dirty="0">
                <a:latin typeface="Verdana"/>
                <a:cs typeface="Verdana"/>
              </a:rPr>
              <a:t>APPROACH:</a:t>
            </a:r>
            <a:br>
              <a:rPr lang="en-US" sz="2450" b="1" spc="-50" dirty="0">
                <a:latin typeface="Verdana"/>
                <a:cs typeface="Verdana"/>
              </a:rPr>
            </a:br>
            <a:r>
              <a:rPr lang="en-US" sz="2450" spc="-50" dirty="0">
                <a:latin typeface="Verdana"/>
                <a:cs typeface="Verdana"/>
              </a:rPr>
              <a:t>Build a model to deduce main factors influencing house prices. Utilize accurate and representative real estate data. Consider historical sales, current listings, property size, and other relevant features.</a:t>
            </a:r>
            <a:br>
              <a:rPr lang="en-US" sz="2450" spc="-50" dirty="0">
                <a:latin typeface="Verdana"/>
                <a:cs typeface="Verdana"/>
              </a:rPr>
            </a:br>
            <a:endParaRPr sz="2450" dirty="0">
              <a:latin typeface="Verdana"/>
              <a:cs typeface="Verdana"/>
            </a:endParaRPr>
          </a:p>
        </p:txBody>
      </p:sp>
      <p:pic>
        <p:nvPicPr>
          <p:cNvPr id="4" name="object 4"/>
          <p:cNvPicPr/>
          <p:nvPr/>
        </p:nvPicPr>
        <p:blipFill>
          <a:blip r:embed="rId2" cstate="print"/>
          <a:stretch>
            <a:fillRect/>
          </a:stretch>
        </p:blipFill>
        <p:spPr>
          <a:xfrm>
            <a:off x="9144000" y="0"/>
            <a:ext cx="9143851" cy="102868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39217" y="1619893"/>
            <a:ext cx="4639310" cy="939800"/>
          </a:xfrm>
          <a:prstGeom prst="rect">
            <a:avLst/>
          </a:prstGeom>
        </p:spPr>
        <p:txBody>
          <a:bodyPr vert="horz" wrap="square" lIns="0" tIns="12700" rIns="0" bIns="0" rtlCol="0">
            <a:spAutoFit/>
          </a:bodyPr>
          <a:lstStyle/>
          <a:p>
            <a:pPr marL="12700">
              <a:lnSpc>
                <a:spcPct val="100000"/>
              </a:lnSpc>
              <a:spcBef>
                <a:spcPts val="100"/>
              </a:spcBef>
            </a:pPr>
            <a:r>
              <a:rPr sz="6000" spc="20" dirty="0">
                <a:solidFill>
                  <a:srgbClr val="000000"/>
                </a:solidFill>
                <a:latin typeface="Cambria"/>
                <a:cs typeface="Cambria"/>
              </a:rPr>
              <a:t>Data</a:t>
            </a:r>
            <a:r>
              <a:rPr sz="6000" spc="-30" dirty="0">
                <a:solidFill>
                  <a:srgbClr val="000000"/>
                </a:solidFill>
                <a:latin typeface="Cambria"/>
                <a:cs typeface="Cambria"/>
              </a:rPr>
              <a:t> </a:t>
            </a:r>
            <a:r>
              <a:rPr sz="6000" spc="60" dirty="0">
                <a:solidFill>
                  <a:srgbClr val="000000"/>
                </a:solidFill>
                <a:latin typeface="Cambria"/>
                <a:cs typeface="Cambria"/>
              </a:rPr>
              <a:t>Sources</a:t>
            </a:r>
            <a:endParaRPr sz="6000" dirty="0">
              <a:latin typeface="Cambria"/>
              <a:cs typeface="Cambria"/>
            </a:endParaRPr>
          </a:p>
        </p:txBody>
      </p:sp>
      <p:sp>
        <p:nvSpPr>
          <p:cNvPr id="3" name="object 3"/>
          <p:cNvSpPr txBox="1"/>
          <p:nvPr/>
        </p:nvSpPr>
        <p:spPr>
          <a:xfrm>
            <a:off x="1767041" y="2884529"/>
            <a:ext cx="5911850" cy="3536609"/>
          </a:xfrm>
          <a:prstGeom prst="rect">
            <a:avLst/>
          </a:prstGeom>
        </p:spPr>
        <p:txBody>
          <a:bodyPr vert="horz" wrap="square" lIns="0" tIns="9525" rIns="0" bIns="0" rtlCol="0">
            <a:spAutoFit/>
          </a:bodyPr>
          <a:lstStyle/>
          <a:p>
            <a:pPr marL="12700" marR="5080" indent="3626485" algn="ctr">
              <a:lnSpc>
                <a:spcPct val="118000"/>
              </a:lnSpc>
              <a:spcBef>
                <a:spcPts val="75"/>
              </a:spcBef>
            </a:pPr>
            <a:r>
              <a:rPr lang="en-US" sz="2800" dirty="0">
                <a:solidFill>
                  <a:srgbClr val="212121"/>
                </a:solidFill>
              </a:rPr>
              <a:t>			</a:t>
            </a:r>
            <a:r>
              <a:rPr lang="en-US" sz="2800" b="0" i="0" dirty="0">
                <a:solidFill>
                  <a:srgbClr val="212121"/>
                </a:solidFill>
                <a:effectLst/>
                <a:latin typeface="+mn-lt"/>
              </a:rPr>
              <a:t>For this ANALYSIS, we will be using the King County House Sales Dataset, which contains Information about house sales in a northwestern county.</a:t>
            </a:r>
            <a:br>
              <a:rPr lang="en-US" sz="2800" b="0" i="0" dirty="0">
                <a:solidFill>
                  <a:srgbClr val="212121"/>
                </a:solidFill>
                <a:effectLst/>
                <a:latin typeface="+mn-lt"/>
              </a:rPr>
            </a:br>
            <a:r>
              <a:rPr lang="en-US" sz="2800" b="0" i="0" dirty="0">
                <a:solidFill>
                  <a:srgbClr val="212121"/>
                </a:solidFill>
                <a:effectLst/>
                <a:latin typeface="+mn-lt"/>
              </a:rPr>
              <a:t>This data was collected between 2014 to 2015.</a:t>
            </a:r>
            <a:endParaRPr lang="en-US" sz="2800" dirty="0">
              <a:solidFill>
                <a:srgbClr val="212121"/>
              </a:solidFill>
            </a:endParaRPr>
          </a:p>
        </p:txBody>
      </p:sp>
      <p:pic>
        <p:nvPicPr>
          <p:cNvPr id="4" name="object 4"/>
          <p:cNvPicPr/>
          <p:nvPr/>
        </p:nvPicPr>
        <p:blipFill>
          <a:blip r:embed="rId2" cstate="print"/>
          <a:stretch>
            <a:fillRect/>
          </a:stretch>
        </p:blipFill>
        <p:spPr>
          <a:xfrm>
            <a:off x="9144000" y="0"/>
            <a:ext cx="9143851" cy="102868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677400" y="1675169"/>
            <a:ext cx="6629400" cy="1674817"/>
          </a:xfrm>
          <a:prstGeom prst="rect">
            <a:avLst/>
          </a:prstGeom>
        </p:spPr>
        <p:txBody>
          <a:bodyPr vert="horz" wrap="square" lIns="0" tIns="12700" rIns="0" bIns="0" rtlCol="0">
            <a:spAutoFit/>
          </a:bodyPr>
          <a:lstStyle/>
          <a:p>
            <a:pPr marL="12700">
              <a:lnSpc>
                <a:spcPct val="100000"/>
              </a:lnSpc>
              <a:spcBef>
                <a:spcPts val="100"/>
              </a:spcBef>
            </a:pPr>
            <a:r>
              <a:rPr lang="en-US" sz="3600" i="0" dirty="0">
                <a:solidFill>
                  <a:srgbClr val="202124"/>
                </a:solidFill>
                <a:effectLst/>
                <a:latin typeface="+mj-lt"/>
              </a:rPr>
              <a:t>Question 1: What Features Have The Highest Correlation To The Home Price</a:t>
            </a:r>
            <a:endParaRPr lang="en-US" sz="3600" dirty="0">
              <a:latin typeface="+mj-lt"/>
              <a:cs typeface="Cambria"/>
            </a:endParaRPr>
          </a:p>
        </p:txBody>
      </p:sp>
      <p:sp>
        <p:nvSpPr>
          <p:cNvPr id="6" name="object 6"/>
          <p:cNvSpPr txBox="1"/>
          <p:nvPr/>
        </p:nvSpPr>
        <p:spPr>
          <a:xfrm>
            <a:off x="9677400" y="3342366"/>
            <a:ext cx="6764780" cy="5119863"/>
          </a:xfrm>
          <a:prstGeom prst="rect">
            <a:avLst/>
          </a:prstGeom>
        </p:spPr>
        <p:txBody>
          <a:bodyPr vert="horz" wrap="square" lIns="0" tIns="15875" rIns="0" bIns="0" rtlCol="0">
            <a:spAutoFit/>
          </a:bodyPr>
          <a:lstStyle/>
          <a:p>
            <a:pPr>
              <a:lnSpc>
                <a:spcPct val="150000"/>
              </a:lnSpc>
            </a:pPr>
            <a:r>
              <a:rPr lang="en-US" sz="2800" i="0" cap="none" dirty="0">
                <a:latin typeface="+mn-lt"/>
              </a:rPr>
              <a:t>I</a:t>
            </a:r>
            <a:r>
              <a:rPr lang="en-US" sz="2800" i="0" cap="none" dirty="0">
                <a:effectLst/>
                <a:latin typeface="+mn-lt"/>
              </a:rPr>
              <a:t>n general, a correlation value above 0.7 is considered high. Although the dataset does not contain any correlations with the price above 0.7, there are several features that exhibit moderately strong correlations. The variables </a:t>
            </a:r>
            <a:r>
              <a:rPr lang="en-US" sz="2800" i="0" cap="none" dirty="0" err="1">
                <a:effectLst/>
                <a:latin typeface="+mn-lt"/>
              </a:rPr>
              <a:t>sqft_living</a:t>
            </a:r>
            <a:r>
              <a:rPr lang="en-US" sz="2800" i="0" cap="none" dirty="0">
                <a:effectLst/>
                <a:latin typeface="+mn-lt"/>
              </a:rPr>
              <a:t>, grade, sqft_living15, </a:t>
            </a:r>
            <a:r>
              <a:rPr lang="en-US" sz="2800" i="0" cap="none" dirty="0" err="1">
                <a:effectLst/>
                <a:latin typeface="+mn-lt"/>
              </a:rPr>
              <a:t>sqft_above</a:t>
            </a:r>
            <a:r>
              <a:rPr lang="en-US" sz="2800" i="0" cap="none" dirty="0">
                <a:effectLst/>
                <a:latin typeface="+mn-lt"/>
              </a:rPr>
              <a:t>, and bathrooms demonstrate the highest correlations with the price.</a:t>
            </a:r>
            <a:endParaRPr lang="en-KE" sz="2800" dirty="0"/>
          </a:p>
        </p:txBody>
      </p:sp>
      <p:pic>
        <p:nvPicPr>
          <p:cNvPr id="3" name="Picture 2">
            <a:extLst>
              <a:ext uri="{FF2B5EF4-FFF2-40B4-BE49-F238E27FC236}">
                <a16:creationId xmlns:a16="http://schemas.microsoft.com/office/drawing/2014/main" id="{EA13F19D-B241-FB5A-1442-EBC378CE962A}"/>
              </a:ext>
            </a:extLst>
          </p:cNvPr>
          <p:cNvPicPr>
            <a:picLocks noChangeAspect="1"/>
          </p:cNvPicPr>
          <p:nvPr/>
        </p:nvPicPr>
        <p:blipFill>
          <a:blip r:embed="rId2"/>
          <a:stretch>
            <a:fillRect/>
          </a:stretch>
        </p:blipFill>
        <p:spPr>
          <a:xfrm>
            <a:off x="224790" y="1866900"/>
            <a:ext cx="9156700" cy="7848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763000" y="1667549"/>
            <a:ext cx="7772400" cy="2419958"/>
          </a:xfrm>
          <a:prstGeom prst="rect">
            <a:avLst/>
          </a:prstGeom>
        </p:spPr>
        <p:txBody>
          <a:bodyPr vert="horz" wrap="square" lIns="0" tIns="12700" rIns="0" bIns="0" rtlCol="0">
            <a:spAutoFit/>
          </a:bodyPr>
          <a:lstStyle/>
          <a:p>
            <a:pPr marL="12700">
              <a:lnSpc>
                <a:spcPct val="150000"/>
              </a:lnSpc>
              <a:spcBef>
                <a:spcPts val="100"/>
              </a:spcBef>
            </a:pPr>
            <a:r>
              <a:rPr lang="en-US" sz="3600" i="0" dirty="0">
                <a:solidFill>
                  <a:srgbClr val="202124"/>
                </a:solidFill>
                <a:effectLst/>
                <a:latin typeface="+mj-lt"/>
              </a:rPr>
              <a:t>Question 2: What features have the strongest correlations with other predicting variables?</a:t>
            </a:r>
            <a:endParaRPr lang="en-US" sz="3600" dirty="0">
              <a:latin typeface="+mj-lt"/>
              <a:cs typeface="Cambria"/>
            </a:endParaRPr>
          </a:p>
        </p:txBody>
      </p:sp>
      <p:sp>
        <p:nvSpPr>
          <p:cNvPr id="6" name="object 6"/>
          <p:cNvSpPr txBox="1"/>
          <p:nvPr/>
        </p:nvSpPr>
        <p:spPr>
          <a:xfrm>
            <a:off x="8851265" y="4305300"/>
            <a:ext cx="7595870" cy="3180871"/>
          </a:xfrm>
          <a:prstGeom prst="rect">
            <a:avLst/>
          </a:prstGeom>
        </p:spPr>
        <p:txBody>
          <a:bodyPr vert="horz" wrap="square" lIns="0" tIns="15875" rIns="0" bIns="0" rtlCol="0">
            <a:spAutoFit/>
          </a:bodyPr>
          <a:lstStyle/>
          <a:p>
            <a:pPr>
              <a:lnSpc>
                <a:spcPct val="150000"/>
              </a:lnSpc>
            </a:pPr>
            <a:r>
              <a:rPr lang="en-US" sz="2800" dirty="0"/>
              <a:t>Both</a:t>
            </a:r>
            <a:r>
              <a:rPr lang="en-US" sz="2800" b="0" i="0" dirty="0">
                <a:effectLst/>
              </a:rPr>
              <a:t> </a:t>
            </a:r>
            <a:r>
              <a:rPr lang="en-US" sz="2800" b="0" i="0" dirty="0" err="1">
                <a:effectLst/>
              </a:rPr>
              <a:t>sqft_living</a:t>
            </a:r>
            <a:r>
              <a:rPr lang="en-US" sz="2800" b="0" i="0" dirty="0">
                <a:effectLst/>
              </a:rPr>
              <a:t> and </a:t>
            </a:r>
            <a:r>
              <a:rPr lang="en-US" sz="2800" b="0" i="0" dirty="0" err="1">
                <a:effectLst/>
              </a:rPr>
              <a:t>sqft_above</a:t>
            </a:r>
            <a:r>
              <a:rPr lang="en-US" sz="2800" b="0" i="0" dirty="0">
                <a:effectLst/>
              </a:rPr>
              <a:t> are highly correlated with price, however, only one of them can be included in a multiple regression model because they are also highly correlated with each other. </a:t>
            </a:r>
            <a:endParaRPr lang="en-KE" sz="2800" dirty="0"/>
          </a:p>
        </p:txBody>
      </p:sp>
      <p:pic>
        <p:nvPicPr>
          <p:cNvPr id="2" name="Picture 1">
            <a:extLst>
              <a:ext uri="{FF2B5EF4-FFF2-40B4-BE49-F238E27FC236}">
                <a16:creationId xmlns:a16="http://schemas.microsoft.com/office/drawing/2014/main" id="{F631261E-E59E-251E-2BDB-17F8DB4A1769}"/>
              </a:ext>
            </a:extLst>
          </p:cNvPr>
          <p:cNvPicPr>
            <a:picLocks noChangeAspect="1"/>
          </p:cNvPicPr>
          <p:nvPr/>
        </p:nvPicPr>
        <p:blipFill>
          <a:blip r:embed="rId2"/>
          <a:stretch>
            <a:fillRect/>
          </a:stretch>
        </p:blipFill>
        <p:spPr>
          <a:xfrm>
            <a:off x="2743200" y="1698028"/>
            <a:ext cx="5334000" cy="6798271"/>
          </a:xfrm>
          <a:prstGeom prst="rect">
            <a:avLst/>
          </a:prstGeom>
        </p:spPr>
      </p:pic>
    </p:spTree>
    <p:extLst>
      <p:ext uri="{BB962C8B-B14F-4D97-AF65-F5344CB8AC3E}">
        <p14:creationId xmlns:p14="http://schemas.microsoft.com/office/powerpoint/2010/main" val="3857678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229600" y="1667549"/>
            <a:ext cx="8281670" cy="1588961"/>
          </a:xfrm>
          <a:prstGeom prst="rect">
            <a:avLst/>
          </a:prstGeom>
        </p:spPr>
        <p:txBody>
          <a:bodyPr vert="horz" wrap="square" lIns="0" tIns="12700" rIns="0" bIns="0" rtlCol="0">
            <a:spAutoFit/>
          </a:bodyPr>
          <a:lstStyle/>
          <a:p>
            <a:pPr marL="12700">
              <a:lnSpc>
                <a:spcPct val="150000"/>
              </a:lnSpc>
              <a:spcBef>
                <a:spcPts val="100"/>
              </a:spcBef>
            </a:pPr>
            <a:r>
              <a:rPr lang="en-US" sz="3600" i="0" dirty="0">
                <a:solidFill>
                  <a:srgbClr val="202124"/>
                </a:solidFill>
                <a:effectLst/>
                <a:latin typeface="+mj-lt"/>
              </a:rPr>
              <a:t>Question 3: What combinations of features is the best fit for price predictions?</a:t>
            </a:r>
            <a:endParaRPr lang="en-US" sz="3600" dirty="0">
              <a:latin typeface="+mj-lt"/>
              <a:cs typeface="Cambria"/>
            </a:endParaRPr>
          </a:p>
        </p:txBody>
      </p:sp>
      <p:sp>
        <p:nvSpPr>
          <p:cNvPr id="6" name="object 6"/>
          <p:cNvSpPr txBox="1"/>
          <p:nvPr/>
        </p:nvSpPr>
        <p:spPr>
          <a:xfrm>
            <a:off x="8382000" y="3467100"/>
            <a:ext cx="8129270" cy="4473532"/>
          </a:xfrm>
          <a:prstGeom prst="rect">
            <a:avLst/>
          </a:prstGeom>
        </p:spPr>
        <p:txBody>
          <a:bodyPr vert="horz" wrap="square" lIns="0" tIns="15875" rIns="0" bIns="0" rtlCol="0">
            <a:spAutoFit/>
          </a:bodyPr>
          <a:lstStyle/>
          <a:p>
            <a:pPr marL="457200" indent="-457200">
              <a:lnSpc>
                <a:spcPct val="150000"/>
              </a:lnSpc>
              <a:buFont typeface="Arial" panose="020B0604020202020204" pitchFamily="34" charset="0"/>
              <a:buChar char="•"/>
            </a:pPr>
            <a:r>
              <a:rPr lang="en-US" sz="2800" b="1" dirty="0"/>
              <a:t>Square footage.</a:t>
            </a:r>
          </a:p>
          <a:p>
            <a:pPr marL="457200" indent="-457200">
              <a:lnSpc>
                <a:spcPct val="150000"/>
              </a:lnSpc>
              <a:buFont typeface="Arial" panose="020B0604020202020204" pitchFamily="34" charset="0"/>
              <a:buChar char="•"/>
            </a:pPr>
            <a:r>
              <a:rPr lang="en-US" sz="2800" b="1" dirty="0"/>
              <a:t>Number of bathrooms.</a:t>
            </a:r>
          </a:p>
          <a:p>
            <a:pPr marL="457200" indent="-457200">
              <a:lnSpc>
                <a:spcPct val="150000"/>
              </a:lnSpc>
              <a:buFont typeface="Arial" panose="020B0604020202020204" pitchFamily="34" charset="0"/>
              <a:buChar char="•"/>
            </a:pPr>
            <a:r>
              <a:rPr lang="en-US" sz="2800" b="1" dirty="0"/>
              <a:t>The grade of the house.</a:t>
            </a:r>
          </a:p>
          <a:p>
            <a:pPr>
              <a:lnSpc>
                <a:spcPct val="150000"/>
              </a:lnSpc>
            </a:pPr>
            <a:r>
              <a:rPr lang="en-US" sz="2800" dirty="0"/>
              <a:t>The above factors have a have statistically significant coefficients at a 95% confidence level. This means that these variables have a significant impact on the target variable, "price."</a:t>
            </a:r>
          </a:p>
        </p:txBody>
      </p:sp>
      <p:pic>
        <p:nvPicPr>
          <p:cNvPr id="3" name="Content Placeholder 8">
            <a:extLst>
              <a:ext uri="{FF2B5EF4-FFF2-40B4-BE49-F238E27FC236}">
                <a16:creationId xmlns:a16="http://schemas.microsoft.com/office/drawing/2014/main" id="{E1C5D09F-9034-14CB-0E94-D82C5373F379}"/>
              </a:ext>
            </a:extLst>
          </p:cNvPr>
          <p:cNvPicPr>
            <a:picLocks noChangeAspect="1"/>
          </p:cNvPicPr>
          <p:nvPr/>
        </p:nvPicPr>
        <p:blipFill>
          <a:blip r:embed="rId2"/>
          <a:stretch>
            <a:fillRect/>
          </a:stretch>
        </p:blipFill>
        <p:spPr>
          <a:xfrm>
            <a:off x="1144048" y="1866900"/>
            <a:ext cx="6658833" cy="4469933"/>
          </a:xfrm>
          <a:prstGeom prst="rect">
            <a:avLst/>
          </a:prstGeom>
        </p:spPr>
      </p:pic>
    </p:spTree>
    <p:extLst>
      <p:ext uri="{BB962C8B-B14F-4D97-AF65-F5344CB8AC3E}">
        <p14:creationId xmlns:p14="http://schemas.microsoft.com/office/powerpoint/2010/main" val="2982276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1619894"/>
            <a:ext cx="6154497"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dirty="0">
                <a:solidFill>
                  <a:srgbClr val="202124"/>
                </a:solidFill>
                <a:effectLst/>
                <a:latin typeface="Trebuchet MS" panose="020B0603020202020204" pitchFamily="34" charset="0"/>
              </a:rPr>
              <a:t>FINAL MODEL AND RESULTS</a:t>
            </a:r>
            <a:endParaRPr sz="3600" dirty="0">
              <a:latin typeface="Trebuchet MS" panose="020B0603020202020204" pitchFamily="34" charset="0"/>
            </a:endParaRPr>
          </a:p>
        </p:txBody>
      </p:sp>
      <p:sp>
        <p:nvSpPr>
          <p:cNvPr id="3" name="object 3"/>
          <p:cNvSpPr txBox="1"/>
          <p:nvPr/>
        </p:nvSpPr>
        <p:spPr>
          <a:xfrm>
            <a:off x="1413128" y="2884528"/>
            <a:ext cx="6265545" cy="6664004"/>
          </a:xfrm>
          <a:prstGeom prst="rect">
            <a:avLst/>
          </a:prstGeom>
        </p:spPr>
        <p:txBody>
          <a:bodyPr vert="horz" wrap="square" lIns="0" tIns="76835" rIns="0" bIns="0" rtlCol="0">
            <a:spAutoFit/>
          </a:bodyPr>
          <a:lstStyle/>
          <a:p>
            <a:pPr marL="342900" marR="5080" indent="-342900">
              <a:lnSpc>
                <a:spcPct val="100000"/>
              </a:lnSpc>
              <a:spcBef>
                <a:spcPts val="605"/>
              </a:spcBef>
              <a:buFont typeface="Arial" panose="020B0604020202020204" pitchFamily="34" charset="0"/>
              <a:buChar char="•"/>
            </a:pPr>
            <a:r>
              <a:rPr lang="en-US" sz="2450" b="1" spc="70" dirty="0">
                <a:latin typeface="Tahoma"/>
                <a:cs typeface="Tahoma"/>
              </a:rPr>
              <a:t>MODEL FIT</a:t>
            </a:r>
          </a:p>
          <a:p>
            <a:pPr marL="457200" marR="5080" indent="-457200">
              <a:lnSpc>
                <a:spcPct val="100000"/>
              </a:lnSpc>
              <a:spcBef>
                <a:spcPts val="605"/>
              </a:spcBef>
              <a:buFont typeface="+mj-lt"/>
              <a:buAutoNum type="alphaLcParenR"/>
            </a:pPr>
            <a:r>
              <a:rPr lang="en-US" sz="2450" spc="70" dirty="0">
                <a:latin typeface="Tahoma"/>
                <a:cs typeface="Tahoma"/>
              </a:rPr>
              <a:t>R Squared ; 0.537</a:t>
            </a:r>
          </a:p>
          <a:p>
            <a:pPr marL="457200" marR="5080" indent="-457200">
              <a:lnSpc>
                <a:spcPct val="100000"/>
              </a:lnSpc>
              <a:spcBef>
                <a:spcPts val="605"/>
              </a:spcBef>
              <a:buFont typeface="+mj-lt"/>
              <a:buAutoNum type="alphaLcParenR"/>
            </a:pPr>
            <a:r>
              <a:rPr lang="en-US" sz="2450" spc="70" dirty="0">
                <a:latin typeface="Tahoma"/>
                <a:cs typeface="Tahoma"/>
              </a:rPr>
              <a:t>P Value &lt; 0.05</a:t>
            </a:r>
          </a:p>
          <a:p>
            <a:pPr marL="342900" marR="5080" indent="-342900">
              <a:lnSpc>
                <a:spcPct val="100000"/>
              </a:lnSpc>
              <a:spcBef>
                <a:spcPts val="605"/>
              </a:spcBef>
              <a:buFont typeface="Arial" panose="020B0604020202020204" pitchFamily="34" charset="0"/>
              <a:buChar char="•"/>
            </a:pPr>
            <a:r>
              <a:rPr lang="en-US" sz="2450" b="1" spc="70" dirty="0">
                <a:latin typeface="Tahoma"/>
                <a:cs typeface="Tahoma"/>
              </a:rPr>
              <a:t>MODEL COEFFIENTS</a:t>
            </a:r>
          </a:p>
          <a:p>
            <a:pPr marL="457200" marR="5080" indent="-457200">
              <a:lnSpc>
                <a:spcPct val="100000"/>
              </a:lnSpc>
              <a:spcBef>
                <a:spcPts val="605"/>
              </a:spcBef>
              <a:buFont typeface="+mj-lt"/>
              <a:buAutoNum type="alphaLcParenR"/>
            </a:pPr>
            <a:r>
              <a:rPr lang="en-US" sz="2450" spc="70" dirty="0">
                <a:latin typeface="Tahoma"/>
                <a:cs typeface="Tahoma"/>
              </a:rPr>
              <a:t>Grade</a:t>
            </a:r>
          </a:p>
          <a:p>
            <a:pPr marL="457200" marR="5080" indent="-457200">
              <a:lnSpc>
                <a:spcPct val="100000"/>
              </a:lnSpc>
              <a:spcBef>
                <a:spcPts val="605"/>
              </a:spcBef>
              <a:buFont typeface="+mj-lt"/>
              <a:buAutoNum type="alphaLcParenR"/>
            </a:pPr>
            <a:r>
              <a:rPr lang="en-US" sz="2450" spc="70" dirty="0">
                <a:latin typeface="Tahoma"/>
                <a:cs typeface="Tahoma"/>
              </a:rPr>
              <a:t>Square foot living</a:t>
            </a:r>
          </a:p>
          <a:p>
            <a:pPr marL="457200" marR="5080" indent="-457200">
              <a:lnSpc>
                <a:spcPct val="100000"/>
              </a:lnSpc>
              <a:spcBef>
                <a:spcPts val="605"/>
              </a:spcBef>
              <a:buFont typeface="+mj-lt"/>
              <a:buAutoNum type="alphaLcParenR"/>
            </a:pPr>
            <a:r>
              <a:rPr lang="en-US" sz="2450" spc="70" dirty="0">
                <a:latin typeface="Tahoma"/>
                <a:cs typeface="Tahoma"/>
              </a:rPr>
              <a:t>Bathrooms</a:t>
            </a:r>
          </a:p>
          <a:p>
            <a:pPr marL="342900" marR="5080" indent="-342900">
              <a:lnSpc>
                <a:spcPct val="100000"/>
              </a:lnSpc>
              <a:spcBef>
                <a:spcPts val="605"/>
              </a:spcBef>
              <a:buFont typeface="Arial" panose="020B0604020202020204" pitchFamily="34" charset="0"/>
              <a:buChar char="•"/>
            </a:pPr>
            <a:endParaRPr lang="en-US" sz="2450" spc="70" dirty="0">
              <a:latin typeface="Tahoma"/>
              <a:cs typeface="Tahoma"/>
            </a:endParaRPr>
          </a:p>
          <a:p>
            <a:pPr marL="342900" marR="5080" indent="-342900">
              <a:lnSpc>
                <a:spcPct val="100000"/>
              </a:lnSpc>
              <a:spcBef>
                <a:spcPts val="605"/>
              </a:spcBef>
              <a:buFont typeface="Arial" panose="020B0604020202020204" pitchFamily="34" charset="0"/>
              <a:buChar char="•"/>
            </a:pPr>
            <a:r>
              <a:rPr lang="en-US" sz="2450" spc="70" dirty="0">
                <a:latin typeface="Tahoma"/>
                <a:cs typeface="Tahoma"/>
              </a:rPr>
              <a:t>This means the model can account for 54% of the variability in price.</a:t>
            </a:r>
          </a:p>
          <a:p>
            <a:pPr marL="342900" marR="5080" indent="-342900">
              <a:lnSpc>
                <a:spcPct val="100000"/>
              </a:lnSpc>
              <a:spcBef>
                <a:spcPts val="605"/>
              </a:spcBef>
              <a:buFont typeface="Arial" panose="020B0604020202020204" pitchFamily="34" charset="0"/>
              <a:buChar char="•"/>
            </a:pPr>
            <a:r>
              <a:rPr lang="en-US" sz="2450" spc="70" dirty="0">
                <a:latin typeface="Tahoma"/>
                <a:cs typeface="Tahoma"/>
              </a:rPr>
              <a:t>P Value &lt; 0.05 means that the model is statistically significant.</a:t>
            </a:r>
          </a:p>
          <a:p>
            <a:pPr marL="342900" marR="5080" indent="-342900">
              <a:lnSpc>
                <a:spcPct val="100000"/>
              </a:lnSpc>
              <a:spcBef>
                <a:spcPts val="605"/>
              </a:spcBef>
              <a:buFont typeface="Arial" panose="020B0604020202020204" pitchFamily="34" charset="0"/>
              <a:buChar char="•"/>
            </a:pPr>
            <a:r>
              <a:rPr lang="en-US" sz="2800" b="0" i="0" dirty="0">
                <a:solidFill>
                  <a:srgbClr val="202124"/>
                </a:solidFill>
                <a:effectLst/>
                <a:latin typeface="Roboto" panose="02000000000000000000" pitchFamily="2" charset="0"/>
              </a:rPr>
              <a:t>Our final model3 when compared to the baseline model, the R-squared increase from 50% to 54%</a:t>
            </a:r>
            <a:endParaRPr lang="en-US" sz="2450" b="1" spc="70" dirty="0">
              <a:latin typeface="Tahoma"/>
              <a:cs typeface="Tahoma"/>
            </a:endParaRPr>
          </a:p>
        </p:txBody>
      </p:sp>
      <p:pic>
        <p:nvPicPr>
          <p:cNvPr id="4" name="object 4"/>
          <p:cNvPicPr/>
          <p:nvPr/>
        </p:nvPicPr>
        <p:blipFill>
          <a:blip r:embed="rId2" cstate="print"/>
          <a:stretch>
            <a:fillRect/>
          </a:stretch>
        </p:blipFill>
        <p:spPr>
          <a:xfrm>
            <a:off x="9144000" y="0"/>
            <a:ext cx="9143851" cy="102868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95516" y="9055843"/>
            <a:ext cx="5897245" cy="1228725"/>
          </a:xfrm>
          <a:custGeom>
            <a:avLst/>
            <a:gdLst/>
            <a:ahLst/>
            <a:cxnLst/>
            <a:rect l="l" t="t" r="r" b="b"/>
            <a:pathLst>
              <a:path w="5897245" h="1228725">
                <a:moveTo>
                  <a:pt x="5897026" y="1228216"/>
                </a:moveTo>
                <a:lnTo>
                  <a:pt x="0" y="1228216"/>
                </a:lnTo>
                <a:lnTo>
                  <a:pt x="0" y="0"/>
                </a:lnTo>
                <a:lnTo>
                  <a:pt x="5897026" y="0"/>
                </a:lnTo>
                <a:lnTo>
                  <a:pt x="5897026" y="1228216"/>
                </a:lnTo>
                <a:close/>
              </a:path>
            </a:pathLst>
          </a:custGeom>
          <a:solidFill>
            <a:srgbClr val="000000"/>
          </a:solidFill>
        </p:spPr>
        <p:txBody>
          <a:bodyPr wrap="square" lIns="0" tIns="0" rIns="0" bIns="0" rtlCol="0"/>
          <a:lstStyle/>
          <a:p>
            <a:endParaRPr/>
          </a:p>
        </p:txBody>
      </p:sp>
      <p:sp>
        <p:nvSpPr>
          <p:cNvPr id="3" name="object 3"/>
          <p:cNvSpPr/>
          <p:nvPr/>
        </p:nvSpPr>
        <p:spPr>
          <a:xfrm>
            <a:off x="11815725" y="0"/>
            <a:ext cx="6472555" cy="10287000"/>
          </a:xfrm>
          <a:custGeom>
            <a:avLst/>
            <a:gdLst/>
            <a:ahLst/>
            <a:cxnLst/>
            <a:rect l="l" t="t" r="r" b="b"/>
            <a:pathLst>
              <a:path w="6472555" h="10287000">
                <a:moveTo>
                  <a:pt x="6472263" y="0"/>
                </a:moveTo>
                <a:lnTo>
                  <a:pt x="0" y="0"/>
                </a:lnTo>
                <a:lnTo>
                  <a:pt x="0" y="1225372"/>
                </a:lnTo>
                <a:lnTo>
                  <a:pt x="5246255" y="1225372"/>
                </a:lnTo>
                <a:lnTo>
                  <a:pt x="5246255" y="9061425"/>
                </a:lnTo>
                <a:lnTo>
                  <a:pt x="0" y="9061425"/>
                </a:lnTo>
                <a:lnTo>
                  <a:pt x="0" y="10286797"/>
                </a:lnTo>
                <a:lnTo>
                  <a:pt x="6472263" y="10286797"/>
                </a:lnTo>
                <a:lnTo>
                  <a:pt x="6472263" y="9061425"/>
                </a:lnTo>
                <a:lnTo>
                  <a:pt x="6472263" y="1225372"/>
                </a:lnTo>
                <a:lnTo>
                  <a:pt x="6472263" y="0"/>
                </a:lnTo>
                <a:close/>
              </a:path>
            </a:pathLst>
          </a:custGeom>
          <a:solidFill>
            <a:srgbClr val="000000"/>
          </a:solidFill>
        </p:spPr>
        <p:txBody>
          <a:bodyPr wrap="square" lIns="0" tIns="0" rIns="0" bIns="0" rtlCol="0"/>
          <a:lstStyle/>
          <a:p>
            <a:endParaRPr/>
          </a:p>
        </p:txBody>
      </p:sp>
      <p:sp>
        <p:nvSpPr>
          <p:cNvPr id="4" name="object 4"/>
          <p:cNvSpPr/>
          <p:nvPr/>
        </p:nvSpPr>
        <p:spPr>
          <a:xfrm>
            <a:off x="0" y="0"/>
            <a:ext cx="12092940" cy="10287000"/>
          </a:xfrm>
          <a:custGeom>
            <a:avLst/>
            <a:gdLst/>
            <a:ahLst/>
            <a:cxnLst/>
            <a:rect l="l" t="t" r="r" b="b"/>
            <a:pathLst>
              <a:path w="12092940" h="10287000">
                <a:moveTo>
                  <a:pt x="12092534" y="1511"/>
                </a:moveTo>
                <a:lnTo>
                  <a:pt x="6472250" y="1511"/>
                </a:lnTo>
                <a:lnTo>
                  <a:pt x="6472250" y="0"/>
                </a:lnTo>
                <a:lnTo>
                  <a:pt x="0" y="0"/>
                </a:lnTo>
                <a:lnTo>
                  <a:pt x="0" y="1225372"/>
                </a:lnTo>
                <a:lnTo>
                  <a:pt x="0" y="9061425"/>
                </a:lnTo>
                <a:lnTo>
                  <a:pt x="0" y="10286797"/>
                </a:lnTo>
                <a:lnTo>
                  <a:pt x="6472250" y="10286797"/>
                </a:lnTo>
                <a:lnTo>
                  <a:pt x="6472250" y="9061425"/>
                </a:lnTo>
                <a:lnTo>
                  <a:pt x="1225994" y="9061425"/>
                </a:lnTo>
                <a:lnTo>
                  <a:pt x="1225994" y="1225372"/>
                </a:lnTo>
                <a:lnTo>
                  <a:pt x="6195504" y="1225372"/>
                </a:lnTo>
                <a:lnTo>
                  <a:pt x="6195504" y="1229728"/>
                </a:lnTo>
                <a:lnTo>
                  <a:pt x="12092534" y="1229728"/>
                </a:lnTo>
                <a:lnTo>
                  <a:pt x="12092534" y="1511"/>
                </a:lnTo>
                <a:close/>
              </a:path>
            </a:pathLst>
          </a:custGeom>
          <a:solidFill>
            <a:srgbClr val="000000"/>
          </a:solidFill>
        </p:spPr>
        <p:txBody>
          <a:bodyPr wrap="square" lIns="0" tIns="0" rIns="0" bIns="0" rtlCol="0"/>
          <a:lstStyle/>
          <a:p>
            <a:endParaRPr/>
          </a:p>
        </p:txBody>
      </p:sp>
      <p:sp>
        <p:nvSpPr>
          <p:cNvPr id="5" name="object 5"/>
          <p:cNvSpPr txBox="1">
            <a:spLocks noGrp="1"/>
          </p:cNvSpPr>
          <p:nvPr>
            <p:ph type="title"/>
          </p:nvPr>
        </p:nvSpPr>
        <p:spPr>
          <a:xfrm>
            <a:off x="2545080" y="1536752"/>
            <a:ext cx="9328768" cy="1243930"/>
          </a:xfrm>
          <a:prstGeom prst="rect">
            <a:avLst/>
          </a:prstGeom>
        </p:spPr>
        <p:txBody>
          <a:bodyPr vert="horz" wrap="square" lIns="0" tIns="12700" rIns="0" bIns="0" rtlCol="0">
            <a:spAutoFit/>
          </a:bodyPr>
          <a:lstStyle/>
          <a:p>
            <a:pPr marL="12700" algn="ctr">
              <a:lnSpc>
                <a:spcPct val="100000"/>
              </a:lnSpc>
              <a:spcBef>
                <a:spcPts val="100"/>
              </a:spcBef>
            </a:pPr>
            <a:r>
              <a:rPr lang="en-US" sz="8000" spc="120" dirty="0">
                <a:solidFill>
                  <a:srgbClr val="000000"/>
                </a:solidFill>
                <a:latin typeface="Cambria"/>
                <a:cs typeface="Cambria"/>
              </a:rPr>
              <a:t>Recommendations</a:t>
            </a:r>
            <a:endParaRPr lang="en-US" sz="8000" dirty="0">
              <a:latin typeface="Cambria"/>
              <a:cs typeface="Cambria"/>
            </a:endParaRPr>
          </a:p>
        </p:txBody>
      </p:sp>
      <p:sp>
        <p:nvSpPr>
          <p:cNvPr id="6" name="object 6"/>
          <p:cNvSpPr txBox="1">
            <a:spLocks noGrp="1"/>
          </p:cNvSpPr>
          <p:nvPr>
            <p:ph type="body" idx="1"/>
          </p:nvPr>
        </p:nvSpPr>
        <p:spPr>
          <a:xfrm>
            <a:off x="2545080" y="3037082"/>
            <a:ext cx="11311998" cy="4469237"/>
          </a:xfrm>
          <a:prstGeom prst="rect">
            <a:avLst/>
          </a:prstGeom>
        </p:spPr>
        <p:txBody>
          <a:bodyPr vert="horz" wrap="square" lIns="0" tIns="15875" rIns="0" bIns="0" rtlCol="0">
            <a:spAutoFit/>
          </a:bodyPr>
          <a:lstStyle/>
          <a:p>
            <a:pPr algn="l">
              <a:lnSpc>
                <a:spcPct val="150000"/>
              </a:lnSpc>
              <a:buFont typeface="+mj-lt"/>
              <a:buAutoNum type="arabicPeriod"/>
            </a:pPr>
            <a:r>
              <a:rPr lang="en-US" sz="2800" b="0" i="0" dirty="0">
                <a:solidFill>
                  <a:srgbClr val="374151"/>
                </a:solidFill>
                <a:effectLst/>
                <a:latin typeface="Söhne"/>
              </a:rPr>
              <a:t>In King County, square footage, grade, and bathrooms are the most influential factors in determining a house's price.</a:t>
            </a:r>
          </a:p>
          <a:p>
            <a:pPr algn="l">
              <a:lnSpc>
                <a:spcPct val="150000"/>
              </a:lnSpc>
              <a:buFont typeface="+mj-lt"/>
              <a:buAutoNum type="arabicPeriod"/>
            </a:pPr>
            <a:r>
              <a:rPr lang="en-US" sz="2800" b="0" i="0" dirty="0">
                <a:solidFill>
                  <a:srgbClr val="374151"/>
                </a:solidFill>
                <a:effectLst/>
                <a:latin typeface="Söhne"/>
              </a:rPr>
              <a:t>Homeowners should prioritize expanding the square footage and enhancing the quality of construction to maximize their selling price.</a:t>
            </a:r>
          </a:p>
          <a:p>
            <a:pPr algn="l">
              <a:lnSpc>
                <a:spcPct val="150000"/>
              </a:lnSpc>
              <a:buFont typeface="+mj-lt"/>
              <a:buAutoNum type="arabicPeriod"/>
            </a:pPr>
            <a:r>
              <a:rPr lang="en-US" sz="2800" b="0" i="0" dirty="0">
                <a:solidFill>
                  <a:srgbClr val="374151"/>
                </a:solidFill>
                <a:effectLst/>
                <a:latin typeface="Söhne"/>
              </a:rPr>
              <a:t>Regularly retraining the model with the latest data, validating its predictions against actual sale prices, and refining it based on feedback are essential for maintaining the model's effectiveness.</a:t>
            </a:r>
            <a:endParaRPr sz="2800" b="0" spc="-10" dirty="0">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95516" y="9055843"/>
            <a:ext cx="5897245" cy="1228725"/>
          </a:xfrm>
          <a:custGeom>
            <a:avLst/>
            <a:gdLst/>
            <a:ahLst/>
            <a:cxnLst/>
            <a:rect l="l" t="t" r="r" b="b"/>
            <a:pathLst>
              <a:path w="5897245" h="1228725">
                <a:moveTo>
                  <a:pt x="5897026" y="1228216"/>
                </a:moveTo>
                <a:lnTo>
                  <a:pt x="0" y="1228216"/>
                </a:lnTo>
                <a:lnTo>
                  <a:pt x="0" y="0"/>
                </a:lnTo>
                <a:lnTo>
                  <a:pt x="5897026" y="0"/>
                </a:lnTo>
                <a:lnTo>
                  <a:pt x="5897026" y="1228216"/>
                </a:lnTo>
                <a:close/>
              </a:path>
            </a:pathLst>
          </a:custGeom>
          <a:solidFill>
            <a:srgbClr val="000000"/>
          </a:solidFill>
        </p:spPr>
        <p:txBody>
          <a:bodyPr wrap="square" lIns="0" tIns="0" rIns="0" bIns="0" rtlCol="0"/>
          <a:lstStyle/>
          <a:p>
            <a:endParaRPr/>
          </a:p>
        </p:txBody>
      </p:sp>
      <p:sp>
        <p:nvSpPr>
          <p:cNvPr id="3" name="object 3"/>
          <p:cNvSpPr/>
          <p:nvPr/>
        </p:nvSpPr>
        <p:spPr>
          <a:xfrm>
            <a:off x="11815725" y="0"/>
            <a:ext cx="6472555" cy="10287000"/>
          </a:xfrm>
          <a:custGeom>
            <a:avLst/>
            <a:gdLst/>
            <a:ahLst/>
            <a:cxnLst/>
            <a:rect l="l" t="t" r="r" b="b"/>
            <a:pathLst>
              <a:path w="6472555" h="10287000">
                <a:moveTo>
                  <a:pt x="6472263" y="0"/>
                </a:moveTo>
                <a:lnTo>
                  <a:pt x="0" y="0"/>
                </a:lnTo>
                <a:lnTo>
                  <a:pt x="0" y="1225372"/>
                </a:lnTo>
                <a:lnTo>
                  <a:pt x="5246255" y="1225372"/>
                </a:lnTo>
                <a:lnTo>
                  <a:pt x="5246255" y="9061425"/>
                </a:lnTo>
                <a:lnTo>
                  <a:pt x="0" y="9061425"/>
                </a:lnTo>
                <a:lnTo>
                  <a:pt x="0" y="10286797"/>
                </a:lnTo>
                <a:lnTo>
                  <a:pt x="6472263" y="10286797"/>
                </a:lnTo>
                <a:lnTo>
                  <a:pt x="6472263" y="9061425"/>
                </a:lnTo>
                <a:lnTo>
                  <a:pt x="6472263" y="1225372"/>
                </a:lnTo>
                <a:lnTo>
                  <a:pt x="6472263" y="0"/>
                </a:lnTo>
                <a:close/>
              </a:path>
            </a:pathLst>
          </a:custGeom>
          <a:solidFill>
            <a:srgbClr val="000000"/>
          </a:solidFill>
        </p:spPr>
        <p:txBody>
          <a:bodyPr wrap="square" lIns="0" tIns="0" rIns="0" bIns="0" rtlCol="0"/>
          <a:lstStyle/>
          <a:p>
            <a:endParaRPr/>
          </a:p>
        </p:txBody>
      </p:sp>
      <p:sp>
        <p:nvSpPr>
          <p:cNvPr id="4" name="object 4"/>
          <p:cNvSpPr/>
          <p:nvPr/>
        </p:nvSpPr>
        <p:spPr>
          <a:xfrm>
            <a:off x="0" y="0"/>
            <a:ext cx="12092940" cy="10287000"/>
          </a:xfrm>
          <a:custGeom>
            <a:avLst/>
            <a:gdLst/>
            <a:ahLst/>
            <a:cxnLst/>
            <a:rect l="l" t="t" r="r" b="b"/>
            <a:pathLst>
              <a:path w="12092940" h="10287000">
                <a:moveTo>
                  <a:pt x="12092534" y="1511"/>
                </a:moveTo>
                <a:lnTo>
                  <a:pt x="6472250" y="1511"/>
                </a:lnTo>
                <a:lnTo>
                  <a:pt x="6472250" y="0"/>
                </a:lnTo>
                <a:lnTo>
                  <a:pt x="0" y="0"/>
                </a:lnTo>
                <a:lnTo>
                  <a:pt x="0" y="1225372"/>
                </a:lnTo>
                <a:lnTo>
                  <a:pt x="0" y="9061425"/>
                </a:lnTo>
                <a:lnTo>
                  <a:pt x="0" y="10286797"/>
                </a:lnTo>
                <a:lnTo>
                  <a:pt x="6472250" y="10286797"/>
                </a:lnTo>
                <a:lnTo>
                  <a:pt x="6472250" y="9061425"/>
                </a:lnTo>
                <a:lnTo>
                  <a:pt x="1225994" y="9061425"/>
                </a:lnTo>
                <a:lnTo>
                  <a:pt x="1225994" y="1225372"/>
                </a:lnTo>
                <a:lnTo>
                  <a:pt x="6195504" y="1225372"/>
                </a:lnTo>
                <a:lnTo>
                  <a:pt x="6195504" y="1229728"/>
                </a:lnTo>
                <a:lnTo>
                  <a:pt x="12092534" y="1229728"/>
                </a:lnTo>
                <a:lnTo>
                  <a:pt x="12092534" y="1511"/>
                </a:lnTo>
                <a:close/>
              </a:path>
            </a:pathLst>
          </a:custGeom>
          <a:solidFill>
            <a:srgbClr val="000000"/>
          </a:solidFill>
        </p:spPr>
        <p:txBody>
          <a:bodyPr wrap="square" lIns="0" tIns="0" rIns="0" bIns="0" rtlCol="0"/>
          <a:lstStyle/>
          <a:p>
            <a:endParaRPr/>
          </a:p>
        </p:txBody>
      </p:sp>
      <p:sp>
        <p:nvSpPr>
          <p:cNvPr id="5" name="object 5"/>
          <p:cNvSpPr txBox="1">
            <a:spLocks noGrp="1"/>
          </p:cNvSpPr>
          <p:nvPr>
            <p:ph type="title"/>
          </p:nvPr>
        </p:nvSpPr>
        <p:spPr>
          <a:xfrm>
            <a:off x="2382837" y="1810774"/>
            <a:ext cx="6475095" cy="1243930"/>
          </a:xfrm>
          <a:prstGeom prst="rect">
            <a:avLst/>
          </a:prstGeom>
        </p:spPr>
        <p:txBody>
          <a:bodyPr vert="horz" wrap="square" lIns="0" tIns="12700" rIns="0" bIns="0" rtlCol="0">
            <a:spAutoFit/>
          </a:bodyPr>
          <a:lstStyle/>
          <a:p>
            <a:pPr marL="12700">
              <a:lnSpc>
                <a:spcPct val="100000"/>
              </a:lnSpc>
              <a:spcBef>
                <a:spcPts val="100"/>
              </a:spcBef>
            </a:pPr>
            <a:r>
              <a:rPr lang="en-US" sz="8000" spc="1355" dirty="0">
                <a:solidFill>
                  <a:srgbClr val="000000"/>
                </a:solidFill>
                <a:latin typeface="Cambria"/>
                <a:cs typeface="Cambria"/>
              </a:rPr>
              <a:t>C</a:t>
            </a:r>
            <a:r>
              <a:rPr sz="8000" spc="60" dirty="0">
                <a:solidFill>
                  <a:srgbClr val="000000"/>
                </a:solidFill>
                <a:latin typeface="Cambria"/>
                <a:cs typeface="Cambria"/>
              </a:rPr>
              <a:t>o</a:t>
            </a:r>
            <a:r>
              <a:rPr sz="8000" spc="200" dirty="0">
                <a:solidFill>
                  <a:srgbClr val="000000"/>
                </a:solidFill>
                <a:latin typeface="Cambria"/>
                <a:cs typeface="Cambria"/>
              </a:rPr>
              <a:t>n</a:t>
            </a:r>
            <a:r>
              <a:rPr sz="8000" spc="320" dirty="0">
                <a:solidFill>
                  <a:srgbClr val="000000"/>
                </a:solidFill>
                <a:latin typeface="Cambria"/>
                <a:cs typeface="Cambria"/>
              </a:rPr>
              <a:t>c</a:t>
            </a:r>
            <a:r>
              <a:rPr sz="8000" spc="185" dirty="0">
                <a:solidFill>
                  <a:srgbClr val="000000"/>
                </a:solidFill>
                <a:latin typeface="Cambria"/>
                <a:cs typeface="Cambria"/>
              </a:rPr>
              <a:t>l</a:t>
            </a:r>
            <a:r>
              <a:rPr sz="8000" spc="229" dirty="0">
                <a:solidFill>
                  <a:srgbClr val="000000"/>
                </a:solidFill>
                <a:latin typeface="Cambria"/>
                <a:cs typeface="Cambria"/>
              </a:rPr>
              <a:t>u</a:t>
            </a:r>
            <a:r>
              <a:rPr sz="8000" spc="120" dirty="0">
                <a:solidFill>
                  <a:srgbClr val="000000"/>
                </a:solidFill>
                <a:latin typeface="Cambria"/>
                <a:cs typeface="Cambria"/>
              </a:rPr>
              <a:t>s</a:t>
            </a:r>
            <a:r>
              <a:rPr sz="8000" spc="145" dirty="0">
                <a:solidFill>
                  <a:srgbClr val="000000"/>
                </a:solidFill>
                <a:latin typeface="Cambria"/>
                <a:cs typeface="Cambria"/>
              </a:rPr>
              <a:t>i</a:t>
            </a:r>
            <a:r>
              <a:rPr sz="8000" spc="60" dirty="0">
                <a:solidFill>
                  <a:srgbClr val="000000"/>
                </a:solidFill>
                <a:latin typeface="Cambria"/>
                <a:cs typeface="Cambria"/>
              </a:rPr>
              <a:t>o</a:t>
            </a:r>
            <a:r>
              <a:rPr sz="8000" spc="200" dirty="0">
                <a:solidFill>
                  <a:srgbClr val="000000"/>
                </a:solidFill>
                <a:latin typeface="Cambria"/>
                <a:cs typeface="Cambria"/>
              </a:rPr>
              <a:t>n</a:t>
            </a:r>
            <a:endParaRPr sz="8000" dirty="0">
              <a:latin typeface="Cambria"/>
              <a:cs typeface="Cambria"/>
            </a:endParaRPr>
          </a:p>
        </p:txBody>
      </p:sp>
      <p:sp>
        <p:nvSpPr>
          <p:cNvPr id="6" name="object 6"/>
          <p:cNvSpPr txBox="1">
            <a:spLocks noGrp="1"/>
          </p:cNvSpPr>
          <p:nvPr>
            <p:ph type="body" idx="1"/>
          </p:nvPr>
        </p:nvSpPr>
        <p:spPr>
          <a:xfrm>
            <a:off x="2362200" y="3196241"/>
            <a:ext cx="11530836" cy="5576527"/>
          </a:xfrm>
          <a:prstGeom prst="rect">
            <a:avLst/>
          </a:prstGeom>
        </p:spPr>
        <p:txBody>
          <a:bodyPr vert="horz" wrap="square" lIns="0" tIns="15875" rIns="0" bIns="0" rtlCol="0">
            <a:spAutoFit/>
          </a:bodyPr>
          <a:lstStyle/>
          <a:p>
            <a:pPr algn="l">
              <a:lnSpc>
                <a:spcPct val="150000"/>
              </a:lnSpc>
              <a:buFont typeface="+mj-lt"/>
              <a:buAutoNum type="arabicPeriod"/>
            </a:pPr>
            <a:r>
              <a:rPr lang="en-US" sz="2800" b="0" i="0" dirty="0">
                <a:solidFill>
                  <a:srgbClr val="374151"/>
                </a:solidFill>
                <a:effectLst/>
                <a:latin typeface="Söhne"/>
              </a:rPr>
              <a:t>Key factors in determining house prices in King County are square footage, grade, and bathrooms. Expanding square footage and improving construction quality can maximize selling prices.</a:t>
            </a:r>
          </a:p>
          <a:p>
            <a:pPr algn="l">
              <a:lnSpc>
                <a:spcPct val="150000"/>
              </a:lnSpc>
              <a:buFont typeface="+mj-lt"/>
              <a:buAutoNum type="arabicPeriod"/>
            </a:pPr>
            <a:r>
              <a:rPr lang="en-US" sz="2800" b="0" i="0" dirty="0">
                <a:solidFill>
                  <a:srgbClr val="374151"/>
                </a:solidFill>
                <a:effectLst/>
                <a:latin typeface="Söhne"/>
              </a:rPr>
              <a:t>Regular retraining of the model with updated data is necessary to capture market shifts and maintain effectiveness.</a:t>
            </a:r>
          </a:p>
          <a:p>
            <a:pPr algn="l">
              <a:lnSpc>
                <a:spcPct val="150000"/>
              </a:lnSpc>
              <a:buFont typeface="+mj-lt"/>
              <a:buAutoNum type="arabicPeriod"/>
            </a:pPr>
            <a:r>
              <a:rPr lang="en-US" sz="2800" b="0" i="0" dirty="0">
                <a:solidFill>
                  <a:srgbClr val="374151"/>
                </a:solidFill>
                <a:effectLst/>
                <a:latin typeface="Söhne"/>
              </a:rPr>
              <a:t>Thorough validation, testing, and analysis of the model's predictions against actual sale prices are crucial. Continuous refinement based on feedback and real-world performance insights should be implemented.</a:t>
            </a:r>
          </a:p>
          <a:p>
            <a:pPr algn="ctr">
              <a:lnSpc>
                <a:spcPct val="100000"/>
              </a:lnSpc>
              <a:spcBef>
                <a:spcPts val="125"/>
              </a:spcBef>
            </a:pPr>
            <a:endParaRPr b="0" spc="-10" dirty="0">
              <a:latin typeface="Verdana"/>
              <a:cs typeface="Verdana"/>
            </a:endParaRPr>
          </a:p>
        </p:txBody>
      </p:sp>
    </p:spTree>
    <p:extLst>
      <p:ext uri="{BB962C8B-B14F-4D97-AF65-F5344CB8AC3E}">
        <p14:creationId xmlns:p14="http://schemas.microsoft.com/office/powerpoint/2010/main" val="2718348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1030</TotalTime>
  <Words>568</Words>
  <Application>Microsoft Office PowerPoint</Application>
  <PresentationFormat>Custom</PresentationFormat>
  <Paragraphs>39</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Cambria</vt:lpstr>
      <vt:lpstr>Roboto</vt:lpstr>
      <vt:lpstr>Söhne</vt:lpstr>
      <vt:lpstr>Tahoma</vt:lpstr>
      <vt:lpstr>Trebuchet MS</vt:lpstr>
      <vt:lpstr>Verdana</vt:lpstr>
      <vt:lpstr>Office Theme</vt:lpstr>
      <vt:lpstr>PowerPoint Presentation</vt:lpstr>
      <vt:lpstr>Business Understanding</vt:lpstr>
      <vt:lpstr>Data Sources</vt:lpstr>
      <vt:lpstr>Question 1: What Features Have The Highest Correlation To The Home Price</vt:lpstr>
      <vt:lpstr>Question 2: What features have the strongest correlations with other predicting variables?</vt:lpstr>
      <vt:lpstr>Question 3: What combinations of features is the best fit for price predictions?</vt:lpstr>
      <vt:lpstr>FINAL MODEL AND RESULTS</vt:lpstr>
      <vt:lpstr>Recommendations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cp:revision>
  <dcterms:created xsi:type="dcterms:W3CDTF">2023-06-01T17:24:49Z</dcterms:created>
  <dcterms:modified xsi:type="dcterms:W3CDTF">2023-06-02T16:41:32Z</dcterms:modified>
</cp:coreProperties>
</file>