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4" r:id="rId6"/>
    <p:sldId id="265" r:id="rId7"/>
    <p:sldId id="266" r:id="rId8"/>
    <p:sldId id="267" r:id="rId9"/>
    <p:sldId id="258" r:id="rId10"/>
    <p:sldId id="268" r:id="rId11"/>
    <p:sldId id="269" r:id="rId12"/>
    <p:sldId id="270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19" y="299403"/>
            <a:ext cx="9671141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DATA SEARCH 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 smtClean="0">
                <a:latin typeface="Rockwell" panose="02060603020205020403" pitchFamily="18" charset="0"/>
              </a:rPr>
              <a:t>DATA SCIENCE JOB POSTING TREND ANALYSIS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David karanja Mwangi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18396"/>
          </a:xfrm>
        </p:spPr>
        <p:txBody>
          <a:bodyPr/>
          <a:lstStyle/>
          <a:p>
            <a:r>
              <a:rPr lang="en-US" dirty="0" smtClean="0"/>
              <a:t>SALARY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18396"/>
            <a:ext cx="9905999" cy="5726095"/>
          </a:xfrm>
        </p:spPr>
        <p:txBody>
          <a:bodyPr/>
          <a:lstStyle/>
          <a:p>
            <a:r>
              <a:rPr lang="en-US" dirty="0" smtClean="0"/>
              <a:t>A professional with 3 years experience earns: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Machine learning Engineer - $151,667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Scientist - $150,125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Data Engineer - $127,250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Research Scientist - $100,000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Business Analyst – $86,782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Data Analyst – $79,500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888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years of experience are in different job levels?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888275"/>
            <a:ext cx="9905998" cy="5656216"/>
          </a:xfrm>
        </p:spPr>
      </p:pic>
    </p:spTree>
    <p:extLst>
      <p:ext uri="{BB962C8B-B14F-4D97-AF65-F5344CB8AC3E}">
        <p14:creationId xmlns:p14="http://schemas.microsoft.com/office/powerpoint/2010/main" val="10321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6815"/>
            <a:ext cx="9905998" cy="883711"/>
          </a:xfrm>
        </p:spPr>
        <p:txBody>
          <a:bodyPr/>
          <a:lstStyle/>
          <a:p>
            <a:r>
              <a:rPr lang="en-US" dirty="0" smtClean="0"/>
              <a:t>YEARS OF EXPERIENCE IN JOB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526"/>
            <a:ext cx="9905999" cy="55647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Internship positions need the least experience which is less than a year or 0.33years.</a:t>
            </a:r>
          </a:p>
          <a:p>
            <a:pPr marL="0" indent="0">
              <a:buNone/>
            </a:pPr>
            <a:r>
              <a:rPr lang="en-US" dirty="0" smtClean="0"/>
              <a:t>Entry level requires slightly over a year and a half of experience, 1.66 years.</a:t>
            </a:r>
          </a:p>
          <a:p>
            <a:pPr marL="0" indent="0">
              <a:buNone/>
            </a:pPr>
            <a:r>
              <a:rPr lang="en-US" dirty="0" smtClean="0"/>
              <a:t>Associate – 3.72 years</a:t>
            </a:r>
          </a:p>
          <a:p>
            <a:pPr marL="0" indent="0">
              <a:buNone/>
            </a:pPr>
            <a:r>
              <a:rPr lang="en-US" dirty="0" smtClean="0"/>
              <a:t>Mid Senior Level – 5.39 years</a:t>
            </a:r>
          </a:p>
          <a:p>
            <a:pPr marL="0" indent="0">
              <a:buNone/>
            </a:pPr>
            <a:r>
              <a:rPr lang="en-US" dirty="0" smtClean="0"/>
              <a:t>Director – 8.99 years</a:t>
            </a:r>
          </a:p>
          <a:p>
            <a:pPr marL="0" indent="0">
              <a:buNone/>
            </a:pPr>
            <a:r>
              <a:rPr lang="en-US" dirty="0" smtClean="0"/>
              <a:t>The senior most level is Executive which has an average experience of over 14 years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92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frequently are job postings being posted?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839871"/>
            <a:ext cx="10314714" cy="5733408"/>
          </a:xfrm>
        </p:spPr>
      </p:pic>
    </p:spTree>
    <p:extLst>
      <p:ext uri="{BB962C8B-B14F-4D97-AF65-F5344CB8AC3E}">
        <p14:creationId xmlns:p14="http://schemas.microsoft.com/office/powerpoint/2010/main" val="8743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posting trend in the past 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57202"/>
            <a:ext cx="10288588" cy="6191792"/>
          </a:xfrm>
        </p:spPr>
        <p:txBody>
          <a:bodyPr/>
          <a:lstStyle/>
          <a:p>
            <a:r>
              <a:rPr lang="en-US" dirty="0" smtClean="0"/>
              <a:t>Between 2017 and 2021, data science job postings have been rising. A sharp rise is detected from 2019.</a:t>
            </a:r>
          </a:p>
          <a:p>
            <a:pPr marL="0" indent="0">
              <a:buNone/>
            </a:pPr>
            <a:r>
              <a:rPr lang="en-US" dirty="0" smtClean="0"/>
              <a:t>In 2021,Mid senior level takes the highest proportion of postings followed by associate and Entry level.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526037"/>
            <a:ext cx="6735115" cy="41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61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data skills in job postings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4" y="561703"/>
            <a:ext cx="10351499" cy="6026691"/>
          </a:xfrm>
        </p:spPr>
      </p:pic>
    </p:spTree>
    <p:extLst>
      <p:ext uri="{BB962C8B-B14F-4D97-AF65-F5344CB8AC3E}">
        <p14:creationId xmlns:p14="http://schemas.microsoft.com/office/powerpoint/2010/main" val="409985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Skill set of different data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31074"/>
            <a:ext cx="9905999" cy="62179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tree map shows main skills of top data science roles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966651"/>
            <a:ext cx="10276387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345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Company industries with the most competitive salaries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4" y="855130"/>
            <a:ext cx="10040593" cy="5819990"/>
          </a:xfrm>
        </p:spPr>
      </p:pic>
    </p:spTree>
    <p:extLst>
      <p:ext uri="{BB962C8B-B14F-4D97-AF65-F5344CB8AC3E}">
        <p14:creationId xmlns:p14="http://schemas.microsoft.com/office/powerpoint/2010/main" val="151879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Postings by company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53143"/>
            <a:ext cx="10014867" cy="5878285"/>
          </a:xfrm>
        </p:spPr>
      </p:pic>
    </p:spTree>
    <p:extLst>
      <p:ext uri="{BB962C8B-B14F-4D97-AF65-F5344CB8AC3E}">
        <p14:creationId xmlns:p14="http://schemas.microsoft.com/office/powerpoint/2010/main" val="336188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"/>
            <a:ext cx="9905998" cy="757646"/>
          </a:xfrm>
        </p:spPr>
        <p:txBody>
          <a:bodyPr/>
          <a:lstStyle/>
          <a:p>
            <a:r>
              <a:rPr lang="en-US" dirty="0" smtClean="0"/>
              <a:t>Postings by company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7647"/>
            <a:ext cx="9905999" cy="4180113"/>
          </a:xfrm>
        </p:spPr>
        <p:txBody>
          <a:bodyPr/>
          <a:lstStyle/>
          <a:p>
            <a:r>
              <a:rPr lang="en-US" dirty="0" smtClean="0"/>
              <a:t>Companies with an employee number of between 1000 to 5000 had the highest number of postings.</a:t>
            </a:r>
          </a:p>
          <a:p>
            <a:r>
              <a:rPr lang="en-US" dirty="0" smtClean="0"/>
              <a:t>A very big difference in numbers is noted compared to the other company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Search is a recruiting firm that links job seekers with potential employers. The objective of the analysis is to uncover job trends in the data science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9577"/>
            <a:ext cx="9905998" cy="1353973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3550"/>
            <a:ext cx="9905999" cy="41776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problem?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field is relatively new with various jobs that require specific skills. Most of the skills overlap hence difficult for Data Search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effectively fulfill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mandate.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57707"/>
            <a:ext cx="9905998" cy="147857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16329"/>
          </a:xfrm>
        </p:spPr>
        <p:txBody>
          <a:bodyPr>
            <a:normAutofit/>
          </a:bodyPr>
          <a:lstStyle/>
          <a:p>
            <a:r>
              <a:rPr lang="en-US" dirty="0" smtClean="0"/>
              <a:t>Discover trends in jobs and skills within the data science field</a:t>
            </a:r>
          </a:p>
          <a:p>
            <a:pPr marL="0" indent="0">
              <a:buNone/>
            </a:pPr>
            <a:r>
              <a:rPr lang="en-US" dirty="0" smtClean="0"/>
              <a:t>1.What are the most popular jobs in Data science?</a:t>
            </a:r>
          </a:p>
          <a:p>
            <a:pPr marL="0" indent="0">
              <a:buNone/>
            </a:pPr>
            <a:r>
              <a:rPr lang="en-US" dirty="0" smtClean="0"/>
              <a:t>2.What is the average salary of roles in Data Science?</a:t>
            </a:r>
          </a:p>
          <a:p>
            <a:pPr marL="0" indent="0">
              <a:buNone/>
            </a:pPr>
            <a:r>
              <a:rPr lang="en-US" dirty="0" smtClean="0"/>
              <a:t>3. How frequently are job postings being posted?</a:t>
            </a:r>
          </a:p>
          <a:p>
            <a:pPr marL="0" indent="0">
              <a:buNone/>
            </a:pPr>
            <a:r>
              <a:rPr lang="en-US" dirty="0" smtClean="0"/>
              <a:t>4. Which job position level is in most postings?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Which skills correlate to the job postings?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What are the top skills in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Which </a:t>
            </a:r>
            <a:r>
              <a:rPr lang="en-US" dirty="0"/>
              <a:t>industries have the most competitive salaries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8. Which companies sizes have the most job postings?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fictitious data set.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tool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Power BI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97280"/>
          </a:xfrm>
        </p:spPr>
        <p:txBody>
          <a:bodyPr/>
          <a:lstStyle/>
          <a:p>
            <a:r>
              <a:rPr lang="en-US" dirty="0" smtClean="0"/>
              <a:t>What are the most popular jobs in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97280"/>
            <a:ext cx="9905999" cy="555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Engineer is the most popular while data science manager is the least.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619795"/>
            <a:ext cx="954400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57646"/>
          </a:xfrm>
        </p:spPr>
        <p:txBody>
          <a:bodyPr/>
          <a:lstStyle/>
          <a:p>
            <a:r>
              <a:rPr lang="en-US" dirty="0" smtClean="0"/>
              <a:t>What is the average salary of roles?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757646"/>
            <a:ext cx="10499568" cy="5891348"/>
          </a:xfrm>
        </p:spPr>
      </p:pic>
    </p:spTree>
    <p:extLst>
      <p:ext uri="{BB962C8B-B14F-4D97-AF65-F5344CB8AC3E}">
        <p14:creationId xmlns:p14="http://schemas.microsoft.com/office/powerpoint/2010/main" val="7462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26956"/>
          </a:xfrm>
        </p:spPr>
        <p:txBody>
          <a:bodyPr/>
          <a:lstStyle/>
          <a:p>
            <a:r>
              <a:rPr lang="en-US" dirty="0" smtClean="0"/>
              <a:t>Salary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726956"/>
            <a:ext cx="10724606" cy="59481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trend line shows salaries in the data science field are on an upward trajectory in relation to years of experience</a:t>
            </a:r>
            <a:r>
              <a:rPr lang="en-US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0 years of experience, annual average salary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Data Scientist - $111,929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Engineer - $85,500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Data Analyst - $80,500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Business Analyst - $49,500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557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DATA SEARCH  DATA SCIENCE JOB POSTING TREND ANALYSIS</vt:lpstr>
      <vt:lpstr>introduction</vt:lpstr>
      <vt:lpstr>The Problem</vt:lpstr>
      <vt:lpstr>Task</vt:lpstr>
      <vt:lpstr>Task</vt:lpstr>
      <vt:lpstr>Background Information</vt:lpstr>
      <vt:lpstr>What are the most popular jobs in data science?</vt:lpstr>
      <vt:lpstr>What is the average salary of roles?</vt:lpstr>
      <vt:lpstr>Salary insights</vt:lpstr>
      <vt:lpstr>SALARY INSIGHTS</vt:lpstr>
      <vt:lpstr>How many years of experience are in different job levels?</vt:lpstr>
      <vt:lpstr>YEARS OF EXPERIENCE IN JOB LEVELS</vt:lpstr>
      <vt:lpstr>How frequently are job postings being posted?</vt:lpstr>
      <vt:lpstr>Job posting trend in the past 5 years</vt:lpstr>
      <vt:lpstr>Top 10 data skills in job postings</vt:lpstr>
      <vt:lpstr>Skill set of different data jobs</vt:lpstr>
      <vt:lpstr>Company industries with the most competitive salaries </vt:lpstr>
      <vt:lpstr>Postings by company size</vt:lpstr>
      <vt:lpstr>Postings by company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2022-04-11T06:18:33Z</dcterms:created>
  <dcterms:modified xsi:type="dcterms:W3CDTF">2022-04-11T12:20:58Z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