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1" r:id="rId2"/>
    <p:sldId id="257" r:id="rId3"/>
    <p:sldId id="269" r:id="rId4"/>
    <p:sldId id="268" r:id="rId5"/>
    <p:sldId id="262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47" autoAdjust="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dirty="0"/>
              <a:t>Rating Volume Bifurcation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729276027996497E-2"/>
          <c:y val="0.21121536891221931"/>
          <c:w val="0.69257627952755907"/>
          <c:h val="0.651988918051910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6388888888888826E-2"/>
                  <c:y val="-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1.85185185185185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333333333333332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3377</c:v>
                </c:pt>
                <c:pt idx="1">
                  <c:v>1695</c:v>
                </c:pt>
                <c:pt idx="2">
                  <c:v>832</c:v>
                </c:pt>
                <c:pt idx="3">
                  <c:v>4172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383-47D3-953E-A3FCD41276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9.259259259259173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6388888888888826E-2"/>
                  <c:y val="-2.314814814814814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4.16666666666666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5069444444444448E-2"/>
                  <c:y val="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3103</c:v>
                </c:pt>
                <c:pt idx="1">
                  <c:v>1526</c:v>
                </c:pt>
                <c:pt idx="2">
                  <c:v>825</c:v>
                </c:pt>
                <c:pt idx="3">
                  <c:v>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383-47D3-953E-A3FCD41276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Very Bad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2.31481481481480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3333333333333329E-2"/>
                  <c:y val="-4.166666666666675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6.94444444444444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5069444444444448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1660</c:v>
                </c:pt>
                <c:pt idx="1">
                  <c:v>774</c:v>
                </c:pt>
                <c:pt idx="2">
                  <c:v>388</c:v>
                </c:pt>
                <c:pt idx="3">
                  <c:v>2094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383-47D3-953E-A3FCD41276E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Good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1.38888888888888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5069444444444448E-2"/>
                  <c:y val="-7.40740740740740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0.106481481481481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5069444444444448E-2"/>
                  <c:y val="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7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1635</c:v>
                </c:pt>
                <c:pt idx="1">
                  <c:v>821</c:v>
                </c:pt>
                <c:pt idx="2">
                  <c:v>444</c:v>
                </c:pt>
                <c:pt idx="3">
                  <c:v>2116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383-47D3-953E-A3FCD41276E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Very Good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-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5069444444444448E-2"/>
                  <c:y val="-0.101851851851851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0.14351851851851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3333333333333329E-2"/>
                  <c:y val="-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1237</c:v>
                </c:pt>
                <c:pt idx="1">
                  <c:v>603</c:v>
                </c:pt>
                <c:pt idx="2">
                  <c:v>287</c:v>
                </c:pt>
                <c:pt idx="3">
                  <c:v>1552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383-47D3-953E-A3FCD41276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7469648"/>
        <c:axId val="229782376"/>
      </c:barChart>
      <c:catAx>
        <c:axId val="22746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782376"/>
        <c:crosses val="autoZero"/>
        <c:auto val="1"/>
        <c:lblAlgn val="ctr"/>
        <c:lblOffset val="100"/>
        <c:noMultiLvlLbl val="0"/>
      </c:catAx>
      <c:valAx>
        <c:axId val="22978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46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0006958114610671"/>
          <c:y val="0.2650641586468358"/>
          <c:w val="0.19152750437445321"/>
          <c:h val="0.503454359871682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0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old dots on a transparent background&#10;&#10;Description automatically generated">
            <a:extLst>
              <a:ext uri="{FF2B5EF4-FFF2-40B4-BE49-F238E27FC236}">
                <a16:creationId xmlns="" xmlns:a16="http://schemas.microsoft.com/office/drawing/2014/main" id="{E052D134-9917-63E2-56AB-6A240756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F82A39-2048-6FEE-7003-7293667A30EA}"/>
              </a:ext>
            </a:extLst>
          </p:cNvPr>
          <p:cNvSpPr txBox="1"/>
          <p:nvPr/>
        </p:nvSpPr>
        <p:spPr>
          <a:xfrm>
            <a:off x="621423" y="3445042"/>
            <a:ext cx="7409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Monthly Performance Analysis </a:t>
            </a:r>
          </a:p>
          <a:p>
            <a:endParaRPr lang="en-US" sz="1600" dirty="0"/>
          </a:p>
          <a:p>
            <a:r>
              <a:rPr lang="en-US" sz="1600" dirty="0"/>
              <a:t>October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6C073D-B99E-13B1-B4FA-7FD3A03E230F}"/>
              </a:ext>
            </a:extLst>
          </p:cNvPr>
          <p:cNvSpPr txBox="1"/>
          <p:nvPr/>
        </p:nvSpPr>
        <p:spPr>
          <a:xfrm>
            <a:off x="621423" y="615851"/>
            <a:ext cx="5128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  <a:cs typeface="Aharoni" panose="02010803020104030203" pitchFamily="2" charset="-79"/>
              </a:rPr>
              <a:t>DRIVING TOMORROW’S VISION</a:t>
            </a:r>
          </a:p>
        </p:txBody>
      </p:sp>
    </p:spTree>
    <p:extLst>
      <p:ext uri="{BB962C8B-B14F-4D97-AF65-F5344CB8AC3E}">
        <p14:creationId xmlns:p14="http://schemas.microsoft.com/office/powerpoint/2010/main" val="85111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167E24-A9F2-EBE5-314F-01BA03680861}"/>
              </a:ext>
            </a:extLst>
          </p:cNvPr>
          <p:cNvSpPr txBox="1"/>
          <p:nvPr/>
        </p:nvSpPr>
        <p:spPr>
          <a:xfrm>
            <a:off x="541866" y="274253"/>
            <a:ext cx="111421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Rating volume contribution with respect to Call Centers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7648FA-6B4C-60DD-ADFE-54CEF206FAC9}"/>
              </a:ext>
            </a:extLst>
          </p:cNvPr>
          <p:cNvSpPr txBox="1"/>
          <p:nvPr/>
        </p:nvSpPr>
        <p:spPr>
          <a:xfrm>
            <a:off x="541865" y="6249412"/>
            <a:ext cx="11142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Rating Category Bad &amp; Average contributes 31% &amp; 28% respectively of total ratings in all Call Center’s Volume.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Call Centers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Baltimore/MD and Los Angeles/CA contributes 33% and 42% respectively of total volume</a:t>
            </a: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FB63E401-116F-EEAA-AA95-FAED57E26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957827"/>
              </p:ext>
            </p:extLst>
          </p:nvPr>
        </p:nvGraphicFramePr>
        <p:xfrm>
          <a:off x="2438400" y="1074473"/>
          <a:ext cx="7315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766696"/>
            <a:ext cx="1096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Call center Baltimore and Los Angeles contributes 75% of total rating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D63C2B-BE03-6C4C-DCB1-11C31ECC55E5}"/>
              </a:ext>
            </a:extLst>
          </p:cNvPr>
          <p:cNvSpPr txBox="1"/>
          <p:nvPr/>
        </p:nvSpPr>
        <p:spPr>
          <a:xfrm>
            <a:off x="541865" y="5904931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609600" y="6181930"/>
            <a:ext cx="1099185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4563"/>
              </p:ext>
            </p:extLst>
          </p:nvPr>
        </p:nvGraphicFramePr>
        <p:xfrm>
          <a:off x="1397533" y="3906257"/>
          <a:ext cx="9396933" cy="1872000"/>
        </p:xfrm>
        <a:graphic>
          <a:graphicData uri="http://schemas.openxmlformats.org/drawingml/2006/table">
            <a:tbl>
              <a:tblPr/>
              <a:tblGrid>
                <a:gridCol w="1116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Rating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Baltimore/MD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Chicago/IL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Denver/CO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Los Angeles/CA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2,094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4,916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3,377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4,172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10,076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3,103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3,800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9,254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1,635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2,116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5,016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Very 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1,552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3,679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11,012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5,419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2,776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13,734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32,941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9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920243A-294E-5075-E112-261F9B16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FF8781-BEF2-8FD5-DD87-A02B1439B324}"/>
              </a:ext>
            </a:extLst>
          </p:cNvPr>
          <p:cNvSpPr txBox="1"/>
          <p:nvPr/>
        </p:nvSpPr>
        <p:spPr>
          <a:xfrm>
            <a:off x="524933" y="274253"/>
            <a:ext cx="11184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SLA metrics - Service Response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D56B99-2004-6BF9-EFB9-E81A1765D23A}"/>
              </a:ext>
            </a:extLst>
          </p:cNvPr>
          <p:cNvSpPr txBox="1"/>
          <p:nvPr/>
        </p:nvSpPr>
        <p:spPr>
          <a:xfrm>
            <a:off x="524933" y="6255587"/>
            <a:ext cx="5780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Bad and Very Bad Rating together contributes 45% of total volume.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Baltimore/MD and Los Angeles/CA contributes 75% volume of Total volume.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E0147C-6E5C-4A7A-457A-4FB1D8A7C4C0}"/>
              </a:ext>
            </a:extLst>
          </p:cNvPr>
          <p:cNvSpPr txBox="1"/>
          <p:nvPr/>
        </p:nvSpPr>
        <p:spPr>
          <a:xfrm>
            <a:off x="524933" y="5910852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D38C40A-3A7A-A4D2-A4FD-037EA4D9ED63}"/>
              </a:ext>
            </a:extLst>
          </p:cNvPr>
          <p:cNvCxnSpPr>
            <a:cxnSpLocks/>
          </p:cNvCxnSpPr>
          <p:nvPr/>
        </p:nvCxnSpPr>
        <p:spPr>
          <a:xfrm>
            <a:off x="524933" y="6187851"/>
            <a:ext cx="1099185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B7A3062C-8FCC-7171-AA03-383F335A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93590"/>
              </p:ext>
            </p:extLst>
          </p:nvPr>
        </p:nvGraphicFramePr>
        <p:xfrm>
          <a:off x="2071324" y="909451"/>
          <a:ext cx="8049352" cy="1463040"/>
        </p:xfrm>
        <a:graphic>
          <a:graphicData uri="http://schemas.openxmlformats.org/drawingml/2006/table">
            <a:tbl>
              <a:tblPr/>
              <a:tblGrid>
                <a:gridCol w="1323319">
                  <a:extLst>
                    <a:ext uri="{9D8B030D-6E8A-4147-A177-3AD203B41FA5}">
                      <a16:colId xmlns="" xmlns:a16="http://schemas.microsoft.com/office/drawing/2014/main" val="2949440785"/>
                    </a:ext>
                  </a:extLst>
                </a:gridCol>
                <a:gridCol w="540770">
                  <a:extLst>
                    <a:ext uri="{9D8B030D-6E8A-4147-A177-3AD203B41FA5}">
                      <a16:colId xmlns="" xmlns:a16="http://schemas.microsoft.com/office/drawing/2014/main" val="2400681530"/>
                    </a:ext>
                  </a:extLst>
                </a:gridCol>
                <a:gridCol w="789931">
                  <a:extLst>
                    <a:ext uri="{9D8B030D-6E8A-4147-A177-3AD203B41FA5}">
                      <a16:colId xmlns="" xmlns:a16="http://schemas.microsoft.com/office/drawing/2014/main" val="3614924324"/>
                    </a:ext>
                  </a:extLst>
                </a:gridCol>
                <a:gridCol w="540770">
                  <a:extLst>
                    <a:ext uri="{9D8B030D-6E8A-4147-A177-3AD203B41FA5}">
                      <a16:colId xmlns="" xmlns:a16="http://schemas.microsoft.com/office/drawing/2014/main" val="3800223092"/>
                    </a:ext>
                  </a:extLst>
                </a:gridCol>
                <a:gridCol w="789931">
                  <a:extLst>
                    <a:ext uri="{9D8B030D-6E8A-4147-A177-3AD203B41FA5}">
                      <a16:colId xmlns="" xmlns:a16="http://schemas.microsoft.com/office/drawing/2014/main" val="21664227"/>
                    </a:ext>
                  </a:extLst>
                </a:gridCol>
                <a:gridCol w="540770">
                  <a:extLst>
                    <a:ext uri="{9D8B030D-6E8A-4147-A177-3AD203B41FA5}">
                      <a16:colId xmlns="" xmlns:a16="http://schemas.microsoft.com/office/drawing/2014/main" val="1098436130"/>
                    </a:ext>
                  </a:extLst>
                </a:gridCol>
                <a:gridCol w="789931">
                  <a:extLst>
                    <a:ext uri="{9D8B030D-6E8A-4147-A177-3AD203B41FA5}">
                      <a16:colId xmlns="" xmlns:a16="http://schemas.microsoft.com/office/drawing/2014/main" val="4260460996"/>
                    </a:ext>
                  </a:extLst>
                </a:gridCol>
                <a:gridCol w="591150">
                  <a:extLst>
                    <a:ext uri="{9D8B030D-6E8A-4147-A177-3AD203B41FA5}">
                      <a16:colId xmlns="" xmlns:a16="http://schemas.microsoft.com/office/drawing/2014/main" val="2702568429"/>
                    </a:ext>
                  </a:extLst>
                </a:gridCol>
                <a:gridCol w="789931">
                  <a:extLst>
                    <a:ext uri="{9D8B030D-6E8A-4147-A177-3AD203B41FA5}">
                      <a16:colId xmlns="" xmlns:a16="http://schemas.microsoft.com/office/drawing/2014/main" val="3281672369"/>
                    </a:ext>
                  </a:extLst>
                </a:gridCol>
                <a:gridCol w="562918">
                  <a:extLst>
                    <a:ext uri="{9D8B030D-6E8A-4147-A177-3AD203B41FA5}">
                      <a16:colId xmlns="" xmlns:a16="http://schemas.microsoft.com/office/drawing/2014/main" val="3675760070"/>
                    </a:ext>
                  </a:extLst>
                </a:gridCol>
                <a:gridCol w="789931">
                  <a:extLst>
                    <a:ext uri="{9D8B030D-6E8A-4147-A177-3AD203B41FA5}">
                      <a16:colId xmlns="" xmlns:a16="http://schemas.microsoft.com/office/drawing/2014/main" val="1720357894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Response 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Baltimore/MD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Chicago/IL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Denver/CO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Los Angeles/CA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103275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9154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Below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2111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Above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52128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Within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6855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20625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80792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13734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32941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46422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9597C0-9D56-1344-1747-1AD471A2E613}"/>
              </a:ext>
            </a:extLst>
          </p:cNvPr>
          <p:cNvSpPr txBox="1"/>
          <p:nvPr/>
        </p:nvSpPr>
        <p:spPr>
          <a:xfrm>
            <a:off x="524933" y="2717929"/>
            <a:ext cx="10991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that Baltimore/MD and Los Angeles/CA contributes 75% volume of Total volume.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25% of total volume is Below SLA metrics.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7F6A79-4777-D343-8290-31674C90B7E7}"/>
              </a:ext>
            </a:extLst>
          </p:cNvPr>
          <p:cNvSpPr txBox="1"/>
          <p:nvPr/>
        </p:nvSpPr>
        <p:spPr>
          <a:xfrm>
            <a:off x="524933" y="2373194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D1F572A-6B47-389C-FA77-646D8387E8DF}"/>
              </a:ext>
            </a:extLst>
          </p:cNvPr>
          <p:cNvCxnSpPr>
            <a:cxnSpLocks/>
          </p:cNvCxnSpPr>
          <p:nvPr/>
        </p:nvCxnSpPr>
        <p:spPr>
          <a:xfrm>
            <a:off x="524933" y="2650193"/>
            <a:ext cx="1099185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283EA7B8-A03D-E8C2-DB71-E52FD2B3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70352"/>
              </p:ext>
            </p:extLst>
          </p:nvPr>
        </p:nvGraphicFramePr>
        <p:xfrm>
          <a:off x="2071322" y="3990611"/>
          <a:ext cx="8049354" cy="1920240"/>
        </p:xfrm>
        <a:graphic>
          <a:graphicData uri="http://schemas.openxmlformats.org/drawingml/2006/table">
            <a:tbl>
              <a:tblPr/>
              <a:tblGrid>
                <a:gridCol w="1326970">
                  <a:extLst>
                    <a:ext uri="{9D8B030D-6E8A-4147-A177-3AD203B41FA5}">
                      <a16:colId xmlns="" xmlns:a16="http://schemas.microsoft.com/office/drawing/2014/main" val="354642909"/>
                    </a:ext>
                  </a:extLst>
                </a:gridCol>
                <a:gridCol w="542262">
                  <a:extLst>
                    <a:ext uri="{9D8B030D-6E8A-4147-A177-3AD203B41FA5}">
                      <a16:colId xmlns="" xmlns:a16="http://schemas.microsoft.com/office/drawing/2014/main" val="2733693797"/>
                    </a:ext>
                  </a:extLst>
                </a:gridCol>
                <a:gridCol w="792111">
                  <a:extLst>
                    <a:ext uri="{9D8B030D-6E8A-4147-A177-3AD203B41FA5}">
                      <a16:colId xmlns="" xmlns:a16="http://schemas.microsoft.com/office/drawing/2014/main" val="3048259830"/>
                    </a:ext>
                  </a:extLst>
                </a:gridCol>
                <a:gridCol w="542262">
                  <a:extLst>
                    <a:ext uri="{9D8B030D-6E8A-4147-A177-3AD203B41FA5}">
                      <a16:colId xmlns="" xmlns:a16="http://schemas.microsoft.com/office/drawing/2014/main" val="806912878"/>
                    </a:ext>
                  </a:extLst>
                </a:gridCol>
                <a:gridCol w="792111">
                  <a:extLst>
                    <a:ext uri="{9D8B030D-6E8A-4147-A177-3AD203B41FA5}">
                      <a16:colId xmlns="" xmlns:a16="http://schemas.microsoft.com/office/drawing/2014/main" val="266676610"/>
                    </a:ext>
                  </a:extLst>
                </a:gridCol>
                <a:gridCol w="542262">
                  <a:extLst>
                    <a:ext uri="{9D8B030D-6E8A-4147-A177-3AD203B41FA5}">
                      <a16:colId xmlns="" xmlns:a16="http://schemas.microsoft.com/office/drawing/2014/main" val="942401066"/>
                    </a:ext>
                  </a:extLst>
                </a:gridCol>
                <a:gridCol w="792111">
                  <a:extLst>
                    <a:ext uri="{9D8B030D-6E8A-4147-A177-3AD203B41FA5}">
                      <a16:colId xmlns="" xmlns:a16="http://schemas.microsoft.com/office/drawing/2014/main" val="3615828610"/>
                    </a:ext>
                  </a:extLst>
                </a:gridCol>
                <a:gridCol w="592781">
                  <a:extLst>
                    <a:ext uri="{9D8B030D-6E8A-4147-A177-3AD203B41FA5}">
                      <a16:colId xmlns="" xmlns:a16="http://schemas.microsoft.com/office/drawing/2014/main" val="1522508625"/>
                    </a:ext>
                  </a:extLst>
                </a:gridCol>
                <a:gridCol w="792111">
                  <a:extLst>
                    <a:ext uri="{9D8B030D-6E8A-4147-A177-3AD203B41FA5}">
                      <a16:colId xmlns="" xmlns:a16="http://schemas.microsoft.com/office/drawing/2014/main" val="1271389642"/>
                    </a:ext>
                  </a:extLst>
                </a:gridCol>
                <a:gridCol w="542262">
                  <a:extLst>
                    <a:ext uri="{9D8B030D-6E8A-4147-A177-3AD203B41FA5}">
                      <a16:colId xmlns="" xmlns:a16="http://schemas.microsoft.com/office/drawing/2014/main" val="2318853554"/>
                    </a:ext>
                  </a:extLst>
                </a:gridCol>
                <a:gridCol w="792111">
                  <a:extLst>
                    <a:ext uri="{9D8B030D-6E8A-4147-A177-3AD203B41FA5}">
                      <a16:colId xmlns="" xmlns:a16="http://schemas.microsoft.com/office/drawing/2014/main" val="1107099803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Rating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Baltimore/MD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Chicago/IL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Denver/CO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Los Angeles/CA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866486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36946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362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66496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791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6989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41297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Very 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375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17832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8C38F4-7C57-EB76-FF0F-CA67844C292B}"/>
              </a:ext>
            </a:extLst>
          </p:cNvPr>
          <p:cNvSpPr txBox="1"/>
          <p:nvPr/>
        </p:nvSpPr>
        <p:spPr>
          <a:xfrm>
            <a:off x="524933" y="3425815"/>
            <a:ext cx="11184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SLA metrics - Response Time Below SLA</a:t>
            </a:r>
          </a:p>
        </p:txBody>
      </p:sp>
    </p:spTree>
    <p:extLst>
      <p:ext uri="{BB962C8B-B14F-4D97-AF65-F5344CB8AC3E}">
        <p14:creationId xmlns:p14="http://schemas.microsoft.com/office/powerpoint/2010/main" val="277241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167E24-A9F2-EBE5-314F-01BA03680861}"/>
              </a:ext>
            </a:extLst>
          </p:cNvPr>
          <p:cNvSpPr txBox="1"/>
          <p:nvPr/>
        </p:nvSpPr>
        <p:spPr>
          <a:xfrm>
            <a:off x="524933" y="274253"/>
            <a:ext cx="11184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Rating volume contribution for Los Angeles/CA in Bad and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7648FA-6B4C-60DD-ADFE-54CEF206FAC9}"/>
              </a:ext>
            </a:extLst>
          </p:cNvPr>
          <p:cNvSpPr txBox="1"/>
          <p:nvPr/>
        </p:nvSpPr>
        <p:spPr>
          <a:xfrm>
            <a:off x="524933" y="5942320"/>
            <a:ext cx="52154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	24% of the volume is Below SLA metrics.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the contribution of bad ratings is 67% of the total volume, in which 16% of total(4,441) it falls Below SLA metrics.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D63C2B-BE03-6C4C-DCB1-11C31ECC55E5}"/>
              </a:ext>
            </a:extLst>
          </p:cNvPr>
          <p:cNvSpPr txBox="1"/>
          <p:nvPr/>
        </p:nvSpPr>
        <p:spPr>
          <a:xfrm>
            <a:off x="524933" y="5597585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24933" y="5874584"/>
            <a:ext cx="52154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65D4BC-2B2E-9419-F240-B3E2B3E329E9}"/>
              </a:ext>
            </a:extLst>
          </p:cNvPr>
          <p:cNvSpPr txBox="1"/>
          <p:nvPr/>
        </p:nvSpPr>
        <p:spPr>
          <a:xfrm>
            <a:off x="524933" y="3840096"/>
            <a:ext cx="557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SLA contribution for Billing Question Los Angeles/CA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4DFC7A-735D-3A9A-66DB-4D40728C459D}"/>
              </a:ext>
            </a:extLst>
          </p:cNvPr>
          <p:cNvSpPr txBox="1"/>
          <p:nvPr/>
        </p:nvSpPr>
        <p:spPr>
          <a:xfrm>
            <a:off x="524933" y="766696"/>
            <a:ext cx="516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Channel wise Reason Contribution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42048"/>
              </p:ext>
            </p:extLst>
          </p:nvPr>
        </p:nvGraphicFramePr>
        <p:xfrm>
          <a:off x="524932" y="1241435"/>
          <a:ext cx="5571066" cy="1296000"/>
        </p:xfrm>
        <a:graphic>
          <a:graphicData uri="http://schemas.openxmlformats.org/drawingml/2006/table">
            <a:tbl>
              <a:tblPr/>
              <a:tblGrid>
                <a:gridCol w="9070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81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71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58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52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16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71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352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5280">
                  <a:extLst>
                    <a:ext uri="{9D8B030D-6E8A-4147-A177-3AD203B41FA5}">
                      <a16:colId xmlns="" xmlns:a16="http://schemas.microsoft.com/office/drawing/2014/main" val="122259275"/>
                    </a:ext>
                  </a:extLst>
                </a:gridCol>
              </a:tblGrid>
              <a:tr h="19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Billing Question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Payments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Service Outage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Call-Center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1341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Chatbot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4172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3143"/>
              </p:ext>
            </p:extLst>
          </p:nvPr>
        </p:nvGraphicFramePr>
        <p:xfrm>
          <a:off x="524931" y="4233637"/>
          <a:ext cx="5571067" cy="1296000"/>
        </p:xfrm>
        <a:graphic>
          <a:graphicData uri="http://schemas.openxmlformats.org/drawingml/2006/table">
            <a:tbl>
              <a:tblPr/>
              <a:tblGrid>
                <a:gridCol w="9425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36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9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36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272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536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5844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53690">
                  <a:extLst>
                    <a:ext uri="{9D8B030D-6E8A-4147-A177-3AD203B41FA5}">
                      <a16:colId xmlns="" xmlns:a16="http://schemas.microsoft.com/office/drawing/2014/main" val="4172863517"/>
                    </a:ext>
                  </a:extLst>
                </a:gridCol>
              </a:tblGrid>
              <a:tr h="19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Above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Below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Within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Call-Center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Chatbot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27648FA-6B4C-60DD-ADFE-54CEF206FAC9}"/>
              </a:ext>
            </a:extLst>
          </p:cNvPr>
          <p:cNvSpPr txBox="1"/>
          <p:nvPr/>
        </p:nvSpPr>
        <p:spPr>
          <a:xfrm>
            <a:off x="524933" y="2903121"/>
            <a:ext cx="5215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that in reasoning, Billing question contributes highest of 71%.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Bad Rating contribution is 67% of total volume.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DD63C2B-BE03-6C4C-DCB1-11C31ECC55E5}"/>
              </a:ext>
            </a:extLst>
          </p:cNvPr>
          <p:cNvSpPr txBox="1"/>
          <p:nvPr/>
        </p:nvSpPr>
        <p:spPr>
          <a:xfrm>
            <a:off x="524933" y="2558386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24933" y="2835385"/>
            <a:ext cx="52154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E0F3DF48-9ECE-79B1-597E-48EDCB3A7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02602"/>
              </p:ext>
            </p:extLst>
          </p:nvPr>
        </p:nvGraphicFramePr>
        <p:xfrm>
          <a:off x="7398309" y="1163764"/>
          <a:ext cx="3464486" cy="4160520"/>
        </p:xfrm>
        <a:graphic>
          <a:graphicData uri="http://schemas.openxmlformats.org/drawingml/2006/table">
            <a:tbl>
              <a:tblPr/>
              <a:tblGrid>
                <a:gridCol w="1728279">
                  <a:extLst>
                    <a:ext uri="{9D8B030D-6E8A-4147-A177-3AD203B41FA5}">
                      <a16:colId xmlns="" xmlns:a16="http://schemas.microsoft.com/office/drawing/2014/main" val="1961207681"/>
                    </a:ext>
                  </a:extLst>
                </a:gridCol>
                <a:gridCol w="580717">
                  <a:extLst>
                    <a:ext uri="{9D8B030D-6E8A-4147-A177-3AD203B41FA5}">
                      <a16:colId xmlns="" xmlns:a16="http://schemas.microsoft.com/office/drawing/2014/main" val="575932453"/>
                    </a:ext>
                  </a:extLst>
                </a:gridCol>
                <a:gridCol w="1155490">
                  <a:extLst>
                    <a:ext uri="{9D8B030D-6E8A-4147-A177-3AD203B41FA5}">
                      <a16:colId xmlns="" xmlns:a16="http://schemas.microsoft.com/office/drawing/2014/main" val="18351758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States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Avg Duration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2729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Texas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63162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California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81221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Florida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6326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New York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52904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Virginia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840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Ohio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62129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District of Columbia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4071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Georgia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6374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Missouri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5187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Pennsylvania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600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Arizona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33787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Indiana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0262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Alabama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0145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Colorado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35068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Illinois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7297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Others 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9866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2956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8772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333AA64-87A0-009F-DF53-CD8F2043C45A}"/>
              </a:ext>
            </a:extLst>
          </p:cNvPr>
          <p:cNvSpPr txBox="1"/>
          <p:nvPr/>
        </p:nvSpPr>
        <p:spPr>
          <a:xfrm>
            <a:off x="6174067" y="766696"/>
            <a:ext cx="591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Top 15 States with Bad Rating regarding Billing Question</a:t>
            </a:r>
          </a:p>
        </p:txBody>
      </p:sp>
    </p:spTree>
    <p:extLst>
      <p:ext uri="{BB962C8B-B14F-4D97-AF65-F5344CB8AC3E}">
        <p14:creationId xmlns:p14="http://schemas.microsoft.com/office/powerpoint/2010/main" val="45377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167E24-A9F2-EBE5-314F-01BA03680861}"/>
              </a:ext>
            </a:extLst>
          </p:cNvPr>
          <p:cNvSpPr txBox="1"/>
          <p:nvPr/>
        </p:nvSpPr>
        <p:spPr>
          <a:xfrm>
            <a:off x="524933" y="274253"/>
            <a:ext cx="11184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Rating volume contribution for Baltimore/MD in Bad and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7648FA-6B4C-60DD-ADFE-54CEF206FAC9}"/>
              </a:ext>
            </a:extLst>
          </p:cNvPr>
          <p:cNvSpPr txBox="1"/>
          <p:nvPr/>
        </p:nvSpPr>
        <p:spPr>
          <a:xfrm>
            <a:off x="524933" y="5942321"/>
            <a:ext cx="52154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	24% of the volume is Below SLA metrics.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the contribution of bad ratings is 67% of the total volume, in which 16% of total(3,589) it falls Below SLA metrics.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D63C2B-BE03-6C4C-DCB1-11C31ECC55E5}"/>
              </a:ext>
            </a:extLst>
          </p:cNvPr>
          <p:cNvSpPr txBox="1"/>
          <p:nvPr/>
        </p:nvSpPr>
        <p:spPr>
          <a:xfrm>
            <a:off x="524933" y="5597586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24933" y="5874585"/>
            <a:ext cx="52154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65D4BC-2B2E-9419-F240-B3E2B3E329E9}"/>
              </a:ext>
            </a:extLst>
          </p:cNvPr>
          <p:cNvSpPr txBox="1"/>
          <p:nvPr/>
        </p:nvSpPr>
        <p:spPr>
          <a:xfrm>
            <a:off x="524934" y="3831630"/>
            <a:ext cx="564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SLA contribution for Billing Question Baltimore/MD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4DFC7A-735D-3A9A-66DB-4D40728C459D}"/>
              </a:ext>
            </a:extLst>
          </p:cNvPr>
          <p:cNvSpPr txBox="1"/>
          <p:nvPr/>
        </p:nvSpPr>
        <p:spPr>
          <a:xfrm>
            <a:off x="524933" y="766696"/>
            <a:ext cx="516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Channel wise Reason Contribution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66052"/>
              </p:ext>
            </p:extLst>
          </p:nvPr>
        </p:nvGraphicFramePr>
        <p:xfrm>
          <a:off x="524932" y="1163764"/>
          <a:ext cx="5571070" cy="1296000"/>
        </p:xfrm>
        <a:graphic>
          <a:graphicData uri="http://schemas.openxmlformats.org/drawingml/2006/table">
            <a:tbl>
              <a:tblPr/>
              <a:tblGrid>
                <a:gridCol w="907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16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6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2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6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82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097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8216">
                  <a:extLst>
                    <a:ext uri="{9D8B030D-6E8A-4147-A177-3AD203B41FA5}">
                      <a16:colId xmlns="" xmlns:a16="http://schemas.microsoft.com/office/drawing/2014/main" val="286338746"/>
                    </a:ext>
                  </a:extLst>
                </a:gridCol>
              </a:tblGrid>
              <a:tr h="19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Billing Question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Payments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Service Outage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Call-Center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Chatbot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87458"/>
              </p:ext>
            </p:extLst>
          </p:nvPr>
        </p:nvGraphicFramePr>
        <p:xfrm>
          <a:off x="524933" y="4225171"/>
          <a:ext cx="5571068" cy="1296000"/>
        </p:xfrm>
        <a:graphic>
          <a:graphicData uri="http://schemas.openxmlformats.org/drawingml/2006/table">
            <a:tbl>
              <a:tblPr/>
              <a:tblGrid>
                <a:gridCol w="976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2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98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25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98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8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98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51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9884">
                  <a:extLst>
                    <a:ext uri="{9D8B030D-6E8A-4147-A177-3AD203B41FA5}">
                      <a16:colId xmlns="" xmlns:a16="http://schemas.microsoft.com/office/drawing/2014/main" val="2169588638"/>
                    </a:ext>
                  </a:extLst>
                </a:gridCol>
              </a:tblGrid>
              <a:tr h="19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Above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Below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Within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Call-Center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Chatbot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1486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27648FA-6B4C-60DD-ADFE-54CEF206FAC9}"/>
              </a:ext>
            </a:extLst>
          </p:cNvPr>
          <p:cNvSpPr txBox="1"/>
          <p:nvPr/>
        </p:nvSpPr>
        <p:spPr>
          <a:xfrm>
            <a:off x="524933" y="2903121"/>
            <a:ext cx="5164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that in reasoning of billing question contributes highest of 71%.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Bad Rating contribution is 67% of total volume.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DD63C2B-BE03-6C4C-DCB1-11C31ECC55E5}"/>
              </a:ext>
            </a:extLst>
          </p:cNvPr>
          <p:cNvSpPr txBox="1"/>
          <p:nvPr/>
        </p:nvSpPr>
        <p:spPr>
          <a:xfrm>
            <a:off x="524933" y="2558386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24933" y="2835385"/>
            <a:ext cx="51646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B6DEDE02-66D1-17B9-E1E8-4B277CCC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16688"/>
              </p:ext>
            </p:extLst>
          </p:nvPr>
        </p:nvGraphicFramePr>
        <p:xfrm>
          <a:off x="7398309" y="1163764"/>
          <a:ext cx="3464486" cy="4160520"/>
        </p:xfrm>
        <a:graphic>
          <a:graphicData uri="http://schemas.openxmlformats.org/drawingml/2006/table">
            <a:tbl>
              <a:tblPr/>
              <a:tblGrid>
                <a:gridCol w="1728279">
                  <a:extLst>
                    <a:ext uri="{9D8B030D-6E8A-4147-A177-3AD203B41FA5}">
                      <a16:colId xmlns="" xmlns:a16="http://schemas.microsoft.com/office/drawing/2014/main" val="1961207681"/>
                    </a:ext>
                  </a:extLst>
                </a:gridCol>
                <a:gridCol w="580717">
                  <a:extLst>
                    <a:ext uri="{9D8B030D-6E8A-4147-A177-3AD203B41FA5}">
                      <a16:colId xmlns="" xmlns:a16="http://schemas.microsoft.com/office/drawing/2014/main" val="575932453"/>
                    </a:ext>
                  </a:extLst>
                </a:gridCol>
                <a:gridCol w="1155490">
                  <a:extLst>
                    <a:ext uri="{9D8B030D-6E8A-4147-A177-3AD203B41FA5}">
                      <a16:colId xmlns="" xmlns:a16="http://schemas.microsoft.com/office/drawing/2014/main" val="18351758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States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 panose="020B05030302020602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Avg Duration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2729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California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63162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Texas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81221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Florida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6326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New York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135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52904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District of Columbia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840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Virginia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62129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Ohio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4071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Pennsylvania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6374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Georgia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5187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Alabama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600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North Carolina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33787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Colorado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0262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Minnesota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0145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Indiana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35068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Washington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7297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Others (35)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9866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2394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8772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7C976E3-386E-168A-B88E-5BFF07D00805}"/>
              </a:ext>
            </a:extLst>
          </p:cNvPr>
          <p:cNvSpPr txBox="1"/>
          <p:nvPr/>
        </p:nvSpPr>
        <p:spPr>
          <a:xfrm>
            <a:off x="6174067" y="766696"/>
            <a:ext cx="591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Top 15 States with Bad Rating regarding Billing Question</a:t>
            </a:r>
          </a:p>
        </p:txBody>
      </p:sp>
    </p:spTree>
    <p:extLst>
      <p:ext uri="{BB962C8B-B14F-4D97-AF65-F5344CB8AC3E}">
        <p14:creationId xmlns:p14="http://schemas.microsoft.com/office/powerpoint/2010/main" val="23743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A167E24-A9F2-EBE5-314F-01BA03680861}"/>
              </a:ext>
            </a:extLst>
          </p:cNvPr>
          <p:cNvSpPr txBox="1"/>
          <p:nvPr/>
        </p:nvSpPr>
        <p:spPr>
          <a:xfrm>
            <a:off x="524933" y="393523"/>
            <a:ext cx="1116330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Conclusion : -</a:t>
            </a:r>
          </a:p>
          <a:p>
            <a:endParaRPr lang="en-US" sz="1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Los Angeles/CA have highest inflow as well as need to improve the Rating within Very Bad and Bad which contributes 6%(2,094) and 13%(4,172) respectively of Grand total of 32,941.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Bad Rating is further bifurcated in 3 Reasons(Billing Question, Payments, Service Outage), &amp; 4 Channels(Call-Center, Chatbot, Email, Web), in which the reason Billing Question contributes 71%(2,956) of total volume of 4,172, further in billing question we can see that 24%(702) of total volume(2,956) is Below SLA metrics.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Similarly for Very Bad Rating, the reason Billing Question contributes 71%(1,485) of total volume of 2,094, further in billing question we can see that 23%(346) of total volume(1,485) is Below SLA metrics.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Baltimore/MD have 2</a:t>
            </a:r>
            <a:r>
              <a:rPr lang="en-US" sz="1200" baseline="30000" dirty="0">
                <a:latin typeface="Leelawadee" panose="020B0502040204020203" pitchFamily="34" charset="-34"/>
                <a:cs typeface="Leelawadee" panose="020B0502040204020203" pitchFamily="34" charset="-34"/>
              </a:rPr>
              <a:t>nd</a:t>
            </a: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 highest inflow as well as need to improve the Rating within Very Bad and Bad which contributes 5%(1,660) and 10%(3,377) respectively of Grand total of 32,941.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Bad Rating is further bifurcated in 3 Reasons(Billing Question, Payments, Service Outage), &amp; 4 Channels(Call-Center, Chatbot, Email, Web), in which the reason Billing Question contributes 71%(2,394) of total volume of 3,377, further in billing question we can see that 24%(572) of total volume(2,394) is Below SLA metrics.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Similarly for Very Bad Rating, the reason Billing Question contributes 72%(1,195) of total volume of 1,660, further in billing question we can see that 25%(301) of total volume(1,195) is Below SLA metrics.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As per Service Response time data, we can see that 25%(8,148) of Grand Total are Below SLA metrics.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Los Angeles/CA contributes 41%(3,327) of total Below SLA metrics volume.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Baltimore/MD contributes 34%(2,768) of total Below SLA metrics volume.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US" sz="1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2600" b="1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Action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: -</a:t>
            </a:r>
            <a:endParaRPr lang="en-US" sz="28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There is two-way action plan</a:t>
            </a:r>
          </a:p>
          <a:p>
            <a:pPr marL="628650" lvl="1" indent="-171450">
              <a:buFont typeface="Courier New" panose="02070309020205020404" pitchFamily="49" charset="0"/>
              <a:buChar char="o"/>
              <a:defRPr/>
            </a:pPr>
            <a:r>
              <a:rPr lang="en-US" sz="1200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One is we should try improve SLA metrics, especially from </a:t>
            </a: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Los Angeles/CA and Baltimore/MD call centers</a:t>
            </a:r>
          </a:p>
          <a:p>
            <a:pPr marL="628650" lvl="1" indent="-171450">
              <a:buFont typeface="Courier New" panose="02070309020205020404" pitchFamily="49" charset="0"/>
              <a:buChar char="o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Second is we should try to improve the Service quality, primarily focusing on Channels like Call-Center and Chatbot.</a:t>
            </a:r>
          </a:p>
          <a:p>
            <a:pPr marL="628650" lvl="1" indent="-171450">
              <a:buFont typeface="Courier New" panose="02070309020205020404" pitchFamily="49" charset="0"/>
              <a:buChar char="o"/>
              <a:defRPr/>
            </a:pPr>
            <a:r>
              <a:rPr lang="en-US" sz="1200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Apart of all this we also need to work on Reason Billing Question which is also a major contributor in Bad Ratings.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03766" y="6373048"/>
            <a:ext cx="111844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29307</TotalTime>
  <Words>1429</Words>
  <Application>Microsoft Office PowerPoint</Application>
  <PresentationFormat>Widescreen</PresentationFormat>
  <Paragraphs>641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Aharoni</vt:lpstr>
      <vt:lpstr>Arial</vt:lpstr>
      <vt:lpstr>Arial Black</vt:lpstr>
      <vt:lpstr>Calibri</vt:lpstr>
      <vt:lpstr>Calibri Light</vt:lpstr>
      <vt:lpstr>Courier New</vt:lpstr>
      <vt:lpstr>Graphik</vt:lpstr>
      <vt:lpstr>Leelawadee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Karanjavkar, Sagar C.</dc:creator>
  <cp:lastModifiedBy>Microsoft account</cp:lastModifiedBy>
  <cp:revision>37</cp:revision>
  <dcterms:created xsi:type="dcterms:W3CDTF">2024-05-26T15:57:31Z</dcterms:created>
  <dcterms:modified xsi:type="dcterms:W3CDTF">2024-12-29T12:37:30Z</dcterms:modified>
</cp:coreProperties>
</file>