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61" r:id="rId2"/>
    <p:sldId id="257" r:id="rId3"/>
    <p:sldId id="269" r:id="rId4"/>
    <p:sldId id="268" r:id="rId5"/>
    <p:sldId id="262" r:id="rId6"/>
    <p:sldId id="267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6247" autoAdjust="0"/>
  </p:normalViewPr>
  <p:slideViewPr>
    <p:cSldViewPr snapToGrid="0">
      <p:cViewPr>
        <p:scale>
          <a:sx n="80" d="100"/>
          <a:sy n="80" d="100"/>
        </p:scale>
        <p:origin x="216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1800" b="1" dirty="0"/>
              <a:t>Rating Volume Bifurcation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8.1729276027996497E-2"/>
          <c:y val="0.21121536891221931"/>
          <c:w val="0.69257627952755907"/>
          <c:h val="0.65198891805191017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Bad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dLbl>
              <c:idx val="0"/>
              <c:layout>
                <c:manualLayout>
                  <c:x val="8.333333333333337E-2"/>
                  <c:y val="0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9-0383-47D3-953E-A3FCD41276ED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7.6388888888888826E-2"/>
                  <c:y val="-4.6296296296296294E-3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A-0383-47D3-953E-A3FCD41276ED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8.3333333333333398E-2"/>
                  <c:y val="-1.8518518518518517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3-0383-47D3-953E-A3FCD41276ED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8.3333333333333329E-2"/>
                  <c:y val="0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4-0383-47D3-953E-A3FCD41276ED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Baltimore/MD</c:v>
                </c:pt>
                <c:pt idx="1">
                  <c:v>Chicago/IL</c:v>
                </c:pt>
                <c:pt idx="2">
                  <c:v>Denver/CO</c:v>
                </c:pt>
                <c:pt idx="3">
                  <c:v>Los Angeles/CA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3377</c:v>
                </c:pt>
                <c:pt idx="1">
                  <c:v>1695</c:v>
                </c:pt>
                <c:pt idx="2">
                  <c:v>832</c:v>
                </c:pt>
                <c:pt idx="3">
                  <c:v>4172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0383-47D3-953E-A3FCD41276E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Average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dLbl>
              <c:idx val="0"/>
              <c:layout>
                <c:manualLayout>
                  <c:x val="8.333333333333337E-2"/>
                  <c:y val="9.2592592592591737E-3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8-0383-47D3-953E-A3FCD41276ED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7.6388888888888826E-2"/>
                  <c:y val="-2.3148148148148147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B-0383-47D3-953E-A3FCD41276ED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8.3333333333333398E-2"/>
                  <c:y val="-4.1666666666666664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2-0383-47D3-953E-A3FCD41276ED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8.5069444444444448E-2"/>
                  <c:y val="4.6296296296296294E-3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5-0383-47D3-953E-A3FCD41276ED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Baltimore/MD</c:v>
                </c:pt>
                <c:pt idx="1">
                  <c:v>Chicago/IL</c:v>
                </c:pt>
                <c:pt idx="2">
                  <c:v>Denver/CO</c:v>
                </c:pt>
                <c:pt idx="3">
                  <c:v>Los Angeles/CA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3103</c:v>
                </c:pt>
                <c:pt idx="1">
                  <c:v>1526</c:v>
                </c:pt>
                <c:pt idx="2">
                  <c:v>825</c:v>
                </c:pt>
                <c:pt idx="3">
                  <c:v>3800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0383-47D3-953E-A3FCD41276E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Very Bad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dLbl>
              <c:idx val="0"/>
              <c:layout>
                <c:manualLayout>
                  <c:x val="8.333333333333337E-2"/>
                  <c:y val="2.3148148148148064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7-0383-47D3-953E-A3FCD41276ED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8.3333333333333329E-2"/>
                  <c:y val="-4.1666666666666755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D-0383-47D3-953E-A3FCD41276ED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8.3333333333333398E-2"/>
                  <c:y val="-6.9444444444444448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1-0383-47D3-953E-A3FCD41276ED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8.5069444444444448E-2"/>
                  <c:y val="0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6-0383-47D3-953E-A3FCD41276ED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Baltimore/MD</c:v>
                </c:pt>
                <c:pt idx="1">
                  <c:v>Chicago/IL</c:v>
                </c:pt>
                <c:pt idx="2">
                  <c:v>Denver/CO</c:v>
                </c:pt>
                <c:pt idx="3">
                  <c:v>Los Angeles/CA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1660</c:v>
                </c:pt>
                <c:pt idx="1">
                  <c:v>774</c:v>
                </c:pt>
                <c:pt idx="2">
                  <c:v>388</c:v>
                </c:pt>
                <c:pt idx="3">
                  <c:v>2094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0383-47D3-953E-A3FCD41276ED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Good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dLbl>
              <c:idx val="0"/>
              <c:layout>
                <c:manualLayout>
                  <c:x val="8.333333333333337E-2"/>
                  <c:y val="1.3888888888888888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6-0383-47D3-953E-A3FCD41276ED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8.5069444444444448E-2"/>
                  <c:y val="-7.407407407407407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C-0383-47D3-953E-A3FCD41276ED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8.3333333333333398E-2"/>
                  <c:y val="-0.10648148148148148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0-0383-47D3-953E-A3FCD41276ED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8.5069444444444448E-2"/>
                  <c:y val="4.2437781360066642E-17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7-0383-47D3-953E-A3FCD41276ED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Baltimore/MD</c:v>
                </c:pt>
                <c:pt idx="1">
                  <c:v>Chicago/IL</c:v>
                </c:pt>
                <c:pt idx="2">
                  <c:v>Denver/CO</c:v>
                </c:pt>
                <c:pt idx="3">
                  <c:v>Los Angeles/CA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1635</c:v>
                </c:pt>
                <c:pt idx="1">
                  <c:v>821</c:v>
                </c:pt>
                <c:pt idx="2">
                  <c:v>444</c:v>
                </c:pt>
                <c:pt idx="3">
                  <c:v>2116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0383-47D3-953E-A3FCD41276ED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Very Good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dLbl>
              <c:idx val="0"/>
              <c:layout>
                <c:manualLayout>
                  <c:x val="8.333333333333337E-2"/>
                  <c:y val="-4.6296296296296294E-3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5-0383-47D3-953E-A3FCD41276ED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8.5069444444444448E-2"/>
                  <c:y val="-0.10185185185185185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E-0383-47D3-953E-A3FCD41276ED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8.3333333333333398E-2"/>
                  <c:y val="-0.1435185185185186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F-0383-47D3-953E-A3FCD41276ED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8.3333333333333329E-2"/>
                  <c:y val="-4.2437781360066642E-17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8-0383-47D3-953E-A3FCD41276ED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Baltimore/MD</c:v>
                </c:pt>
                <c:pt idx="1">
                  <c:v>Chicago/IL</c:v>
                </c:pt>
                <c:pt idx="2">
                  <c:v>Denver/CO</c:v>
                </c:pt>
                <c:pt idx="3">
                  <c:v>Los Angeles/CA</c:v>
                </c:pt>
              </c:strCache>
            </c:strRef>
          </c:cat>
          <c:val>
            <c:numRef>
              <c:f>Sheet1!$F$2:$F$5</c:f>
              <c:numCache>
                <c:formatCode>General</c:formatCode>
                <c:ptCount val="4"/>
                <c:pt idx="0">
                  <c:v>1237</c:v>
                </c:pt>
                <c:pt idx="1">
                  <c:v>603</c:v>
                </c:pt>
                <c:pt idx="2">
                  <c:v>287</c:v>
                </c:pt>
                <c:pt idx="3">
                  <c:v>1552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0383-47D3-953E-A3FCD41276ED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228359688"/>
        <c:axId val="228362432"/>
      </c:barChart>
      <c:catAx>
        <c:axId val="2283596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8362432"/>
        <c:crosses val="autoZero"/>
        <c:auto val="1"/>
        <c:lblAlgn val="ctr"/>
        <c:lblOffset val="100"/>
        <c:noMultiLvlLbl val="0"/>
      </c:catAx>
      <c:valAx>
        <c:axId val="2283624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83596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2"/>
        <c:txPr>
          <a:bodyPr rot="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3"/>
        <c:txPr>
          <a:bodyPr rot="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4"/>
        <c:txPr>
          <a:bodyPr rot="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ayout>
        <c:manualLayout>
          <c:xMode val="edge"/>
          <c:yMode val="edge"/>
          <c:x val="0.80006958114610671"/>
          <c:y val="0.2650641586468358"/>
          <c:w val="0.19152750437445321"/>
          <c:h val="0.5034543598716827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 algn="just"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04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69BDD-1458-4B53-AA28-16E6ED365C09}" type="datetimeFigureOut">
              <a:rPr lang="en-US" smtClean="0"/>
              <a:t>12/29/2024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426A5-3461-420B-91E5-B8978CF3F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504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69BDD-1458-4B53-AA28-16E6ED365C09}" type="datetimeFigureOut">
              <a:rPr lang="en-US" smtClean="0"/>
              <a:t>12/29/2024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426A5-3461-420B-91E5-B8978CF3F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719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69BDD-1458-4B53-AA28-16E6ED365C09}" type="datetimeFigureOut">
              <a:rPr lang="en-US" smtClean="0"/>
              <a:t>12/29/2024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426A5-3461-420B-91E5-B8978CF3F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020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69BDD-1458-4B53-AA28-16E6ED365C09}" type="datetimeFigureOut">
              <a:rPr lang="en-US" smtClean="0"/>
              <a:t>12/29/2024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426A5-3461-420B-91E5-B8978CF3F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796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69BDD-1458-4B53-AA28-16E6ED365C09}" type="datetimeFigureOut">
              <a:rPr lang="en-US" smtClean="0"/>
              <a:t>12/29/2024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426A5-3461-420B-91E5-B8978CF3F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721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69BDD-1458-4B53-AA28-16E6ED365C09}" type="datetimeFigureOut">
              <a:rPr lang="en-US" smtClean="0"/>
              <a:t>12/29/2024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426A5-3461-420B-91E5-B8978CF3F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648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69BDD-1458-4B53-AA28-16E6ED365C09}" type="datetimeFigureOut">
              <a:rPr lang="en-US" smtClean="0"/>
              <a:t>12/29/2024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426A5-3461-420B-91E5-B8978CF3F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273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69BDD-1458-4B53-AA28-16E6ED365C09}" type="datetimeFigureOut">
              <a:rPr lang="en-US" smtClean="0"/>
              <a:t>12/29/2024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426A5-3461-420B-91E5-B8978CF3F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8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69BDD-1458-4B53-AA28-16E6ED365C09}" type="datetimeFigureOut">
              <a:rPr lang="en-US" smtClean="0"/>
              <a:t>12/29/2024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426A5-3461-420B-91E5-B8978CF3F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264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69BDD-1458-4B53-AA28-16E6ED365C09}" type="datetimeFigureOut">
              <a:rPr lang="en-US" smtClean="0"/>
              <a:t>12/29/2024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426A5-3461-420B-91E5-B8978CF3F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605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69BDD-1458-4B53-AA28-16E6ED365C09}" type="datetimeFigureOut">
              <a:rPr lang="en-US" smtClean="0"/>
              <a:t>12/29/2024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426A5-3461-420B-91E5-B8978CF3F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076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B69BDD-1458-4B53-AA28-16E6ED365C09}" type="datetimeFigureOut">
              <a:rPr lang="en-US" smtClean="0"/>
              <a:t>12/29/2024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7426A5-3461-420B-91E5-B8978CF3F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13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old dots on a transparent background&#10;&#10;Description automatically generated">
            <a:extLst>
              <a:ext uri="{FF2B5EF4-FFF2-40B4-BE49-F238E27FC236}">
                <a16:creationId xmlns:a16="http://schemas.microsoft.com/office/drawing/2014/main" xmlns="" id="{E052D134-9917-63E2-56AB-6A24075646C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13F82A39-2048-6FEE-7003-7293667A30EA}"/>
              </a:ext>
            </a:extLst>
          </p:cNvPr>
          <p:cNvSpPr txBox="1"/>
          <p:nvPr/>
        </p:nvSpPr>
        <p:spPr>
          <a:xfrm>
            <a:off x="621423" y="3445042"/>
            <a:ext cx="740979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Monthly Performance Analysis </a:t>
            </a:r>
          </a:p>
          <a:p>
            <a:endParaRPr lang="en-US" sz="1600" dirty="0"/>
          </a:p>
          <a:p>
            <a:r>
              <a:rPr lang="en-US" sz="1600" dirty="0"/>
              <a:t>October 2020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406C073D-B99E-13B1-B4FA-7FD3A03E230F}"/>
              </a:ext>
            </a:extLst>
          </p:cNvPr>
          <p:cNvSpPr txBox="1"/>
          <p:nvPr/>
        </p:nvSpPr>
        <p:spPr>
          <a:xfrm>
            <a:off x="621423" y="615851"/>
            <a:ext cx="51285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atin typeface="Arial Black" panose="020B0A04020102020204" pitchFamily="34" charset="0"/>
                <a:cs typeface="Aharoni" panose="02010803020104030203" pitchFamily="2" charset="-79"/>
              </a:rPr>
              <a:t>DRIVING TOMORROW’S VISION</a:t>
            </a:r>
          </a:p>
        </p:txBody>
      </p:sp>
    </p:spTree>
    <p:extLst>
      <p:ext uri="{BB962C8B-B14F-4D97-AF65-F5344CB8AC3E}">
        <p14:creationId xmlns:p14="http://schemas.microsoft.com/office/powerpoint/2010/main" val="851115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A167E24-A9F2-EBE5-314F-01BA03680861}"/>
              </a:ext>
            </a:extLst>
          </p:cNvPr>
          <p:cNvSpPr txBox="1"/>
          <p:nvPr/>
        </p:nvSpPr>
        <p:spPr>
          <a:xfrm>
            <a:off x="541866" y="274253"/>
            <a:ext cx="1114213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>
                <a:latin typeface="Leelawadee" panose="020B0502040204020203" pitchFamily="34" charset="-34"/>
                <a:cs typeface="Leelawadee" panose="020B0502040204020203" pitchFamily="34" charset="-34"/>
              </a:rPr>
              <a:t>Rating volume contribution with respect to Call Centers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C27648FA-6B4C-60DD-ADFE-54CEF206FAC9}"/>
              </a:ext>
            </a:extLst>
          </p:cNvPr>
          <p:cNvSpPr txBox="1"/>
          <p:nvPr/>
        </p:nvSpPr>
        <p:spPr>
          <a:xfrm>
            <a:off x="541865" y="6249412"/>
            <a:ext cx="111421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Leelawadee" panose="020B0502040204020203" pitchFamily="34" charset="-34"/>
                <a:cs typeface="Leelawadee" panose="020B0502040204020203" pitchFamily="34" charset="-34"/>
              </a:rPr>
              <a:t>Rating Category Bad &amp; Average contributes 31% &amp; 28% respectively of total ratings in all Call Center’s Volume.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Leelawadee" panose="020B0502040204020203" pitchFamily="34" charset="-34"/>
                <a:cs typeface="Leelawadee" panose="020B0502040204020203" pitchFamily="34" charset="-34"/>
              </a:rPr>
              <a:t>Call Centers 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Leelawadee" panose="020B0502040204020203" pitchFamily="34" charset="-34"/>
                <a:cs typeface="Leelawadee" panose="020B0502040204020203" pitchFamily="34" charset="-34"/>
              </a:rPr>
              <a:t>Baltimore/MD and Los Angeles/CA contributes 33% and 42% respectively of total volume</a:t>
            </a:r>
            <a:r>
              <a:rPr lang="en-US" sz="1100" dirty="0">
                <a:latin typeface="Leelawadee" panose="020B0502040204020203" pitchFamily="34" charset="-34"/>
                <a:cs typeface="Leelawadee" panose="020B0502040204020203" pitchFamily="34" charset="-34"/>
              </a:rPr>
              <a:t>.</a:t>
            </a:r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xmlns="" id="{FB63E401-116F-EEAA-AA95-FAED57E264E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80957827"/>
              </p:ext>
            </p:extLst>
          </p:nvPr>
        </p:nvGraphicFramePr>
        <p:xfrm>
          <a:off x="2438400" y="1074473"/>
          <a:ext cx="73152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609600" y="766696"/>
            <a:ext cx="109643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Leelawadee" panose="020B0502040204020203" pitchFamily="34" charset="-34"/>
                <a:cs typeface="Leelawadee" panose="020B0502040204020203" pitchFamily="34" charset="-34"/>
              </a:rPr>
              <a:t>Call center Baltimore and Los Angeles contributes 75% of total rating contribution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8DD63C2B-BE03-6C4C-DCB1-11C31ECC55E5}"/>
              </a:ext>
            </a:extLst>
          </p:cNvPr>
          <p:cNvSpPr txBox="1"/>
          <p:nvPr/>
        </p:nvSpPr>
        <p:spPr>
          <a:xfrm>
            <a:off x="541865" y="5904931"/>
            <a:ext cx="31908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Leelawadee" panose="020B0502040204020203" pitchFamily="34" charset="-34"/>
                <a:cs typeface="Leelawadee" panose="020B0502040204020203" pitchFamily="34" charset="-34"/>
              </a:rPr>
              <a:t>Key Points : -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FCB4C684-04E3-E49B-7488-ECF56AFAD034}"/>
              </a:ext>
            </a:extLst>
          </p:cNvPr>
          <p:cNvCxnSpPr>
            <a:cxnSpLocks/>
          </p:cNvCxnSpPr>
          <p:nvPr/>
        </p:nvCxnSpPr>
        <p:spPr>
          <a:xfrm>
            <a:off x="609600" y="6181930"/>
            <a:ext cx="10991850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074563"/>
              </p:ext>
            </p:extLst>
          </p:nvPr>
        </p:nvGraphicFramePr>
        <p:xfrm>
          <a:off x="1397533" y="3906257"/>
          <a:ext cx="9396933" cy="1872000"/>
        </p:xfrm>
        <a:graphic>
          <a:graphicData uri="http://schemas.openxmlformats.org/drawingml/2006/table">
            <a:tbl>
              <a:tblPr/>
              <a:tblGrid>
                <a:gridCol w="111693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</a:tblGrid>
              <a:tr h="28800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raphik"/>
                          <a:cs typeface="Leelawadee" panose="020B0502040204020203" pitchFamily="34" charset="-34"/>
                        </a:rPr>
                        <a:t>Rating Category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raphik"/>
                          <a:cs typeface="Leelawadee" panose="020B0502040204020203" pitchFamily="34" charset="-34"/>
                        </a:rPr>
                        <a:t>Baltimore/MD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4B3E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raphik"/>
                          <a:cs typeface="Leelawadee" panose="020B0502040204020203" pitchFamily="34" charset="-34"/>
                        </a:rPr>
                        <a:t>Chicago/IL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1A98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raphik"/>
                          <a:cs typeface="Leelawadee" panose="020B0502040204020203" pitchFamily="34" charset="-34"/>
                        </a:rPr>
                        <a:t>Denver/CO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61CBF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raphik"/>
                          <a:cs typeface="Leelawadee" panose="020B0502040204020203" pitchFamily="34" charset="-34"/>
                        </a:rPr>
                        <a:t>Los Angeles/CA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8ED97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Graphik"/>
                          <a:cs typeface="Leelawadee" panose="020B0502040204020203" pitchFamily="34" charset="-34"/>
                        </a:rPr>
                        <a:t>Total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215C9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raphik"/>
                          <a:cs typeface="Leelawadee" panose="020B0502040204020203" pitchFamily="34" charset="-34"/>
                        </a:rPr>
                        <a:t>Count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B3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raphik"/>
                          <a:cs typeface="Leelawadee" panose="020B0502040204020203" pitchFamily="34" charset="-34"/>
                        </a:rPr>
                        <a:t>% of total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B3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raphik"/>
                          <a:cs typeface="Leelawadee" panose="020B0502040204020203" pitchFamily="34" charset="-34"/>
                        </a:rPr>
                        <a:t>Count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A9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raphik"/>
                          <a:cs typeface="Leelawadee" panose="020B0502040204020203" pitchFamily="34" charset="-34"/>
                        </a:rPr>
                        <a:t>% of total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A9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/>
                          <a:cs typeface="Leelawadee" panose="020B0502040204020203" pitchFamily="34" charset="-34"/>
                        </a:rPr>
                        <a:t>Count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Graphik"/>
                        <a:cs typeface="Leelawadee" panose="020B0502040204020203" pitchFamily="34" charset="-34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1CB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raphik"/>
                          <a:cs typeface="Leelawadee" panose="020B0502040204020203" pitchFamily="34" charset="-34"/>
                        </a:rPr>
                        <a:t>% of total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1CB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/>
                          <a:cs typeface="Leelawadee" panose="020B0502040204020203" pitchFamily="34" charset="-34"/>
                        </a:rPr>
                        <a:t>Count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Graphik"/>
                        <a:cs typeface="Leelawadee" panose="020B0502040204020203" pitchFamily="34" charset="-34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D97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raphik"/>
                          <a:cs typeface="Leelawadee" panose="020B0502040204020203" pitchFamily="34" charset="-34"/>
                        </a:rPr>
                        <a:t>% of total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D97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Graphik"/>
                          <a:cs typeface="Leelawadee" panose="020B0502040204020203" pitchFamily="34" charset="-34"/>
                        </a:rPr>
                        <a:t>Count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5C9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Graphik"/>
                          <a:cs typeface="Leelawadee" panose="020B0502040204020203" pitchFamily="34" charset="-34"/>
                        </a:rPr>
                        <a:t>% of total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5C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raphik"/>
                          <a:cs typeface="Leelawadee" panose="020B0502040204020203" pitchFamily="34" charset="-34"/>
                        </a:rPr>
                        <a:t>Very Bad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raphik"/>
                          <a:cs typeface="Leelawadee" panose="020B0502040204020203" pitchFamily="34" charset="-34"/>
                        </a:rPr>
                        <a:t>1,660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raphik"/>
                          <a:cs typeface="Leelawadee" panose="020B0502040204020203" pitchFamily="34" charset="-34"/>
                        </a:rPr>
                        <a:t>15%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raphik"/>
                          <a:cs typeface="Leelawadee" panose="020B0502040204020203" pitchFamily="34" charset="-34"/>
                        </a:rPr>
                        <a:t>774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raphik"/>
                          <a:cs typeface="Leelawadee" panose="020B0502040204020203" pitchFamily="34" charset="-34"/>
                        </a:rPr>
                        <a:t>14%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/>
                          <a:cs typeface="Leelawadee" panose="020B0502040204020203" pitchFamily="34" charset="-34"/>
                        </a:rPr>
                        <a:t>388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/>
                          <a:cs typeface="Leelawadee" panose="020B0502040204020203" pitchFamily="34" charset="-34"/>
                        </a:rPr>
                        <a:t>14%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raphik"/>
                          <a:cs typeface="Leelawadee" panose="020B0502040204020203" pitchFamily="34" charset="-34"/>
                        </a:rPr>
                        <a:t>2,094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raphik"/>
                          <a:cs typeface="Leelawadee" panose="020B0502040204020203" pitchFamily="34" charset="-34"/>
                        </a:rPr>
                        <a:t>15%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/>
                          <a:cs typeface="Leelawadee" panose="020B0502040204020203" pitchFamily="34" charset="-34"/>
                        </a:rPr>
                        <a:t>4,916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/>
                          <a:cs typeface="Leelawadee" panose="020B0502040204020203" pitchFamily="34" charset="-34"/>
                        </a:rPr>
                        <a:t>15%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AE9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/>
                          <a:cs typeface="Leelawadee" panose="020B0502040204020203" pitchFamily="34" charset="-34"/>
                        </a:rPr>
                        <a:t>Bad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raphik"/>
                          <a:cs typeface="Leelawadee" panose="020B0502040204020203" pitchFamily="34" charset="-34"/>
                        </a:rPr>
                        <a:t>3,377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raphik"/>
                          <a:cs typeface="Leelawadee" panose="020B0502040204020203" pitchFamily="34" charset="-34"/>
                        </a:rPr>
                        <a:t>31%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/>
                          <a:cs typeface="Leelawadee" panose="020B0502040204020203" pitchFamily="34" charset="-34"/>
                        </a:rPr>
                        <a:t>1,695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/>
                          <a:cs typeface="Leelawadee" panose="020B0502040204020203" pitchFamily="34" charset="-34"/>
                        </a:rPr>
                        <a:t>31%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raphik"/>
                          <a:cs typeface="Leelawadee" panose="020B0502040204020203" pitchFamily="34" charset="-34"/>
                        </a:rPr>
                        <a:t>832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/>
                          <a:cs typeface="Leelawadee" panose="020B0502040204020203" pitchFamily="34" charset="-34"/>
                        </a:rPr>
                        <a:t>30%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raphik"/>
                          <a:cs typeface="Leelawadee" panose="020B0502040204020203" pitchFamily="34" charset="-34"/>
                        </a:rPr>
                        <a:t>4,172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/>
                          <a:cs typeface="Leelawadee" panose="020B0502040204020203" pitchFamily="34" charset="-34"/>
                        </a:rPr>
                        <a:t>30%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/>
                          <a:cs typeface="Leelawadee" panose="020B0502040204020203" pitchFamily="34" charset="-34"/>
                        </a:rPr>
                        <a:t>10,076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/>
                          <a:cs typeface="Leelawadee" panose="020B0502040204020203" pitchFamily="34" charset="-34"/>
                        </a:rPr>
                        <a:t>31%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9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/>
                          <a:cs typeface="Leelawadee" panose="020B0502040204020203" pitchFamily="34" charset="-34"/>
                        </a:rPr>
                        <a:t>Average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raphik"/>
                          <a:cs typeface="Leelawadee" panose="020B0502040204020203" pitchFamily="34" charset="-34"/>
                        </a:rPr>
                        <a:t>3,103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raphik"/>
                          <a:cs typeface="Leelawadee" panose="020B0502040204020203" pitchFamily="34" charset="-34"/>
                        </a:rPr>
                        <a:t>28%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raphik"/>
                          <a:cs typeface="Leelawadee" panose="020B0502040204020203" pitchFamily="34" charset="-34"/>
                        </a:rPr>
                        <a:t>1,526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/>
                          <a:cs typeface="Leelawadee" panose="020B0502040204020203" pitchFamily="34" charset="-34"/>
                        </a:rPr>
                        <a:t>28%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/>
                          <a:cs typeface="Leelawadee" panose="020B0502040204020203" pitchFamily="34" charset="-34"/>
                        </a:rPr>
                        <a:t>825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raphik"/>
                          <a:cs typeface="Leelawadee" panose="020B0502040204020203" pitchFamily="34" charset="-34"/>
                        </a:rPr>
                        <a:t>30%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raphik"/>
                          <a:cs typeface="Leelawadee" panose="020B0502040204020203" pitchFamily="34" charset="-34"/>
                        </a:rPr>
                        <a:t>3,800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/>
                          <a:cs typeface="Leelawadee" panose="020B0502040204020203" pitchFamily="34" charset="-34"/>
                        </a:rPr>
                        <a:t>28%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/>
                          <a:cs typeface="Leelawadee" panose="020B0502040204020203" pitchFamily="34" charset="-34"/>
                        </a:rPr>
                        <a:t>9,254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/>
                          <a:cs typeface="Leelawadee" panose="020B0502040204020203" pitchFamily="34" charset="-34"/>
                        </a:rPr>
                        <a:t>28%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9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/>
                          <a:cs typeface="Leelawadee" panose="020B0502040204020203" pitchFamily="34" charset="-34"/>
                        </a:rPr>
                        <a:t>Good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raphik"/>
                          <a:cs typeface="Leelawadee" panose="020B0502040204020203" pitchFamily="34" charset="-34"/>
                        </a:rPr>
                        <a:t>1,635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/>
                          <a:cs typeface="Leelawadee" panose="020B0502040204020203" pitchFamily="34" charset="-34"/>
                        </a:rPr>
                        <a:t>15%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raphik"/>
                          <a:cs typeface="Leelawadee" panose="020B0502040204020203" pitchFamily="34" charset="-34"/>
                        </a:rPr>
                        <a:t>821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raphik"/>
                          <a:cs typeface="Leelawadee" panose="020B0502040204020203" pitchFamily="34" charset="-34"/>
                        </a:rPr>
                        <a:t>15%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/>
                          <a:cs typeface="Leelawadee" panose="020B0502040204020203" pitchFamily="34" charset="-34"/>
                        </a:rPr>
                        <a:t>444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raphik"/>
                          <a:cs typeface="Leelawadee" panose="020B0502040204020203" pitchFamily="34" charset="-34"/>
                        </a:rPr>
                        <a:t>16%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raphik"/>
                          <a:cs typeface="Leelawadee" panose="020B0502040204020203" pitchFamily="34" charset="-34"/>
                        </a:rPr>
                        <a:t>2,116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raphik"/>
                          <a:cs typeface="Leelawadee" panose="020B0502040204020203" pitchFamily="34" charset="-34"/>
                        </a:rPr>
                        <a:t>15%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/>
                          <a:cs typeface="Leelawadee" panose="020B0502040204020203" pitchFamily="34" charset="-34"/>
                        </a:rPr>
                        <a:t>5,016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/>
                          <a:cs typeface="Leelawadee" panose="020B0502040204020203" pitchFamily="34" charset="-34"/>
                        </a:rPr>
                        <a:t>15%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9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/>
                          <a:cs typeface="Leelawadee" panose="020B0502040204020203" pitchFamily="34" charset="-34"/>
                        </a:rPr>
                        <a:t>Very Good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raphik"/>
                          <a:cs typeface="Leelawadee" panose="020B0502040204020203" pitchFamily="34" charset="-34"/>
                        </a:rPr>
                        <a:t>1,237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/>
                          <a:cs typeface="Leelawadee" panose="020B0502040204020203" pitchFamily="34" charset="-34"/>
                        </a:rPr>
                        <a:t>11%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/>
                          <a:cs typeface="Leelawadee" panose="020B0502040204020203" pitchFamily="34" charset="-34"/>
                        </a:rPr>
                        <a:t>603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/>
                          <a:cs typeface="Leelawadee" panose="020B0502040204020203" pitchFamily="34" charset="-34"/>
                        </a:rPr>
                        <a:t>11%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raphik"/>
                          <a:cs typeface="Leelawadee" panose="020B0502040204020203" pitchFamily="34" charset="-34"/>
                        </a:rPr>
                        <a:t>287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raphik"/>
                          <a:cs typeface="Leelawadee" panose="020B0502040204020203" pitchFamily="34" charset="-34"/>
                        </a:rPr>
                        <a:t>10%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raphik"/>
                          <a:cs typeface="Leelawadee" panose="020B0502040204020203" pitchFamily="34" charset="-34"/>
                        </a:rPr>
                        <a:t>1,552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raphik"/>
                          <a:cs typeface="Leelawadee" panose="020B0502040204020203" pitchFamily="34" charset="-34"/>
                        </a:rPr>
                        <a:t>11%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raphik"/>
                          <a:cs typeface="Leelawadee" panose="020B0502040204020203" pitchFamily="34" charset="-34"/>
                        </a:rPr>
                        <a:t>3,679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raphik"/>
                          <a:cs typeface="Leelawadee" panose="020B0502040204020203" pitchFamily="34" charset="-34"/>
                        </a:rPr>
                        <a:t>11%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9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Graphik"/>
                          <a:cs typeface="Leelawadee" panose="020B0502040204020203" pitchFamily="34" charset="-34"/>
                        </a:rPr>
                        <a:t>Grand Total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5C9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Graphik"/>
                          <a:cs typeface="Leelawadee" panose="020B0502040204020203" pitchFamily="34" charset="-34"/>
                        </a:rPr>
                        <a:t>11,012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5C9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Graphik"/>
                          <a:cs typeface="Leelawadee" panose="020B0502040204020203" pitchFamily="34" charset="-34"/>
                        </a:rPr>
                        <a:t>100%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5C9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Graphik"/>
                          <a:cs typeface="Leelawadee" panose="020B0502040204020203" pitchFamily="34" charset="-34"/>
                        </a:rPr>
                        <a:t>5,419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5C9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Graphik"/>
                          <a:cs typeface="Leelawadee" panose="020B0502040204020203" pitchFamily="34" charset="-34"/>
                        </a:rPr>
                        <a:t>100%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5C9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Graphik"/>
                          <a:cs typeface="Leelawadee" panose="020B0502040204020203" pitchFamily="34" charset="-34"/>
                        </a:rPr>
                        <a:t>2,776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5C9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Graphik"/>
                          <a:cs typeface="Leelawadee" panose="020B0502040204020203" pitchFamily="34" charset="-34"/>
                        </a:rPr>
                        <a:t>100%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5C9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Graphik"/>
                          <a:cs typeface="Leelawadee" panose="020B0502040204020203" pitchFamily="34" charset="-34"/>
                        </a:rPr>
                        <a:t>13,734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5C9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Graphik"/>
                          <a:cs typeface="Leelawadee" panose="020B0502040204020203" pitchFamily="34" charset="-34"/>
                        </a:rPr>
                        <a:t>100%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5C9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Graphik"/>
                          <a:cs typeface="Leelawadee" panose="020B0502040204020203" pitchFamily="34" charset="-34"/>
                        </a:rPr>
                        <a:t>32,941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5C9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Graphik"/>
                          <a:cs typeface="Leelawadee" panose="020B0502040204020203" pitchFamily="34" charset="-34"/>
                        </a:rPr>
                        <a:t>100%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5C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6957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F920243A-294E-5075-E112-261F9B16C4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9FF8781-BEF2-8FD5-DD87-A02B1439B324}"/>
              </a:ext>
            </a:extLst>
          </p:cNvPr>
          <p:cNvSpPr txBox="1"/>
          <p:nvPr/>
        </p:nvSpPr>
        <p:spPr>
          <a:xfrm>
            <a:off x="524933" y="274253"/>
            <a:ext cx="1118446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>
                <a:latin typeface="Leelawadee" panose="020B0502040204020203" pitchFamily="34" charset="-34"/>
                <a:cs typeface="Leelawadee" panose="020B0502040204020203" pitchFamily="34" charset="-34"/>
              </a:rPr>
              <a:t>SLA metrics - Service Response Time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8AD56B99-2004-6BF9-EFB9-E81A1765D23A}"/>
              </a:ext>
            </a:extLst>
          </p:cNvPr>
          <p:cNvSpPr txBox="1"/>
          <p:nvPr/>
        </p:nvSpPr>
        <p:spPr>
          <a:xfrm>
            <a:off x="524933" y="6255587"/>
            <a:ext cx="57806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Leelawadee" panose="020B0502040204020203" pitchFamily="34" charset="-34"/>
                <a:cs typeface="Leelawadee" panose="020B0502040204020203" pitchFamily="34" charset="-34"/>
              </a:rPr>
              <a:t>Bad and Very Bad Rating together contributes 45% of total volume.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Leelawadee" panose="020B0502040204020203" pitchFamily="34" charset="-34"/>
                <a:cs typeface="Leelawadee" panose="020B0502040204020203" pitchFamily="34" charset="-34"/>
              </a:rPr>
              <a:t>Baltimore/MD and Los Angeles/CA contributes 75% volume of Total volume.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BE0147C-6E5C-4A7A-457A-4FB1D8A7C4C0}"/>
              </a:ext>
            </a:extLst>
          </p:cNvPr>
          <p:cNvSpPr txBox="1"/>
          <p:nvPr/>
        </p:nvSpPr>
        <p:spPr>
          <a:xfrm>
            <a:off x="524933" y="5910852"/>
            <a:ext cx="31908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Leelawadee" panose="020B0502040204020203" pitchFamily="34" charset="-34"/>
                <a:cs typeface="Leelawadee" panose="020B0502040204020203" pitchFamily="34" charset="-34"/>
              </a:rPr>
              <a:t>Key Points : -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6D38C40A-3A7A-A4D2-A4FD-037EA4D9ED63}"/>
              </a:ext>
            </a:extLst>
          </p:cNvPr>
          <p:cNvCxnSpPr>
            <a:cxnSpLocks/>
          </p:cNvCxnSpPr>
          <p:nvPr/>
        </p:nvCxnSpPr>
        <p:spPr>
          <a:xfrm>
            <a:off x="524933" y="6187851"/>
            <a:ext cx="10991850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xmlns="" id="{B7A3062C-8FCC-7171-AA03-383F335AC0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6393590"/>
              </p:ext>
            </p:extLst>
          </p:nvPr>
        </p:nvGraphicFramePr>
        <p:xfrm>
          <a:off x="2071324" y="909451"/>
          <a:ext cx="8049352" cy="1463040"/>
        </p:xfrm>
        <a:graphic>
          <a:graphicData uri="http://schemas.openxmlformats.org/drawingml/2006/table">
            <a:tbl>
              <a:tblPr/>
              <a:tblGrid>
                <a:gridCol w="1323319">
                  <a:extLst>
                    <a:ext uri="{9D8B030D-6E8A-4147-A177-3AD203B41FA5}">
                      <a16:colId xmlns:a16="http://schemas.microsoft.com/office/drawing/2014/main" xmlns="" val="2949440785"/>
                    </a:ext>
                  </a:extLst>
                </a:gridCol>
                <a:gridCol w="540770">
                  <a:extLst>
                    <a:ext uri="{9D8B030D-6E8A-4147-A177-3AD203B41FA5}">
                      <a16:colId xmlns:a16="http://schemas.microsoft.com/office/drawing/2014/main" xmlns="" val="2400681530"/>
                    </a:ext>
                  </a:extLst>
                </a:gridCol>
                <a:gridCol w="789931">
                  <a:extLst>
                    <a:ext uri="{9D8B030D-6E8A-4147-A177-3AD203B41FA5}">
                      <a16:colId xmlns:a16="http://schemas.microsoft.com/office/drawing/2014/main" xmlns="" val="3614924324"/>
                    </a:ext>
                  </a:extLst>
                </a:gridCol>
                <a:gridCol w="540770">
                  <a:extLst>
                    <a:ext uri="{9D8B030D-6E8A-4147-A177-3AD203B41FA5}">
                      <a16:colId xmlns:a16="http://schemas.microsoft.com/office/drawing/2014/main" xmlns="" val="3800223092"/>
                    </a:ext>
                  </a:extLst>
                </a:gridCol>
                <a:gridCol w="789931">
                  <a:extLst>
                    <a:ext uri="{9D8B030D-6E8A-4147-A177-3AD203B41FA5}">
                      <a16:colId xmlns:a16="http://schemas.microsoft.com/office/drawing/2014/main" xmlns="" val="21664227"/>
                    </a:ext>
                  </a:extLst>
                </a:gridCol>
                <a:gridCol w="540770">
                  <a:extLst>
                    <a:ext uri="{9D8B030D-6E8A-4147-A177-3AD203B41FA5}">
                      <a16:colId xmlns:a16="http://schemas.microsoft.com/office/drawing/2014/main" xmlns="" val="1098436130"/>
                    </a:ext>
                  </a:extLst>
                </a:gridCol>
                <a:gridCol w="789931">
                  <a:extLst>
                    <a:ext uri="{9D8B030D-6E8A-4147-A177-3AD203B41FA5}">
                      <a16:colId xmlns:a16="http://schemas.microsoft.com/office/drawing/2014/main" xmlns="" val="4260460996"/>
                    </a:ext>
                  </a:extLst>
                </a:gridCol>
                <a:gridCol w="591150">
                  <a:extLst>
                    <a:ext uri="{9D8B030D-6E8A-4147-A177-3AD203B41FA5}">
                      <a16:colId xmlns:a16="http://schemas.microsoft.com/office/drawing/2014/main" xmlns="" val="2702568429"/>
                    </a:ext>
                  </a:extLst>
                </a:gridCol>
                <a:gridCol w="789931">
                  <a:extLst>
                    <a:ext uri="{9D8B030D-6E8A-4147-A177-3AD203B41FA5}">
                      <a16:colId xmlns:a16="http://schemas.microsoft.com/office/drawing/2014/main" xmlns="" val="3281672369"/>
                    </a:ext>
                  </a:extLst>
                </a:gridCol>
                <a:gridCol w="562918">
                  <a:extLst>
                    <a:ext uri="{9D8B030D-6E8A-4147-A177-3AD203B41FA5}">
                      <a16:colId xmlns:a16="http://schemas.microsoft.com/office/drawing/2014/main" xmlns="" val="3675760070"/>
                    </a:ext>
                  </a:extLst>
                </a:gridCol>
                <a:gridCol w="789931">
                  <a:extLst>
                    <a:ext uri="{9D8B030D-6E8A-4147-A177-3AD203B41FA5}">
                      <a16:colId xmlns:a16="http://schemas.microsoft.com/office/drawing/2014/main" xmlns="" val="1720357894"/>
                    </a:ext>
                  </a:extLst>
                </a:gridCol>
              </a:tblGrid>
              <a:tr h="27432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raphik"/>
                          <a:cs typeface="Leelawadee" panose="020B0502040204020203" pitchFamily="34" charset="-34"/>
                        </a:rPr>
                        <a:t>Response Time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raphik"/>
                          <a:cs typeface="Leelawadee" panose="020B0502040204020203" pitchFamily="34" charset="-34"/>
                        </a:rPr>
                        <a:t>Baltimore/MD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4B3E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/>
                          <a:cs typeface="Leelawadee" panose="020B0502040204020203" pitchFamily="34" charset="-34"/>
                        </a:rPr>
                        <a:t>Chicago/IL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1A98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/>
                          <a:cs typeface="Leelawadee" panose="020B0502040204020203" pitchFamily="34" charset="-34"/>
                        </a:rPr>
                        <a:t>Denver/CO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61CBF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raphik"/>
                          <a:cs typeface="Leelawadee" panose="020B0502040204020203" pitchFamily="34" charset="-34"/>
                        </a:rPr>
                        <a:t>Los Angeles/CA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8ED97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Graphik"/>
                          <a:cs typeface="Leelawadee" panose="020B0502040204020203" pitchFamily="34" charset="-34"/>
                        </a:rPr>
                        <a:t>Total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215C9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81032752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raphik"/>
                          <a:cs typeface="Leelawadee" panose="020B0502040204020203" pitchFamily="34" charset="-34"/>
                        </a:rPr>
                        <a:t>Count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B3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raphik"/>
                          <a:cs typeface="Leelawadee" panose="020B0502040204020203" pitchFamily="34" charset="-34"/>
                        </a:rPr>
                        <a:t>% of total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B3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raphik"/>
                          <a:cs typeface="Leelawadee" panose="020B0502040204020203" pitchFamily="34" charset="-34"/>
                        </a:rPr>
                        <a:t>Count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A9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raphik"/>
                          <a:cs typeface="Leelawadee" panose="020B0502040204020203" pitchFamily="34" charset="-34"/>
                        </a:rPr>
                        <a:t>% of total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A9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raphik"/>
                          <a:cs typeface="Leelawadee" panose="020B0502040204020203" pitchFamily="34" charset="-34"/>
                        </a:rPr>
                        <a:t>Count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1CB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raphik"/>
                          <a:cs typeface="Leelawadee" panose="020B0502040204020203" pitchFamily="34" charset="-34"/>
                        </a:rPr>
                        <a:t>% of total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1CB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raphik"/>
                          <a:cs typeface="Leelawadee" panose="020B0502040204020203" pitchFamily="34" charset="-34"/>
                        </a:rPr>
                        <a:t>Count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D97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raphik"/>
                          <a:cs typeface="Leelawadee" panose="020B0502040204020203" pitchFamily="34" charset="-34"/>
                        </a:rPr>
                        <a:t>% of total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D97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Graphik"/>
                          <a:cs typeface="Leelawadee" panose="020B0502040204020203" pitchFamily="34" charset="-34"/>
                        </a:rPr>
                        <a:t>Count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5C9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Graphik"/>
                          <a:cs typeface="Leelawadee" panose="020B0502040204020203" pitchFamily="34" charset="-34"/>
                        </a:rPr>
                        <a:t>% of total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5C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6915477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raphik"/>
                          <a:cs typeface="Leelawadee" panose="020B0502040204020203" pitchFamily="34" charset="-34"/>
                        </a:rPr>
                        <a:t>Below SLA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/>
                          <a:cs typeface="Leelawadee" panose="020B0502040204020203" pitchFamily="34" charset="-34"/>
                        </a:rPr>
                        <a:t>2768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/>
                          <a:cs typeface="Leelawadee" panose="020B0502040204020203" pitchFamily="34" charset="-34"/>
                        </a:rPr>
                        <a:t>25%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/>
                          <a:cs typeface="Leelawadee" panose="020B0502040204020203" pitchFamily="34" charset="-34"/>
                        </a:rPr>
                        <a:t>1361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/>
                          <a:cs typeface="Leelawadee" panose="020B0502040204020203" pitchFamily="34" charset="-34"/>
                        </a:rPr>
                        <a:t>25%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/>
                          <a:cs typeface="Leelawadee" panose="020B0502040204020203" pitchFamily="34" charset="-34"/>
                        </a:rPr>
                        <a:t>692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/>
                          <a:cs typeface="Leelawadee" panose="020B0502040204020203" pitchFamily="34" charset="-34"/>
                        </a:rPr>
                        <a:t>25%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/>
                          <a:cs typeface="Leelawadee" panose="020B0502040204020203" pitchFamily="34" charset="-34"/>
                        </a:rPr>
                        <a:t>3327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raphik"/>
                          <a:cs typeface="Leelawadee" panose="020B0502040204020203" pitchFamily="34" charset="-34"/>
                        </a:rPr>
                        <a:t>24%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/>
                          <a:cs typeface="Leelawadee" panose="020B0502040204020203" pitchFamily="34" charset="-34"/>
                        </a:rPr>
                        <a:t>8148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/>
                          <a:cs typeface="Leelawadee" panose="020B0502040204020203" pitchFamily="34" charset="-34"/>
                        </a:rPr>
                        <a:t>25%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AE9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3211122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/>
                          <a:cs typeface="Leelawadee" panose="020B0502040204020203" pitchFamily="34" charset="-34"/>
                        </a:rPr>
                        <a:t>Above SLA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raphik"/>
                          <a:cs typeface="Leelawadee" panose="020B0502040204020203" pitchFamily="34" charset="-34"/>
                        </a:rPr>
                        <a:t>1389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raphik"/>
                          <a:cs typeface="Leelawadee" panose="020B0502040204020203" pitchFamily="34" charset="-34"/>
                        </a:rPr>
                        <a:t>13%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/>
                          <a:cs typeface="Leelawadee" panose="020B0502040204020203" pitchFamily="34" charset="-34"/>
                        </a:rPr>
                        <a:t>697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/>
                          <a:cs typeface="Leelawadee" panose="020B0502040204020203" pitchFamily="34" charset="-34"/>
                        </a:rPr>
                        <a:t>13%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/>
                          <a:cs typeface="Leelawadee" panose="020B0502040204020203" pitchFamily="34" charset="-34"/>
                        </a:rPr>
                        <a:t>343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/>
                          <a:cs typeface="Leelawadee" panose="020B0502040204020203" pitchFamily="34" charset="-34"/>
                        </a:rPr>
                        <a:t>12%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/>
                          <a:cs typeface="Leelawadee" panose="020B0502040204020203" pitchFamily="34" charset="-34"/>
                        </a:rPr>
                        <a:t>1739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/>
                          <a:cs typeface="Leelawadee" panose="020B0502040204020203" pitchFamily="34" charset="-34"/>
                        </a:rPr>
                        <a:t>13%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raphik"/>
                          <a:cs typeface="Leelawadee" panose="020B0502040204020203" pitchFamily="34" charset="-34"/>
                        </a:rPr>
                        <a:t>4168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/>
                          <a:cs typeface="Leelawadee" panose="020B0502040204020203" pitchFamily="34" charset="-34"/>
                        </a:rPr>
                        <a:t>13%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9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352128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/>
                          <a:cs typeface="Leelawadee" panose="020B0502040204020203" pitchFamily="34" charset="-34"/>
                        </a:rPr>
                        <a:t>Within SLA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/>
                          <a:cs typeface="Leelawadee" panose="020B0502040204020203" pitchFamily="34" charset="-34"/>
                        </a:rPr>
                        <a:t>6855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/>
                          <a:cs typeface="Leelawadee" panose="020B0502040204020203" pitchFamily="34" charset="-34"/>
                        </a:rPr>
                        <a:t>62%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raphik"/>
                          <a:cs typeface="Leelawadee" panose="020B0502040204020203" pitchFamily="34" charset="-34"/>
                        </a:rPr>
                        <a:t>3361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raphik"/>
                          <a:cs typeface="Leelawadee" panose="020B0502040204020203" pitchFamily="34" charset="-34"/>
                        </a:rPr>
                        <a:t>62%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raphik"/>
                          <a:cs typeface="Leelawadee" panose="020B0502040204020203" pitchFamily="34" charset="-34"/>
                        </a:rPr>
                        <a:t>1741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raphik"/>
                          <a:cs typeface="Leelawadee" panose="020B0502040204020203" pitchFamily="34" charset="-34"/>
                        </a:rPr>
                        <a:t>63%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raphik"/>
                          <a:cs typeface="Leelawadee" panose="020B0502040204020203" pitchFamily="34" charset="-34"/>
                        </a:rPr>
                        <a:t>8668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raphik"/>
                          <a:cs typeface="Leelawadee" panose="020B0502040204020203" pitchFamily="34" charset="-34"/>
                        </a:rPr>
                        <a:t>63%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raphik"/>
                          <a:cs typeface="Leelawadee" panose="020B0502040204020203" pitchFamily="34" charset="-34"/>
                        </a:rPr>
                        <a:t>20625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/>
                          <a:cs typeface="Leelawadee" panose="020B0502040204020203" pitchFamily="34" charset="-34"/>
                        </a:rPr>
                        <a:t>63%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9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9807924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Graphik"/>
                          <a:cs typeface="Leelawadee" panose="020B0502040204020203" pitchFamily="34" charset="-34"/>
                        </a:rPr>
                        <a:t>Grand Total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5C9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Graphik"/>
                          <a:cs typeface="Leelawadee" panose="020B0502040204020203" pitchFamily="34" charset="-34"/>
                        </a:rPr>
                        <a:t>11012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5C9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Graphik"/>
                          <a:cs typeface="Leelawadee" panose="020B0502040204020203" pitchFamily="34" charset="-34"/>
                        </a:rPr>
                        <a:t>100%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5C9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Graphik"/>
                          <a:cs typeface="Leelawadee" panose="020B0502040204020203" pitchFamily="34" charset="-34"/>
                        </a:rPr>
                        <a:t>5419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5C9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Graphik"/>
                          <a:cs typeface="Leelawadee" panose="020B0502040204020203" pitchFamily="34" charset="-34"/>
                        </a:rPr>
                        <a:t>100%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5C9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Graphik"/>
                          <a:cs typeface="Leelawadee" panose="020B0502040204020203" pitchFamily="34" charset="-34"/>
                        </a:rPr>
                        <a:t>2776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5C9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Graphik"/>
                          <a:cs typeface="Leelawadee" panose="020B0502040204020203" pitchFamily="34" charset="-34"/>
                        </a:rPr>
                        <a:t>100%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5C9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Graphik"/>
                          <a:cs typeface="Leelawadee" panose="020B0502040204020203" pitchFamily="34" charset="-34"/>
                        </a:rPr>
                        <a:t>13734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5C9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Graphik"/>
                          <a:cs typeface="Leelawadee" panose="020B0502040204020203" pitchFamily="34" charset="-34"/>
                        </a:rPr>
                        <a:t>100%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5C9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Graphik"/>
                          <a:cs typeface="Leelawadee" panose="020B0502040204020203" pitchFamily="34" charset="-34"/>
                        </a:rPr>
                        <a:t>32941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5C9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Graphik"/>
                          <a:cs typeface="Leelawadee" panose="020B0502040204020203" pitchFamily="34" charset="-34"/>
                        </a:rPr>
                        <a:t>100%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5C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3464222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F9597C0-9D56-1344-1747-1AD471A2E613}"/>
              </a:ext>
            </a:extLst>
          </p:cNvPr>
          <p:cNvSpPr txBox="1"/>
          <p:nvPr/>
        </p:nvSpPr>
        <p:spPr>
          <a:xfrm>
            <a:off x="524933" y="2717929"/>
            <a:ext cx="109918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Leelawadee" panose="020B0502040204020203" pitchFamily="34" charset="-34"/>
                <a:cs typeface="Leelawadee" panose="020B0502040204020203" pitchFamily="34" charset="-34"/>
              </a:rPr>
              <a:t>We can see that Baltimore/MD and Los Angeles/CA contributes 75% volume of Total volume.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Leelawadee" panose="020B0502040204020203" pitchFamily="34" charset="-34"/>
                <a:cs typeface="Leelawadee" panose="020B0502040204020203" pitchFamily="34" charset="-34"/>
              </a:rPr>
              <a:t>We can also see that 25% of total volume is Below SLA metrics.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EB7F6A79-4777-D343-8290-31674C90B7E7}"/>
              </a:ext>
            </a:extLst>
          </p:cNvPr>
          <p:cNvSpPr txBox="1"/>
          <p:nvPr/>
        </p:nvSpPr>
        <p:spPr>
          <a:xfrm>
            <a:off x="524933" y="2373194"/>
            <a:ext cx="31908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Leelawadee" panose="020B0502040204020203" pitchFamily="34" charset="-34"/>
                <a:cs typeface="Leelawadee" panose="020B0502040204020203" pitchFamily="34" charset="-34"/>
              </a:rPr>
              <a:t>Key Points : -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FD1F572A-6B47-389C-FA77-646D8387E8DF}"/>
              </a:ext>
            </a:extLst>
          </p:cNvPr>
          <p:cNvCxnSpPr>
            <a:cxnSpLocks/>
          </p:cNvCxnSpPr>
          <p:nvPr/>
        </p:nvCxnSpPr>
        <p:spPr>
          <a:xfrm>
            <a:off x="524933" y="2650193"/>
            <a:ext cx="10991850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xmlns="" id="{283EA7B8-A03D-E8C2-DB71-E52FD2B3F8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8870352"/>
              </p:ext>
            </p:extLst>
          </p:nvPr>
        </p:nvGraphicFramePr>
        <p:xfrm>
          <a:off x="2071322" y="3990611"/>
          <a:ext cx="8049354" cy="1920240"/>
        </p:xfrm>
        <a:graphic>
          <a:graphicData uri="http://schemas.openxmlformats.org/drawingml/2006/table">
            <a:tbl>
              <a:tblPr/>
              <a:tblGrid>
                <a:gridCol w="1326970">
                  <a:extLst>
                    <a:ext uri="{9D8B030D-6E8A-4147-A177-3AD203B41FA5}">
                      <a16:colId xmlns:a16="http://schemas.microsoft.com/office/drawing/2014/main" xmlns="" val="354642909"/>
                    </a:ext>
                  </a:extLst>
                </a:gridCol>
                <a:gridCol w="542262">
                  <a:extLst>
                    <a:ext uri="{9D8B030D-6E8A-4147-A177-3AD203B41FA5}">
                      <a16:colId xmlns:a16="http://schemas.microsoft.com/office/drawing/2014/main" xmlns="" val="2733693797"/>
                    </a:ext>
                  </a:extLst>
                </a:gridCol>
                <a:gridCol w="792111">
                  <a:extLst>
                    <a:ext uri="{9D8B030D-6E8A-4147-A177-3AD203B41FA5}">
                      <a16:colId xmlns:a16="http://schemas.microsoft.com/office/drawing/2014/main" xmlns="" val="3048259830"/>
                    </a:ext>
                  </a:extLst>
                </a:gridCol>
                <a:gridCol w="542262">
                  <a:extLst>
                    <a:ext uri="{9D8B030D-6E8A-4147-A177-3AD203B41FA5}">
                      <a16:colId xmlns:a16="http://schemas.microsoft.com/office/drawing/2014/main" xmlns="" val="806912878"/>
                    </a:ext>
                  </a:extLst>
                </a:gridCol>
                <a:gridCol w="792111">
                  <a:extLst>
                    <a:ext uri="{9D8B030D-6E8A-4147-A177-3AD203B41FA5}">
                      <a16:colId xmlns:a16="http://schemas.microsoft.com/office/drawing/2014/main" xmlns="" val="266676610"/>
                    </a:ext>
                  </a:extLst>
                </a:gridCol>
                <a:gridCol w="542262">
                  <a:extLst>
                    <a:ext uri="{9D8B030D-6E8A-4147-A177-3AD203B41FA5}">
                      <a16:colId xmlns:a16="http://schemas.microsoft.com/office/drawing/2014/main" xmlns="" val="942401066"/>
                    </a:ext>
                  </a:extLst>
                </a:gridCol>
                <a:gridCol w="792111">
                  <a:extLst>
                    <a:ext uri="{9D8B030D-6E8A-4147-A177-3AD203B41FA5}">
                      <a16:colId xmlns:a16="http://schemas.microsoft.com/office/drawing/2014/main" xmlns="" val="3615828610"/>
                    </a:ext>
                  </a:extLst>
                </a:gridCol>
                <a:gridCol w="592781">
                  <a:extLst>
                    <a:ext uri="{9D8B030D-6E8A-4147-A177-3AD203B41FA5}">
                      <a16:colId xmlns:a16="http://schemas.microsoft.com/office/drawing/2014/main" xmlns="" val="1522508625"/>
                    </a:ext>
                  </a:extLst>
                </a:gridCol>
                <a:gridCol w="792111">
                  <a:extLst>
                    <a:ext uri="{9D8B030D-6E8A-4147-A177-3AD203B41FA5}">
                      <a16:colId xmlns:a16="http://schemas.microsoft.com/office/drawing/2014/main" xmlns="" val="1271389642"/>
                    </a:ext>
                  </a:extLst>
                </a:gridCol>
                <a:gridCol w="542262">
                  <a:extLst>
                    <a:ext uri="{9D8B030D-6E8A-4147-A177-3AD203B41FA5}">
                      <a16:colId xmlns:a16="http://schemas.microsoft.com/office/drawing/2014/main" xmlns="" val="2318853554"/>
                    </a:ext>
                  </a:extLst>
                </a:gridCol>
                <a:gridCol w="792111">
                  <a:extLst>
                    <a:ext uri="{9D8B030D-6E8A-4147-A177-3AD203B41FA5}">
                      <a16:colId xmlns:a16="http://schemas.microsoft.com/office/drawing/2014/main" xmlns="" val="1107099803"/>
                    </a:ext>
                  </a:extLst>
                </a:gridCol>
              </a:tblGrid>
              <a:tr h="27432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raphik"/>
                          <a:cs typeface="Leelawadee" panose="020B0502040204020203" pitchFamily="34" charset="-34"/>
                        </a:rPr>
                        <a:t>Rating Category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raphik"/>
                          <a:cs typeface="Leelawadee" panose="020B0502040204020203" pitchFamily="34" charset="-34"/>
                        </a:rPr>
                        <a:t>Baltimore/MD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4B3E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raphik"/>
                          <a:cs typeface="Leelawadee" panose="020B0502040204020203" pitchFamily="34" charset="-34"/>
                        </a:rPr>
                        <a:t>Chicago/IL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1A98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raphik"/>
                          <a:cs typeface="Leelawadee" panose="020B0502040204020203" pitchFamily="34" charset="-34"/>
                        </a:rPr>
                        <a:t>Denver/CO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61CBF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raphik"/>
                          <a:cs typeface="Leelawadee" panose="020B0502040204020203" pitchFamily="34" charset="-34"/>
                        </a:rPr>
                        <a:t>Los Angeles/CA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8ED97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Graphik"/>
                          <a:cs typeface="Leelawadee" panose="020B0502040204020203" pitchFamily="34" charset="-34"/>
                        </a:rPr>
                        <a:t>Total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215C9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38664862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/>
                          <a:cs typeface="Leelawadee" panose="020B0502040204020203" pitchFamily="34" charset="-34"/>
                        </a:rPr>
                        <a:t>Count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B3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/>
                          <a:cs typeface="Leelawadee" panose="020B0502040204020203" pitchFamily="34" charset="-34"/>
                        </a:rPr>
                        <a:t>% of total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B3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/>
                          <a:cs typeface="Leelawadee" panose="020B0502040204020203" pitchFamily="34" charset="-34"/>
                        </a:rPr>
                        <a:t>Count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A9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/>
                          <a:cs typeface="Leelawadee" panose="020B0502040204020203" pitchFamily="34" charset="-34"/>
                        </a:rPr>
                        <a:t>% of total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A9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/>
                          <a:cs typeface="Leelawadee" panose="020B0502040204020203" pitchFamily="34" charset="-34"/>
                        </a:rPr>
                        <a:t>Count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1CB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/>
                          <a:cs typeface="Leelawadee" panose="020B0502040204020203" pitchFamily="34" charset="-34"/>
                        </a:rPr>
                        <a:t>% of total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1CB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/>
                          <a:cs typeface="Leelawadee" panose="020B0502040204020203" pitchFamily="34" charset="-34"/>
                        </a:rPr>
                        <a:t>Count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D97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/>
                          <a:cs typeface="Leelawadee" panose="020B0502040204020203" pitchFamily="34" charset="-34"/>
                        </a:rPr>
                        <a:t>% of total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D97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Graphik"/>
                          <a:cs typeface="Leelawadee" panose="020B0502040204020203" pitchFamily="34" charset="-34"/>
                        </a:rPr>
                        <a:t>Count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5C9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Graphik"/>
                          <a:cs typeface="Leelawadee" panose="020B0502040204020203" pitchFamily="34" charset="-34"/>
                        </a:rPr>
                        <a:t>% of total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5C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9369465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raphik"/>
                          <a:cs typeface="Leelawadee" panose="020B0502040204020203" pitchFamily="34" charset="-34"/>
                        </a:rPr>
                        <a:t>Very Bad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/>
                          <a:cs typeface="Leelawadee" panose="020B0502040204020203" pitchFamily="34" charset="-34"/>
                        </a:rPr>
                        <a:t>424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/>
                          <a:cs typeface="Leelawadee" panose="020B0502040204020203" pitchFamily="34" charset="-34"/>
                        </a:rPr>
                        <a:t>15%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/>
                          <a:cs typeface="Leelawadee" panose="020B0502040204020203" pitchFamily="34" charset="-34"/>
                        </a:rPr>
                        <a:t>186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/>
                          <a:cs typeface="Leelawadee" panose="020B0502040204020203" pitchFamily="34" charset="-34"/>
                        </a:rPr>
                        <a:t>14%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/>
                          <a:cs typeface="Leelawadee" panose="020B0502040204020203" pitchFamily="34" charset="-34"/>
                        </a:rPr>
                        <a:t>90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/>
                          <a:cs typeface="Leelawadee" panose="020B0502040204020203" pitchFamily="34" charset="-34"/>
                        </a:rPr>
                        <a:t>13%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/>
                          <a:cs typeface="Leelawadee" panose="020B0502040204020203" pitchFamily="34" charset="-34"/>
                        </a:rPr>
                        <a:t>500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/>
                          <a:cs typeface="Leelawadee" panose="020B0502040204020203" pitchFamily="34" charset="-34"/>
                        </a:rPr>
                        <a:t>15%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/>
                          <a:cs typeface="Leelawadee" panose="020B0502040204020203" pitchFamily="34" charset="-34"/>
                        </a:rPr>
                        <a:t>1200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/>
                          <a:cs typeface="Leelawadee" panose="020B0502040204020203" pitchFamily="34" charset="-34"/>
                        </a:rPr>
                        <a:t>15%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AE9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3362645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/>
                          <a:cs typeface="Leelawadee" panose="020B0502040204020203" pitchFamily="34" charset="-34"/>
                        </a:rPr>
                        <a:t>Bad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/>
                          <a:cs typeface="Leelawadee" panose="020B0502040204020203" pitchFamily="34" charset="-34"/>
                        </a:rPr>
                        <a:t>830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/>
                          <a:cs typeface="Leelawadee" panose="020B0502040204020203" pitchFamily="34" charset="-34"/>
                        </a:rPr>
                        <a:t>30%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/>
                          <a:cs typeface="Leelawadee" panose="020B0502040204020203" pitchFamily="34" charset="-34"/>
                        </a:rPr>
                        <a:t>437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/>
                          <a:cs typeface="Leelawadee" panose="020B0502040204020203" pitchFamily="34" charset="-34"/>
                        </a:rPr>
                        <a:t>32%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/>
                          <a:cs typeface="Leelawadee" panose="020B0502040204020203" pitchFamily="34" charset="-34"/>
                        </a:rPr>
                        <a:t>202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/>
                          <a:cs typeface="Leelawadee" panose="020B0502040204020203" pitchFamily="34" charset="-34"/>
                        </a:rPr>
                        <a:t>29%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/>
                          <a:cs typeface="Leelawadee" panose="020B0502040204020203" pitchFamily="34" charset="-34"/>
                        </a:rPr>
                        <a:t>1024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/>
                          <a:cs typeface="Leelawadee" panose="020B0502040204020203" pitchFamily="34" charset="-34"/>
                        </a:rPr>
                        <a:t>31%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/>
                          <a:cs typeface="Leelawadee" panose="020B0502040204020203" pitchFamily="34" charset="-34"/>
                        </a:rPr>
                        <a:t>2493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/>
                          <a:cs typeface="Leelawadee" panose="020B0502040204020203" pitchFamily="34" charset="-34"/>
                        </a:rPr>
                        <a:t>31%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9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1664966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/>
                          <a:cs typeface="Leelawadee" panose="020B0502040204020203" pitchFamily="34" charset="-34"/>
                        </a:rPr>
                        <a:t>Average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/>
                          <a:cs typeface="Leelawadee" panose="020B0502040204020203" pitchFamily="34" charset="-34"/>
                        </a:rPr>
                        <a:t>791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/>
                          <a:cs typeface="Leelawadee" panose="020B0502040204020203" pitchFamily="34" charset="-34"/>
                        </a:rPr>
                        <a:t>29%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/>
                          <a:cs typeface="Leelawadee" panose="020B0502040204020203" pitchFamily="34" charset="-34"/>
                        </a:rPr>
                        <a:t>392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/>
                          <a:cs typeface="Leelawadee" panose="020B0502040204020203" pitchFamily="34" charset="-34"/>
                        </a:rPr>
                        <a:t>29%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/>
                          <a:cs typeface="Leelawadee" panose="020B0502040204020203" pitchFamily="34" charset="-34"/>
                        </a:rPr>
                        <a:t>210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/>
                          <a:cs typeface="Leelawadee" panose="020B0502040204020203" pitchFamily="34" charset="-34"/>
                        </a:rPr>
                        <a:t>30%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/>
                          <a:cs typeface="Leelawadee" panose="020B0502040204020203" pitchFamily="34" charset="-34"/>
                        </a:rPr>
                        <a:t>900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/>
                          <a:cs typeface="Leelawadee" panose="020B0502040204020203" pitchFamily="34" charset="-34"/>
                        </a:rPr>
                        <a:t>27%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/>
                          <a:cs typeface="Leelawadee" panose="020B0502040204020203" pitchFamily="34" charset="-34"/>
                        </a:rPr>
                        <a:t>2293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/>
                          <a:cs typeface="Leelawadee" panose="020B0502040204020203" pitchFamily="34" charset="-34"/>
                        </a:rPr>
                        <a:t>28%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9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369894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/>
                          <a:cs typeface="Leelawadee" panose="020B0502040204020203" pitchFamily="34" charset="-34"/>
                        </a:rPr>
                        <a:t>Good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/>
                          <a:cs typeface="Leelawadee" panose="020B0502040204020203" pitchFamily="34" charset="-34"/>
                        </a:rPr>
                        <a:t>399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/>
                          <a:cs typeface="Leelawadee" panose="020B0502040204020203" pitchFamily="34" charset="-34"/>
                        </a:rPr>
                        <a:t>14%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/>
                          <a:cs typeface="Leelawadee" panose="020B0502040204020203" pitchFamily="34" charset="-34"/>
                        </a:rPr>
                        <a:t>209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/>
                          <a:cs typeface="Leelawadee" panose="020B0502040204020203" pitchFamily="34" charset="-34"/>
                        </a:rPr>
                        <a:t>15%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/>
                          <a:cs typeface="Leelawadee" panose="020B0502040204020203" pitchFamily="34" charset="-34"/>
                        </a:rPr>
                        <a:t>108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/>
                          <a:cs typeface="Leelawadee" panose="020B0502040204020203" pitchFamily="34" charset="-34"/>
                        </a:rPr>
                        <a:t>16%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/>
                          <a:cs typeface="Leelawadee" panose="020B0502040204020203" pitchFamily="34" charset="-34"/>
                        </a:rPr>
                        <a:t>516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/>
                          <a:cs typeface="Leelawadee" panose="020B0502040204020203" pitchFamily="34" charset="-34"/>
                        </a:rPr>
                        <a:t>16%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/>
                          <a:cs typeface="Leelawadee" panose="020B0502040204020203" pitchFamily="34" charset="-34"/>
                        </a:rPr>
                        <a:t>1232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/>
                          <a:cs typeface="Leelawadee" panose="020B0502040204020203" pitchFamily="34" charset="-34"/>
                        </a:rPr>
                        <a:t>15%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9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4412973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/>
                          <a:cs typeface="Leelawadee" panose="020B0502040204020203" pitchFamily="34" charset="-34"/>
                        </a:rPr>
                        <a:t>Very Good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/>
                          <a:cs typeface="Leelawadee" panose="020B0502040204020203" pitchFamily="34" charset="-34"/>
                        </a:rPr>
                        <a:t>324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/>
                          <a:cs typeface="Leelawadee" panose="020B0502040204020203" pitchFamily="34" charset="-34"/>
                        </a:rPr>
                        <a:t>12%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/>
                          <a:cs typeface="Leelawadee" panose="020B0502040204020203" pitchFamily="34" charset="-34"/>
                        </a:rPr>
                        <a:t>137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/>
                          <a:cs typeface="Leelawadee" panose="020B0502040204020203" pitchFamily="34" charset="-34"/>
                        </a:rPr>
                        <a:t>10%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/>
                          <a:cs typeface="Leelawadee" panose="020B0502040204020203" pitchFamily="34" charset="-34"/>
                        </a:rPr>
                        <a:t>82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/>
                          <a:cs typeface="Leelawadee" panose="020B0502040204020203" pitchFamily="34" charset="-34"/>
                        </a:rPr>
                        <a:t>12%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/>
                          <a:cs typeface="Leelawadee" panose="020B0502040204020203" pitchFamily="34" charset="-34"/>
                        </a:rPr>
                        <a:t>387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/>
                          <a:cs typeface="Leelawadee" panose="020B0502040204020203" pitchFamily="34" charset="-34"/>
                        </a:rPr>
                        <a:t>12%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/>
                          <a:cs typeface="Leelawadee" panose="020B0502040204020203" pitchFamily="34" charset="-34"/>
                        </a:rPr>
                        <a:t>930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raphik"/>
                          <a:cs typeface="Leelawadee" panose="020B0502040204020203" pitchFamily="34" charset="-34"/>
                        </a:rPr>
                        <a:t>11%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9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3375126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Graphik"/>
                          <a:cs typeface="Leelawadee" panose="020B0502040204020203" pitchFamily="34" charset="-34"/>
                        </a:rPr>
                        <a:t>Grand Total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5C9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Graphik"/>
                          <a:cs typeface="Leelawadee" panose="020B0502040204020203" pitchFamily="34" charset="-34"/>
                        </a:rPr>
                        <a:t>2768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5C9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Graphik"/>
                          <a:cs typeface="Leelawadee" panose="020B0502040204020203" pitchFamily="34" charset="-34"/>
                        </a:rPr>
                        <a:t>100%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5C9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Graphik"/>
                          <a:cs typeface="Leelawadee" panose="020B0502040204020203" pitchFamily="34" charset="-34"/>
                        </a:rPr>
                        <a:t>1361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5C9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Graphik"/>
                          <a:cs typeface="Leelawadee" panose="020B0502040204020203" pitchFamily="34" charset="-34"/>
                        </a:rPr>
                        <a:t>100%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5C9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Graphik"/>
                          <a:cs typeface="Leelawadee" panose="020B0502040204020203" pitchFamily="34" charset="-34"/>
                        </a:rPr>
                        <a:t>692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5C9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Graphik"/>
                          <a:cs typeface="Leelawadee" panose="020B0502040204020203" pitchFamily="34" charset="-34"/>
                        </a:rPr>
                        <a:t>100%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5C9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Graphik"/>
                          <a:cs typeface="Leelawadee" panose="020B0502040204020203" pitchFamily="34" charset="-34"/>
                        </a:rPr>
                        <a:t>3327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5C9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Graphik"/>
                          <a:cs typeface="Leelawadee" panose="020B0502040204020203" pitchFamily="34" charset="-34"/>
                        </a:rPr>
                        <a:t>100%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5C9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Graphik"/>
                          <a:cs typeface="Leelawadee" panose="020B0502040204020203" pitchFamily="34" charset="-34"/>
                        </a:rPr>
                        <a:t>8148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5C9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Graphik"/>
                          <a:cs typeface="Leelawadee" panose="020B0502040204020203" pitchFamily="34" charset="-34"/>
                        </a:rPr>
                        <a:t>100%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5C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91783253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6F8C38F4-7C57-EB76-FF0F-CA67844C292B}"/>
              </a:ext>
            </a:extLst>
          </p:cNvPr>
          <p:cNvSpPr txBox="1"/>
          <p:nvPr/>
        </p:nvSpPr>
        <p:spPr>
          <a:xfrm>
            <a:off x="524933" y="3425815"/>
            <a:ext cx="1118446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>
                <a:latin typeface="Leelawadee" panose="020B0502040204020203" pitchFamily="34" charset="-34"/>
                <a:cs typeface="Leelawadee" panose="020B0502040204020203" pitchFamily="34" charset="-34"/>
              </a:rPr>
              <a:t>SLA metrics - Response Time Below SLA</a:t>
            </a:r>
          </a:p>
        </p:txBody>
      </p:sp>
    </p:spTree>
    <p:extLst>
      <p:ext uri="{BB962C8B-B14F-4D97-AF65-F5344CB8AC3E}">
        <p14:creationId xmlns:p14="http://schemas.microsoft.com/office/powerpoint/2010/main" val="2772414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A167E24-A9F2-EBE5-314F-01BA03680861}"/>
              </a:ext>
            </a:extLst>
          </p:cNvPr>
          <p:cNvSpPr txBox="1"/>
          <p:nvPr/>
        </p:nvSpPr>
        <p:spPr>
          <a:xfrm>
            <a:off x="524933" y="274253"/>
            <a:ext cx="1118446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>
                <a:latin typeface="Leelawadee" panose="020B0502040204020203" pitchFamily="34" charset="-34"/>
                <a:cs typeface="Leelawadee" panose="020B0502040204020203" pitchFamily="34" charset="-34"/>
              </a:rPr>
              <a:t>Rating volume contribution for Los Angeles/CA in Bad and Average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C27648FA-6B4C-60DD-ADFE-54CEF206FAC9}"/>
              </a:ext>
            </a:extLst>
          </p:cNvPr>
          <p:cNvSpPr txBox="1"/>
          <p:nvPr/>
        </p:nvSpPr>
        <p:spPr>
          <a:xfrm>
            <a:off x="524933" y="5942320"/>
            <a:ext cx="521546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Leelawadee" panose="020B0502040204020203" pitchFamily="34" charset="-34"/>
                <a:cs typeface="Leelawadee" panose="020B0502040204020203" pitchFamily="34" charset="-34"/>
              </a:rPr>
              <a:t>We can see 	24% of the volume is Below SLA metrics.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Leelawadee" panose="020B0502040204020203" pitchFamily="34" charset="-34"/>
                <a:cs typeface="Leelawadee" panose="020B0502040204020203" pitchFamily="34" charset="-34"/>
              </a:rPr>
              <a:t>We can also see that the contribution of bad ratings is 67% of the total volume, in which 16% of total(4,441) it falls Below SLA metrics.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DD63C2B-BE03-6C4C-DCB1-11C31ECC55E5}"/>
              </a:ext>
            </a:extLst>
          </p:cNvPr>
          <p:cNvSpPr txBox="1"/>
          <p:nvPr/>
        </p:nvSpPr>
        <p:spPr>
          <a:xfrm>
            <a:off x="524933" y="5597585"/>
            <a:ext cx="31908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Leelawadee" panose="020B0502040204020203" pitchFamily="34" charset="-34"/>
                <a:cs typeface="Leelawadee" panose="020B0502040204020203" pitchFamily="34" charset="-34"/>
              </a:rPr>
              <a:t>Key Points : -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FCB4C684-04E3-E49B-7488-ECF56AFAD034}"/>
              </a:ext>
            </a:extLst>
          </p:cNvPr>
          <p:cNvCxnSpPr>
            <a:cxnSpLocks/>
          </p:cNvCxnSpPr>
          <p:nvPr/>
        </p:nvCxnSpPr>
        <p:spPr>
          <a:xfrm>
            <a:off x="524933" y="5874584"/>
            <a:ext cx="5215467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3765D4BC-2B2E-9419-F240-B3E2B3E329E9}"/>
              </a:ext>
            </a:extLst>
          </p:cNvPr>
          <p:cNvSpPr txBox="1"/>
          <p:nvPr/>
        </p:nvSpPr>
        <p:spPr>
          <a:xfrm>
            <a:off x="524933" y="3840096"/>
            <a:ext cx="5571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Leelawadee" panose="020B0502040204020203" pitchFamily="34" charset="-34"/>
                <a:cs typeface="Leelawadee" panose="020B0502040204020203" pitchFamily="34" charset="-34"/>
              </a:rPr>
              <a:t>SLA contribution for Billing Question Los Angeles/CA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534DFC7A-735D-3A9A-66DB-4D40728C459D}"/>
              </a:ext>
            </a:extLst>
          </p:cNvPr>
          <p:cNvSpPr txBox="1"/>
          <p:nvPr/>
        </p:nvSpPr>
        <p:spPr>
          <a:xfrm>
            <a:off x="524933" y="766696"/>
            <a:ext cx="5164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Leelawadee" panose="020B0502040204020203" pitchFamily="34" charset="-34"/>
                <a:cs typeface="Leelawadee" panose="020B0502040204020203" pitchFamily="34" charset="-34"/>
              </a:rPr>
              <a:t>Channel wise Reason Contribution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0642048"/>
              </p:ext>
            </p:extLst>
          </p:nvPr>
        </p:nvGraphicFramePr>
        <p:xfrm>
          <a:off x="524932" y="1241435"/>
          <a:ext cx="5571066" cy="1296000"/>
        </p:xfrm>
        <a:graphic>
          <a:graphicData uri="http://schemas.openxmlformats.org/drawingml/2006/table">
            <a:tbl>
              <a:tblPr/>
              <a:tblGrid>
                <a:gridCol w="90704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5816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7710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7587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2528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31691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77108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39352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725280">
                  <a:extLst>
                    <a:ext uri="{9D8B030D-6E8A-4147-A177-3AD203B41FA5}">
                      <a16:colId xmlns:a16="http://schemas.microsoft.com/office/drawing/2014/main" xmlns="" val="122259275"/>
                    </a:ext>
                  </a:extLst>
                </a:gridCol>
              </a:tblGrid>
              <a:tr h="19800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raphik"/>
                        </a:rPr>
                        <a:t>Channel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raphik"/>
                        </a:rPr>
                        <a:t>Billing Question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4B3E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/>
                        </a:rPr>
                        <a:t>Payments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1A98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raphik"/>
                        </a:rPr>
                        <a:t>Service Outage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61CBF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Graphik"/>
                        </a:rPr>
                        <a:t>Total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5C98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FFFFFF"/>
                        </a:solidFill>
                        <a:effectLst/>
                        <a:latin typeface="Graphik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5C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80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Bad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B3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Very Bad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B3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Bad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A9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Very Bad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A9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Bad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1CB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Very Bad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1CB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Graphik" panose="020B0503030202060203" pitchFamily="34" charset="0"/>
                        </a:rPr>
                        <a:t>Bad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5C9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Graphik" panose="020B0503030202060203" pitchFamily="34" charset="0"/>
                        </a:rPr>
                        <a:t>Very Bad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5C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raphik"/>
                        </a:rPr>
                        <a:t>Call-Center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741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392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600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332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1341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724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AE9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Graphik"/>
                        </a:rPr>
                        <a:t>Chatbot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Graphik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716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393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283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128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999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521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9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/>
                        </a:rPr>
                        <a:t>Email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767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357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221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100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988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457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9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/>
                        </a:rPr>
                        <a:t>Web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732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343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112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49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844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392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9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Graphik"/>
                        </a:rPr>
                        <a:t>Total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5C9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Graphik" panose="020B0503030202060203" pitchFamily="34" charset="0"/>
                        </a:rPr>
                        <a:t>2956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5C9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Graphik" panose="020B0503030202060203" pitchFamily="34" charset="0"/>
                        </a:rPr>
                        <a:t>1485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5C9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Graphik" panose="020B0503030202060203" pitchFamily="34" charset="0"/>
                        </a:rPr>
                        <a:t>600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5C9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Graphik" panose="020B0503030202060203" pitchFamily="34" charset="0"/>
                        </a:rPr>
                        <a:t>332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5C9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Graphik" panose="020B0503030202060203" pitchFamily="34" charset="0"/>
                        </a:rPr>
                        <a:t>616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5C9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Graphik" panose="020B0503030202060203" pitchFamily="34" charset="0"/>
                        </a:rPr>
                        <a:t>277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5C9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Graphik" panose="020B0503030202060203" pitchFamily="34" charset="0"/>
                        </a:rPr>
                        <a:t>4172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5C9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Graphik" panose="020B0503030202060203" pitchFamily="34" charset="0"/>
                        </a:rPr>
                        <a:t>2094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5C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263143"/>
              </p:ext>
            </p:extLst>
          </p:nvPr>
        </p:nvGraphicFramePr>
        <p:xfrm>
          <a:off x="524931" y="4233637"/>
          <a:ext cx="5571067" cy="1296000"/>
        </p:xfrm>
        <a:graphic>
          <a:graphicData uri="http://schemas.openxmlformats.org/drawingml/2006/table">
            <a:tbl>
              <a:tblPr/>
              <a:tblGrid>
                <a:gridCol w="94257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685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536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5942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5369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2727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5369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458448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753690">
                  <a:extLst>
                    <a:ext uri="{9D8B030D-6E8A-4147-A177-3AD203B41FA5}">
                      <a16:colId xmlns:a16="http://schemas.microsoft.com/office/drawing/2014/main" xmlns="" val="4172863517"/>
                    </a:ext>
                  </a:extLst>
                </a:gridCol>
              </a:tblGrid>
              <a:tr h="19800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raphik"/>
                        </a:rPr>
                        <a:t>Channel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/>
                        </a:rPr>
                        <a:t>Above SLA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4B3E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/>
                        </a:rPr>
                        <a:t>Below SLA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1A98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/>
                        </a:rPr>
                        <a:t>Within SLA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61CBF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Graphik"/>
                        </a:rPr>
                        <a:t>Total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5C98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FFFFFF"/>
                        </a:solidFill>
                        <a:effectLst/>
                        <a:latin typeface="Graphik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5C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80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Bad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B3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Very Bad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B3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Bad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A9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Very Bad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A9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Bad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1CB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Very Bad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1CB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Graphik" panose="020B0503030202060203" pitchFamily="34" charset="0"/>
                        </a:rPr>
                        <a:t>Bad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5C9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Graphik" panose="020B0503030202060203" pitchFamily="34" charset="0"/>
                        </a:rPr>
                        <a:t>Very Bad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5C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raphik"/>
                        </a:rPr>
                        <a:t>Call-Center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89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49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170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106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482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237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741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392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AE9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/>
                        </a:rPr>
                        <a:t>Chatbot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90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158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92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468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256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716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393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9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/>
                        </a:rPr>
                        <a:t>Email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94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51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177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74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496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232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767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357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9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/>
                        </a:rPr>
                        <a:t>Web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93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51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197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74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442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218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732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343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9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Graphik"/>
                        </a:rPr>
                        <a:t>Total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5C9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Graphik" panose="020B0503030202060203" pitchFamily="34" charset="0"/>
                        </a:rPr>
                        <a:t>366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5C9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Graphik" panose="020B0503030202060203" pitchFamily="34" charset="0"/>
                        </a:rPr>
                        <a:t>196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5C9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Graphik" panose="020B0503030202060203" pitchFamily="34" charset="0"/>
                        </a:rPr>
                        <a:t>702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5C9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Graphik" panose="020B0503030202060203" pitchFamily="34" charset="0"/>
                        </a:rPr>
                        <a:t>346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5C9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Graphik" panose="020B0503030202060203" pitchFamily="34" charset="0"/>
                        </a:rPr>
                        <a:t>1888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5C9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Graphik" panose="020B0503030202060203" pitchFamily="34" charset="0"/>
                        </a:rPr>
                        <a:t>943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5C9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Graphik" panose="020B0503030202060203" pitchFamily="34" charset="0"/>
                        </a:rPr>
                        <a:t>2956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5C9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Graphik" panose="020B0503030202060203" pitchFamily="34" charset="0"/>
                        </a:rPr>
                        <a:t>1485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5C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C27648FA-6B4C-60DD-ADFE-54CEF206FAC9}"/>
              </a:ext>
            </a:extLst>
          </p:cNvPr>
          <p:cNvSpPr txBox="1"/>
          <p:nvPr/>
        </p:nvSpPr>
        <p:spPr>
          <a:xfrm>
            <a:off x="524933" y="2903121"/>
            <a:ext cx="52154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Leelawadee" panose="020B0502040204020203" pitchFamily="34" charset="-34"/>
                <a:cs typeface="Leelawadee" panose="020B0502040204020203" pitchFamily="34" charset="-34"/>
              </a:rPr>
              <a:t>We can see that in reasoning, Billing question contributes highest of 71%.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Leelawadee" panose="020B0502040204020203" pitchFamily="34" charset="-34"/>
                <a:cs typeface="Leelawadee" panose="020B0502040204020203" pitchFamily="34" charset="-34"/>
              </a:rPr>
              <a:t>We can also see that Bad Rating contribution is 67% of total volume.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8DD63C2B-BE03-6C4C-DCB1-11C31ECC55E5}"/>
              </a:ext>
            </a:extLst>
          </p:cNvPr>
          <p:cNvSpPr txBox="1"/>
          <p:nvPr/>
        </p:nvSpPr>
        <p:spPr>
          <a:xfrm>
            <a:off x="524933" y="2558386"/>
            <a:ext cx="31908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Leelawadee" panose="020B0502040204020203" pitchFamily="34" charset="-34"/>
                <a:cs typeface="Leelawadee" panose="020B0502040204020203" pitchFamily="34" charset="-34"/>
              </a:rPr>
              <a:t>Key Points : -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xmlns="" id="{FCB4C684-04E3-E49B-7488-ECF56AFAD034}"/>
              </a:ext>
            </a:extLst>
          </p:cNvPr>
          <p:cNvCxnSpPr>
            <a:cxnSpLocks/>
          </p:cNvCxnSpPr>
          <p:nvPr/>
        </p:nvCxnSpPr>
        <p:spPr>
          <a:xfrm>
            <a:off x="524933" y="2835385"/>
            <a:ext cx="5215467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xmlns="" id="{E0F3DF48-9ECE-79B1-597E-48EDCB3A70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8202602"/>
              </p:ext>
            </p:extLst>
          </p:nvPr>
        </p:nvGraphicFramePr>
        <p:xfrm>
          <a:off x="7398309" y="1163764"/>
          <a:ext cx="3464486" cy="4160520"/>
        </p:xfrm>
        <a:graphic>
          <a:graphicData uri="http://schemas.openxmlformats.org/drawingml/2006/table">
            <a:tbl>
              <a:tblPr/>
              <a:tblGrid>
                <a:gridCol w="1728279">
                  <a:extLst>
                    <a:ext uri="{9D8B030D-6E8A-4147-A177-3AD203B41FA5}">
                      <a16:colId xmlns:a16="http://schemas.microsoft.com/office/drawing/2014/main" xmlns="" val="1961207681"/>
                    </a:ext>
                  </a:extLst>
                </a:gridCol>
                <a:gridCol w="580717">
                  <a:extLst>
                    <a:ext uri="{9D8B030D-6E8A-4147-A177-3AD203B41FA5}">
                      <a16:colId xmlns:a16="http://schemas.microsoft.com/office/drawing/2014/main" xmlns="" val="575932453"/>
                    </a:ext>
                  </a:extLst>
                </a:gridCol>
                <a:gridCol w="1155490">
                  <a:extLst>
                    <a:ext uri="{9D8B030D-6E8A-4147-A177-3AD203B41FA5}">
                      <a16:colId xmlns:a16="http://schemas.microsoft.com/office/drawing/2014/main" xmlns="" val="1835175803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States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Count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A9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Avg Duration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A9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8327299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Texas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329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9631626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California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322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1812217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Florida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249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8632604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New York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151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3529048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Virginia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114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08406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Ohio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104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0621297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District of Columbia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98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1407181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Georgia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82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463742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Missouri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81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0518785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Pennsylvania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80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360069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Arizona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80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0337874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Indiana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72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8026266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Alabama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72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8014561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Colorado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71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6350687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Illinois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67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8729737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raphik" panose="020B0503030202060203"/>
                        </a:rPr>
                        <a:t>Others (36)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C9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raphik" panose="020B0503030202060203"/>
                        </a:rPr>
                        <a:t>984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C9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raphik" panose="020B0503030202060203"/>
                        </a:rPr>
                        <a:t>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C9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1986612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Graphik" panose="020B0503030202060203"/>
                        </a:rPr>
                        <a:t>Grand Total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5C9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Graphik" panose="020B0503030202060203"/>
                        </a:rPr>
                        <a:t>2956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5C9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Graphik" panose="020B0503030202060203"/>
                        </a:rPr>
                        <a:t>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5C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7877293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B333AA64-87A0-009F-DF53-CD8F2043C45A}"/>
              </a:ext>
            </a:extLst>
          </p:cNvPr>
          <p:cNvSpPr txBox="1"/>
          <p:nvPr/>
        </p:nvSpPr>
        <p:spPr>
          <a:xfrm>
            <a:off x="6174067" y="766696"/>
            <a:ext cx="5912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Leelawadee" panose="020B0502040204020203" pitchFamily="34" charset="-34"/>
                <a:cs typeface="Leelawadee" panose="020B0502040204020203" pitchFamily="34" charset="-34"/>
              </a:rPr>
              <a:t>Top 15 States with Bad Rating regarding Billing Question</a:t>
            </a:r>
          </a:p>
        </p:txBody>
      </p:sp>
    </p:spTree>
    <p:extLst>
      <p:ext uri="{BB962C8B-B14F-4D97-AF65-F5344CB8AC3E}">
        <p14:creationId xmlns:p14="http://schemas.microsoft.com/office/powerpoint/2010/main" val="453775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A167E24-A9F2-EBE5-314F-01BA03680861}"/>
              </a:ext>
            </a:extLst>
          </p:cNvPr>
          <p:cNvSpPr txBox="1"/>
          <p:nvPr/>
        </p:nvSpPr>
        <p:spPr>
          <a:xfrm>
            <a:off x="524933" y="274253"/>
            <a:ext cx="1118446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>
                <a:latin typeface="Leelawadee" panose="020B0502040204020203" pitchFamily="34" charset="-34"/>
                <a:cs typeface="Leelawadee" panose="020B0502040204020203" pitchFamily="34" charset="-34"/>
              </a:rPr>
              <a:t>Rating volume contribution for Baltimore/MD in Bad and Average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C27648FA-6B4C-60DD-ADFE-54CEF206FAC9}"/>
              </a:ext>
            </a:extLst>
          </p:cNvPr>
          <p:cNvSpPr txBox="1"/>
          <p:nvPr/>
        </p:nvSpPr>
        <p:spPr>
          <a:xfrm>
            <a:off x="524933" y="5942321"/>
            <a:ext cx="521546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Leelawadee" panose="020B0502040204020203" pitchFamily="34" charset="-34"/>
                <a:cs typeface="Leelawadee" panose="020B0502040204020203" pitchFamily="34" charset="-34"/>
              </a:rPr>
              <a:t>We can see 	24% of the volume is Below SLA metrics.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Leelawadee" panose="020B0502040204020203" pitchFamily="34" charset="-34"/>
                <a:cs typeface="Leelawadee" panose="020B0502040204020203" pitchFamily="34" charset="-34"/>
              </a:rPr>
              <a:t>We can also see that the contribution of bad ratings is 67% of the total volume, in which 16% of total(3,589) it falls Below SLA metrics.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DD63C2B-BE03-6C4C-DCB1-11C31ECC55E5}"/>
              </a:ext>
            </a:extLst>
          </p:cNvPr>
          <p:cNvSpPr txBox="1"/>
          <p:nvPr/>
        </p:nvSpPr>
        <p:spPr>
          <a:xfrm>
            <a:off x="524933" y="5597586"/>
            <a:ext cx="31908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Leelawadee" panose="020B0502040204020203" pitchFamily="34" charset="-34"/>
                <a:cs typeface="Leelawadee" panose="020B0502040204020203" pitchFamily="34" charset="-34"/>
              </a:rPr>
              <a:t>Key Points : -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FCB4C684-04E3-E49B-7488-ECF56AFAD034}"/>
              </a:ext>
            </a:extLst>
          </p:cNvPr>
          <p:cNvCxnSpPr>
            <a:cxnSpLocks/>
          </p:cNvCxnSpPr>
          <p:nvPr/>
        </p:nvCxnSpPr>
        <p:spPr>
          <a:xfrm>
            <a:off x="524933" y="5874585"/>
            <a:ext cx="5215467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3765D4BC-2B2E-9419-F240-B3E2B3E329E9}"/>
              </a:ext>
            </a:extLst>
          </p:cNvPr>
          <p:cNvSpPr txBox="1"/>
          <p:nvPr/>
        </p:nvSpPr>
        <p:spPr>
          <a:xfrm>
            <a:off x="524934" y="3831630"/>
            <a:ext cx="5649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Leelawadee" panose="020B0502040204020203" pitchFamily="34" charset="-34"/>
                <a:cs typeface="Leelawadee" panose="020B0502040204020203" pitchFamily="34" charset="-34"/>
              </a:rPr>
              <a:t>SLA contribution for Billing Question Baltimore/MD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534DFC7A-735D-3A9A-66DB-4D40728C459D}"/>
              </a:ext>
            </a:extLst>
          </p:cNvPr>
          <p:cNvSpPr txBox="1"/>
          <p:nvPr/>
        </p:nvSpPr>
        <p:spPr>
          <a:xfrm>
            <a:off x="524933" y="766696"/>
            <a:ext cx="5164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Leelawadee" panose="020B0502040204020203" pitchFamily="34" charset="-34"/>
                <a:cs typeface="Leelawadee" panose="020B0502040204020203" pitchFamily="34" charset="-34"/>
              </a:rPr>
              <a:t>Channel wise Reason Contribution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8766052"/>
              </p:ext>
            </p:extLst>
          </p:nvPr>
        </p:nvGraphicFramePr>
        <p:xfrm>
          <a:off x="524932" y="1163764"/>
          <a:ext cx="5571070" cy="1296000"/>
        </p:xfrm>
        <a:graphic>
          <a:graphicData uri="http://schemas.openxmlformats.org/drawingml/2006/table">
            <a:tbl>
              <a:tblPr/>
              <a:tblGrid>
                <a:gridCol w="9078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1161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7821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4617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7821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31622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678216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460974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678216">
                  <a:extLst>
                    <a:ext uri="{9D8B030D-6E8A-4147-A177-3AD203B41FA5}">
                      <a16:colId xmlns:a16="http://schemas.microsoft.com/office/drawing/2014/main" xmlns="" val="286338746"/>
                    </a:ext>
                  </a:extLst>
                </a:gridCol>
              </a:tblGrid>
              <a:tr h="19800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raphik"/>
                        </a:rPr>
                        <a:t>Channel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/>
                        </a:rPr>
                        <a:t>Billing Question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4B3E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/>
                        </a:rPr>
                        <a:t>Payments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1A98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raphik"/>
                        </a:rPr>
                        <a:t>Service Outage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61CBF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Graphik"/>
                        </a:rPr>
                        <a:t>Total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5C98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FFFFFF"/>
                        </a:solidFill>
                        <a:effectLst/>
                        <a:latin typeface="Graphik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5C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80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Bad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B3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Very Bad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B3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Bad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A9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Very Bad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A9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Bad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1CB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Very Bad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1CB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Graphik" panose="020B0503030202060203" pitchFamily="34" charset="0"/>
                        </a:rPr>
                        <a:t>Bad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5C9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Graphik" panose="020B0503030202060203" pitchFamily="34" charset="0"/>
                        </a:rPr>
                        <a:t>Very Bad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5C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raphik"/>
                        </a:rPr>
                        <a:t>Call-Center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570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313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492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248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1062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561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AE9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Graphik"/>
                        </a:rPr>
                        <a:t>Chatbot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Graphik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628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293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249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115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877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408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9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/>
                        </a:rPr>
                        <a:t>Email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594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283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153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67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747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350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9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/>
                        </a:rPr>
                        <a:t>Web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602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306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89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691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341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9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Graphik"/>
                        </a:rPr>
                        <a:t>Total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5C9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Graphik" panose="020B0503030202060203" pitchFamily="34" charset="0"/>
                        </a:rPr>
                        <a:t>2394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5C9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Graphik" panose="020B0503030202060203" pitchFamily="34" charset="0"/>
                        </a:rPr>
                        <a:t>1195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5C9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Graphik" panose="020B0503030202060203" pitchFamily="34" charset="0"/>
                        </a:rPr>
                        <a:t>492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5C9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Graphik" panose="020B0503030202060203" pitchFamily="34" charset="0"/>
                        </a:rPr>
                        <a:t>248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5C9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Graphik" panose="020B0503030202060203" pitchFamily="34" charset="0"/>
                        </a:rPr>
                        <a:t>491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5C9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Graphik" panose="020B0503030202060203" pitchFamily="34" charset="0"/>
                        </a:rPr>
                        <a:t>217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5C9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Graphik" panose="020B0503030202060203" pitchFamily="34" charset="0"/>
                        </a:rPr>
                        <a:t>3377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5C9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Graphik" panose="020B0503030202060203" pitchFamily="34" charset="0"/>
                        </a:rPr>
                        <a:t>1660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5C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2087458"/>
              </p:ext>
            </p:extLst>
          </p:nvPr>
        </p:nvGraphicFramePr>
        <p:xfrm>
          <a:off x="524933" y="4225171"/>
          <a:ext cx="5571068" cy="1296000"/>
        </p:xfrm>
        <a:graphic>
          <a:graphicData uri="http://schemas.openxmlformats.org/drawingml/2006/table">
            <a:tbl>
              <a:tblPr/>
              <a:tblGrid>
                <a:gridCol w="9769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7824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2988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7254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2988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4857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29884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47518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729884">
                  <a:extLst>
                    <a:ext uri="{9D8B030D-6E8A-4147-A177-3AD203B41FA5}">
                      <a16:colId xmlns:a16="http://schemas.microsoft.com/office/drawing/2014/main" xmlns="" val="2169588638"/>
                    </a:ext>
                  </a:extLst>
                </a:gridCol>
              </a:tblGrid>
              <a:tr h="19800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raphik"/>
                        </a:rPr>
                        <a:t>Channel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/>
                        </a:rPr>
                        <a:t>Above SLA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4B3E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raphik"/>
                        </a:rPr>
                        <a:t>Below SLA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1A98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/>
                        </a:rPr>
                        <a:t>Within SLA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61CBF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Graphik"/>
                        </a:rPr>
                        <a:t>Total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5C98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FFFFFF"/>
                        </a:solidFill>
                        <a:effectLst/>
                        <a:latin typeface="Graphik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5C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80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Bad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B3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Very Bad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B3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Bad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A9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Very Bad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A9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Bad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1CB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Very Bad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1CB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Graphik" panose="020B0503030202060203" pitchFamily="34" charset="0"/>
                        </a:rPr>
                        <a:t>Bad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5C9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Graphik" panose="020B0503030202060203" pitchFamily="34" charset="0"/>
                        </a:rPr>
                        <a:t>Very Bad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5C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raphik"/>
                        </a:rPr>
                        <a:t>Call-Center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87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145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80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338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198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570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313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AE9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/>
                        </a:rPr>
                        <a:t>Chatbot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87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147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66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394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187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628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293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9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/>
                        </a:rPr>
                        <a:t>Email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80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132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66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382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183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594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283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9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/>
                        </a:rPr>
                        <a:t>Web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82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148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89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372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178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602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0"/>
                        </a:rPr>
                        <a:t>306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9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Graphik"/>
                        </a:rPr>
                        <a:t>Total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5C9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Graphik" panose="020B0503030202060203" pitchFamily="34" charset="0"/>
                        </a:rPr>
                        <a:t>336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5C9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Graphik" panose="020B0503030202060203" pitchFamily="34" charset="0"/>
                        </a:rPr>
                        <a:t>148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5C9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Graphik" panose="020B0503030202060203" pitchFamily="34" charset="0"/>
                        </a:rPr>
                        <a:t>572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5C9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Graphik" panose="020B0503030202060203" pitchFamily="34" charset="0"/>
                        </a:rPr>
                        <a:t>301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5C9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Graphik" panose="020B0503030202060203" pitchFamily="34" charset="0"/>
                        </a:rPr>
                        <a:t>1486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5C9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Graphik" panose="020B0503030202060203" pitchFamily="34" charset="0"/>
                        </a:rPr>
                        <a:t>746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5C9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Graphik" panose="020B0503030202060203" pitchFamily="34" charset="0"/>
                        </a:rPr>
                        <a:t>2394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5C9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Graphik" panose="020B0503030202060203" pitchFamily="34" charset="0"/>
                        </a:rPr>
                        <a:t>1195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5C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C27648FA-6B4C-60DD-ADFE-54CEF206FAC9}"/>
              </a:ext>
            </a:extLst>
          </p:cNvPr>
          <p:cNvSpPr txBox="1"/>
          <p:nvPr/>
        </p:nvSpPr>
        <p:spPr>
          <a:xfrm>
            <a:off x="524933" y="2903121"/>
            <a:ext cx="51646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Leelawadee" panose="020B0502040204020203" pitchFamily="34" charset="-34"/>
                <a:cs typeface="Leelawadee" panose="020B0502040204020203" pitchFamily="34" charset="-34"/>
              </a:rPr>
              <a:t>We can see that in reasoning of billing question contributes highest of 71%.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Leelawadee" panose="020B0502040204020203" pitchFamily="34" charset="-34"/>
                <a:cs typeface="Leelawadee" panose="020B0502040204020203" pitchFamily="34" charset="-34"/>
              </a:rPr>
              <a:t>We can also see that Bad Rating contribution is 67% of total volume.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8DD63C2B-BE03-6C4C-DCB1-11C31ECC55E5}"/>
              </a:ext>
            </a:extLst>
          </p:cNvPr>
          <p:cNvSpPr txBox="1"/>
          <p:nvPr/>
        </p:nvSpPr>
        <p:spPr>
          <a:xfrm>
            <a:off x="524933" y="2558386"/>
            <a:ext cx="31908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Leelawadee" panose="020B0502040204020203" pitchFamily="34" charset="-34"/>
                <a:cs typeface="Leelawadee" panose="020B0502040204020203" pitchFamily="34" charset="-34"/>
              </a:rPr>
              <a:t>Key Points : -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xmlns="" id="{FCB4C684-04E3-E49B-7488-ECF56AFAD034}"/>
              </a:ext>
            </a:extLst>
          </p:cNvPr>
          <p:cNvCxnSpPr>
            <a:cxnSpLocks/>
          </p:cNvCxnSpPr>
          <p:nvPr/>
        </p:nvCxnSpPr>
        <p:spPr>
          <a:xfrm>
            <a:off x="524933" y="2835385"/>
            <a:ext cx="5164667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xmlns="" id="{B6DEDE02-66D1-17B9-E1E8-4B277CCC3D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6116688"/>
              </p:ext>
            </p:extLst>
          </p:nvPr>
        </p:nvGraphicFramePr>
        <p:xfrm>
          <a:off x="7398309" y="1163764"/>
          <a:ext cx="3464486" cy="4160520"/>
        </p:xfrm>
        <a:graphic>
          <a:graphicData uri="http://schemas.openxmlformats.org/drawingml/2006/table">
            <a:tbl>
              <a:tblPr/>
              <a:tblGrid>
                <a:gridCol w="1728279">
                  <a:extLst>
                    <a:ext uri="{9D8B030D-6E8A-4147-A177-3AD203B41FA5}">
                      <a16:colId xmlns:a16="http://schemas.microsoft.com/office/drawing/2014/main" xmlns="" val="1961207681"/>
                    </a:ext>
                  </a:extLst>
                </a:gridCol>
                <a:gridCol w="580717">
                  <a:extLst>
                    <a:ext uri="{9D8B030D-6E8A-4147-A177-3AD203B41FA5}">
                      <a16:colId xmlns:a16="http://schemas.microsoft.com/office/drawing/2014/main" xmlns="" val="575932453"/>
                    </a:ext>
                  </a:extLst>
                </a:gridCol>
                <a:gridCol w="1155490">
                  <a:extLst>
                    <a:ext uri="{9D8B030D-6E8A-4147-A177-3AD203B41FA5}">
                      <a16:colId xmlns:a16="http://schemas.microsoft.com/office/drawing/2014/main" xmlns="" val="1835175803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Graphik" panose="020B0503030202060203"/>
                        </a:rPr>
                        <a:t>States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Graphik" panose="020B0503030202060203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 panose="020B0503030202060203"/>
                        </a:rPr>
                        <a:t>Count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A9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raphik" panose="020B0503030202060203"/>
                        </a:rPr>
                        <a:t>Avg Duration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A9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8327299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raphik" panose="020B0503030202060203"/>
                        </a:rPr>
                        <a:t>California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raphik" panose="020B0503030202060203"/>
                        </a:rPr>
                        <a:t>281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raphik" panose="020B0503030202060203"/>
                        </a:rPr>
                        <a:t>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9631626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 panose="020B0503030202060203"/>
                        </a:rPr>
                        <a:t>Texas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 panose="020B0503030202060203"/>
                        </a:rPr>
                        <a:t>256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 panose="020B0503030202060203"/>
                        </a:rPr>
                        <a:t>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1812217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 panose="020B0503030202060203"/>
                        </a:rPr>
                        <a:t>Florida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 panose="020B0503030202060203"/>
                        </a:rPr>
                        <a:t>204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 panose="020B0503030202060203"/>
                        </a:rPr>
                        <a:t>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8632604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raphik" panose="020B0503030202060203"/>
                        </a:rPr>
                        <a:t>New York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 panose="020B0503030202060203"/>
                        </a:rPr>
                        <a:t>135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 panose="020B0503030202060203"/>
                        </a:rPr>
                        <a:t>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3529048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 panose="020B0503030202060203"/>
                        </a:rPr>
                        <a:t>District of Columbia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 panose="020B0503030202060203"/>
                        </a:rPr>
                        <a:t>94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 panose="020B0503030202060203"/>
                        </a:rPr>
                        <a:t>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08406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raphik" panose="020B0503030202060203"/>
                        </a:rPr>
                        <a:t>Virginia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 panose="020B0503030202060203"/>
                        </a:rPr>
                        <a:t>90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 panose="020B0503030202060203"/>
                        </a:rPr>
                        <a:t>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0621297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raphik" panose="020B0503030202060203"/>
                        </a:rPr>
                        <a:t>Ohio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 panose="020B0503030202060203"/>
                        </a:rPr>
                        <a:t>85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 panose="020B0503030202060203"/>
                        </a:rPr>
                        <a:t>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1407181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 panose="020B0503030202060203"/>
                        </a:rPr>
                        <a:t>Pennsylvania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 panose="020B0503030202060203"/>
                        </a:rPr>
                        <a:t>70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 panose="020B0503030202060203"/>
                        </a:rPr>
                        <a:t>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463742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raphik" panose="020B0503030202060203"/>
                        </a:rPr>
                        <a:t>Georgia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 panose="020B0503030202060203"/>
                        </a:rPr>
                        <a:t>63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 panose="020B0503030202060203"/>
                        </a:rPr>
                        <a:t>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0518785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 panose="020B0503030202060203"/>
                        </a:rPr>
                        <a:t>Alabama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 panose="020B0503030202060203"/>
                        </a:rPr>
                        <a:t>60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 panose="020B0503030202060203"/>
                        </a:rPr>
                        <a:t>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360069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 panose="020B0503030202060203"/>
                        </a:rPr>
                        <a:t>North Carolina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raphik" panose="020B0503030202060203"/>
                        </a:rPr>
                        <a:t>59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 panose="020B0503030202060203"/>
                        </a:rPr>
                        <a:t>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0337874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 panose="020B0503030202060203"/>
                        </a:rPr>
                        <a:t>Colorado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raphik" panose="020B0503030202060203"/>
                        </a:rPr>
                        <a:t>59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 panose="020B0503030202060203"/>
                        </a:rPr>
                        <a:t>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8026266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 panose="020B0503030202060203"/>
                        </a:rPr>
                        <a:t>Minnesota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 panose="020B0503030202060203"/>
                        </a:rPr>
                        <a:t>53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 panose="020B0503030202060203"/>
                        </a:rPr>
                        <a:t>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8014561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 panose="020B0503030202060203"/>
                        </a:rPr>
                        <a:t>Indiana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raphik" panose="020B0503030202060203"/>
                        </a:rPr>
                        <a:t>52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 panose="020B0503030202060203"/>
                        </a:rPr>
                        <a:t>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6350687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 panose="020B0503030202060203"/>
                        </a:rPr>
                        <a:t>Washington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 panose="020B0503030202060203"/>
                        </a:rPr>
                        <a:t>52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raphik" panose="020B0503030202060203"/>
                        </a:rPr>
                        <a:t>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8729737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 panose="020B0503030202060203"/>
                        </a:rPr>
                        <a:t>Others (35)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C9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raphik" panose="020B0503030202060203"/>
                        </a:rPr>
                        <a:t>781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C9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raphik" panose="020B0503030202060203"/>
                        </a:rPr>
                        <a:t>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C9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1986612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Graphik" panose="020B0503030202060203"/>
                        </a:rPr>
                        <a:t>Grand Total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5C9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Graphik" panose="020B0503030202060203"/>
                        </a:rPr>
                        <a:t>2394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5C9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Graphik" panose="020B0503030202060203"/>
                        </a:rPr>
                        <a:t>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5C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7877293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D7C976E3-386E-168A-B88E-5BFF07D00805}"/>
              </a:ext>
            </a:extLst>
          </p:cNvPr>
          <p:cNvSpPr txBox="1"/>
          <p:nvPr/>
        </p:nvSpPr>
        <p:spPr>
          <a:xfrm>
            <a:off x="6174067" y="766696"/>
            <a:ext cx="5912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Leelawadee" panose="020B0502040204020203" pitchFamily="34" charset="-34"/>
                <a:cs typeface="Leelawadee" panose="020B0502040204020203" pitchFamily="34" charset="-34"/>
              </a:rPr>
              <a:t>Top 15 States with Bad Rating regarding Billing Question</a:t>
            </a:r>
          </a:p>
        </p:txBody>
      </p:sp>
    </p:spTree>
    <p:extLst>
      <p:ext uri="{BB962C8B-B14F-4D97-AF65-F5344CB8AC3E}">
        <p14:creationId xmlns:p14="http://schemas.microsoft.com/office/powerpoint/2010/main" val="2374346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A167E24-A9F2-EBE5-314F-01BA03680861}"/>
              </a:ext>
            </a:extLst>
          </p:cNvPr>
          <p:cNvSpPr txBox="1"/>
          <p:nvPr/>
        </p:nvSpPr>
        <p:spPr>
          <a:xfrm>
            <a:off x="524933" y="393523"/>
            <a:ext cx="11163300" cy="5509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600" b="1" dirty="0">
                <a:latin typeface="Leelawadee" panose="020B0502040204020203" pitchFamily="34" charset="-34"/>
                <a:cs typeface="Leelawadee" panose="020B0502040204020203" pitchFamily="34" charset="-34"/>
              </a:rPr>
              <a:t>Conclusion : -</a:t>
            </a:r>
          </a:p>
          <a:p>
            <a:endParaRPr lang="en-US" sz="1200" dirty="0">
              <a:latin typeface="Leelawadee" panose="020B0502040204020203" pitchFamily="34" charset="-34"/>
              <a:cs typeface="Leelawadee" panose="020B0502040204020203" pitchFamily="34" charset="-34"/>
            </a:endParaRP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1200" dirty="0">
                <a:latin typeface="Leelawadee" panose="020B0502040204020203" pitchFamily="34" charset="-34"/>
                <a:cs typeface="Leelawadee" panose="020B0502040204020203" pitchFamily="34" charset="-34"/>
              </a:rPr>
              <a:t>Los Angeles/CA have highest inflow as well as need to improve the Rating within Very Bad and Bad which contributes 6%(2,094) and 13%(4,172) respectively of Grand total of 32,941.</a:t>
            </a:r>
          </a:p>
          <a:p>
            <a:pPr marL="628650" lvl="1" indent="-171450">
              <a:buFont typeface="Courier New" panose="02070309020205020404" pitchFamily="49" charset="0"/>
              <a:buChar char="o"/>
            </a:pPr>
            <a:r>
              <a:rPr lang="en-US" sz="1200" dirty="0">
                <a:latin typeface="Leelawadee" panose="020B0502040204020203" pitchFamily="34" charset="-34"/>
                <a:cs typeface="Leelawadee" panose="020B0502040204020203" pitchFamily="34" charset="-34"/>
              </a:rPr>
              <a:t>Bad Rating is further bifurcated in 3 Reasons(Billing Question, Payments, Service Outage), &amp; 4 Channels(Call-Center, Chatbot, Email, Web), in which the reason Billing Question contributes 71%(2,956) of total volume of 4,172, further in billing question we can see that 24%(702) of total volume(2,956) is Below SLA metrics.</a:t>
            </a:r>
          </a:p>
          <a:p>
            <a:pPr marL="628650" lvl="1" indent="-171450">
              <a:buFont typeface="Courier New" panose="02070309020205020404" pitchFamily="49" charset="0"/>
              <a:buChar char="o"/>
            </a:pPr>
            <a:r>
              <a:rPr lang="en-US" sz="1200" dirty="0">
                <a:latin typeface="Leelawadee" panose="020B0502040204020203" pitchFamily="34" charset="-34"/>
                <a:cs typeface="Leelawadee" panose="020B0502040204020203" pitchFamily="34" charset="-34"/>
              </a:rPr>
              <a:t>Similarly for Very Bad Rating, the reason Billing Question contributes 71%(1,485) of total volume of 2,094, further in billing question we can see that 23%(346) of total volume(1,485) is Below SLA metrics.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1200" dirty="0">
                <a:latin typeface="Leelawadee" panose="020B0502040204020203" pitchFamily="34" charset="-34"/>
                <a:cs typeface="Leelawadee" panose="020B0502040204020203" pitchFamily="34" charset="-34"/>
              </a:rPr>
              <a:t>Baltimore/MD have 2</a:t>
            </a:r>
            <a:r>
              <a:rPr lang="en-US" sz="1200" baseline="30000" dirty="0">
                <a:latin typeface="Leelawadee" panose="020B0502040204020203" pitchFamily="34" charset="-34"/>
                <a:cs typeface="Leelawadee" panose="020B0502040204020203" pitchFamily="34" charset="-34"/>
              </a:rPr>
              <a:t>nd</a:t>
            </a:r>
            <a:r>
              <a:rPr lang="en-US" sz="1200" dirty="0">
                <a:latin typeface="Leelawadee" panose="020B0502040204020203" pitchFamily="34" charset="-34"/>
                <a:cs typeface="Leelawadee" panose="020B0502040204020203" pitchFamily="34" charset="-34"/>
              </a:rPr>
              <a:t> highest inflow as well as need to improve the Rating within Very Bad and Bad which contributes 5%(1,660) and 10%(3,377) respectively of Grand total of 32,941.</a:t>
            </a:r>
          </a:p>
          <a:p>
            <a:pPr marL="628650" lvl="1" indent="-171450">
              <a:buFont typeface="Courier New" panose="02070309020205020404" pitchFamily="49" charset="0"/>
              <a:buChar char="o"/>
            </a:pPr>
            <a:r>
              <a:rPr lang="en-US" sz="1200" dirty="0">
                <a:latin typeface="Leelawadee" panose="020B0502040204020203" pitchFamily="34" charset="-34"/>
                <a:cs typeface="Leelawadee" panose="020B0502040204020203" pitchFamily="34" charset="-34"/>
              </a:rPr>
              <a:t>Bad Rating is further bifurcated in 3 Reasons(Billing Question, Payments, Service Outage), &amp; 4 Channels(Call-Center, Chatbot, Email, Web), in which the reason Billing Question contributes 71%(2,394) of total volume of 3,377, further in billing question we can see that 24%(572) of total volume(2,394) is Below SLA metrics.</a:t>
            </a:r>
          </a:p>
          <a:p>
            <a:pPr marL="628650" lvl="1" indent="-171450">
              <a:buFont typeface="Courier New" panose="02070309020205020404" pitchFamily="49" charset="0"/>
              <a:buChar char="o"/>
            </a:pPr>
            <a:r>
              <a:rPr lang="en-US" sz="1200" dirty="0">
                <a:latin typeface="Leelawadee" panose="020B0502040204020203" pitchFamily="34" charset="-34"/>
                <a:cs typeface="Leelawadee" panose="020B0502040204020203" pitchFamily="34" charset="-34"/>
              </a:rPr>
              <a:t>Similarly for Very Bad Rating, the reason Billing Question contributes 72%(1,195) of total volume of 1,660, further in billing question we can see that 25%(301) of total volume(1,195) is Below SLA metrics.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1200" dirty="0">
                <a:latin typeface="Leelawadee" panose="020B0502040204020203" pitchFamily="34" charset="-34"/>
                <a:cs typeface="Leelawadee" panose="020B0502040204020203" pitchFamily="34" charset="-34"/>
              </a:rPr>
              <a:t>As per Service Response time data, we can see that 25%(8,148) of Grand Total are Below SLA metrics.</a:t>
            </a:r>
          </a:p>
          <a:p>
            <a:pPr marL="628650" lvl="1" indent="-171450">
              <a:buFont typeface="Courier New" panose="02070309020205020404" pitchFamily="49" charset="0"/>
              <a:buChar char="o"/>
            </a:pPr>
            <a:r>
              <a:rPr lang="en-US" sz="1200" dirty="0">
                <a:latin typeface="Leelawadee" panose="020B0502040204020203" pitchFamily="34" charset="-34"/>
                <a:cs typeface="Leelawadee" panose="020B0502040204020203" pitchFamily="34" charset="-34"/>
              </a:rPr>
              <a:t>Los Angeles/CA contributes 41%(3,327) of total Below SLA metrics volume.</a:t>
            </a:r>
          </a:p>
          <a:p>
            <a:pPr marL="628650" lvl="1" indent="-171450">
              <a:buFont typeface="Courier New" panose="02070309020205020404" pitchFamily="49" charset="0"/>
              <a:buChar char="o"/>
            </a:pPr>
            <a:r>
              <a:rPr lang="en-US" sz="1200" dirty="0">
                <a:latin typeface="Leelawadee" panose="020B0502040204020203" pitchFamily="34" charset="-34"/>
                <a:cs typeface="Leelawadee" panose="020B0502040204020203" pitchFamily="34" charset="-34"/>
              </a:rPr>
              <a:t>Baltimore/MD contributes 34%(2,768) of total Below SLA metrics volume.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1200" dirty="0">
              <a:latin typeface="Leelawadee" panose="020B0502040204020203" pitchFamily="34" charset="-34"/>
              <a:cs typeface="Leelawadee" panose="020B0502040204020203" pitchFamily="34" charset="-34"/>
            </a:endParaRPr>
          </a:p>
          <a:p>
            <a:endParaRPr lang="en-US" sz="1200" dirty="0">
              <a:latin typeface="Leelawadee" panose="020B0502040204020203" pitchFamily="34" charset="-34"/>
              <a:cs typeface="Leelawadee" panose="020B0502040204020203" pitchFamily="34" charset="-34"/>
            </a:endParaRPr>
          </a:p>
          <a:p>
            <a:r>
              <a:rPr lang="en-US" sz="2600" b="1" dirty="0">
                <a:solidFill>
                  <a:prstClr val="black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Action</a:t>
            </a: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eelawadee" panose="020B0502040204020203" pitchFamily="34" charset="-34"/>
                <a:ea typeface="+mn-ea"/>
                <a:cs typeface="Leelawadee" panose="020B0502040204020203" pitchFamily="34" charset="-34"/>
              </a:rPr>
              <a:t> : -</a:t>
            </a:r>
            <a:endParaRPr lang="en-US" sz="2800" dirty="0">
              <a:latin typeface="Leelawadee" panose="020B0502040204020203" pitchFamily="34" charset="-34"/>
              <a:cs typeface="Leelawadee" panose="020B0502040204020203" pitchFamily="34" charset="-34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eelawadee" panose="020B0502040204020203" pitchFamily="34" charset="-34"/>
              <a:ea typeface="+mn-ea"/>
              <a:cs typeface="Leelawadee" panose="020B0502040204020203" pitchFamily="34" charset="-34"/>
            </a:endParaRPr>
          </a:p>
          <a:p>
            <a:pPr marL="171450" marR="0" lvl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eelawadee" panose="020B0502040204020203" pitchFamily="34" charset="-34"/>
                <a:ea typeface="+mn-ea"/>
                <a:cs typeface="Leelawadee" panose="020B0502040204020203" pitchFamily="34" charset="-34"/>
              </a:rPr>
              <a:t>There is two-way action plan</a:t>
            </a:r>
          </a:p>
          <a:p>
            <a:pPr marL="628650" lvl="1" indent="-171450">
              <a:buFont typeface="Courier New" panose="02070309020205020404" pitchFamily="49" charset="0"/>
              <a:buChar char="o"/>
              <a:defRPr/>
            </a:pPr>
            <a:r>
              <a:rPr lang="en-US" sz="1200" dirty="0">
                <a:solidFill>
                  <a:prstClr val="black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One is we should try improve SLA metrics, especially from </a:t>
            </a:r>
            <a:r>
              <a:rPr lang="en-US" sz="1200" dirty="0">
                <a:latin typeface="Leelawadee" panose="020B0502040204020203" pitchFamily="34" charset="-34"/>
                <a:cs typeface="Leelawadee" panose="020B0502040204020203" pitchFamily="34" charset="-34"/>
              </a:rPr>
              <a:t>Los Angeles/CA and Baltimore/MD call centers</a:t>
            </a:r>
          </a:p>
          <a:p>
            <a:pPr marL="628650" lvl="1" indent="-171450">
              <a:buFont typeface="Courier New" panose="02070309020205020404" pitchFamily="49" charset="0"/>
              <a:buChar char="o"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eelawadee" panose="020B0502040204020203" pitchFamily="34" charset="-34"/>
                <a:ea typeface="+mn-ea"/>
                <a:cs typeface="Leelawadee" panose="020B0502040204020203" pitchFamily="34" charset="-34"/>
              </a:rPr>
              <a:t>Second is we should try to improve the Service quality, primarily focusing on Channels like Call-Center and Chatbot.</a:t>
            </a:r>
          </a:p>
          <a:p>
            <a:pPr marL="628650" lvl="1" indent="-171450">
              <a:buFont typeface="Courier New" panose="02070309020205020404" pitchFamily="49" charset="0"/>
              <a:buChar char="o"/>
              <a:defRPr/>
            </a:pPr>
            <a:r>
              <a:rPr lang="en-US" sz="1200" dirty="0">
                <a:solidFill>
                  <a:prstClr val="black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Apart of all this we also need to work on Reason Billing Question which is also a major contributor in Bad Ratings.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eelawadee" panose="020B0502040204020203" pitchFamily="34" charset="-34"/>
              <a:ea typeface="+mn-ea"/>
              <a:cs typeface="Leelawadee" panose="020B0502040204020203" pitchFamily="34" charset="-34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FCB4C684-04E3-E49B-7488-ECF56AFAD034}"/>
              </a:ext>
            </a:extLst>
          </p:cNvPr>
          <p:cNvCxnSpPr>
            <a:cxnSpLocks/>
          </p:cNvCxnSpPr>
          <p:nvPr/>
        </p:nvCxnSpPr>
        <p:spPr>
          <a:xfrm>
            <a:off x="503766" y="6373048"/>
            <a:ext cx="11184467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90121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29304</TotalTime>
  <Words>1429</Words>
  <Application>Microsoft Office PowerPoint</Application>
  <PresentationFormat>Widescreen</PresentationFormat>
  <Paragraphs>641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Aharoni</vt:lpstr>
      <vt:lpstr>Arial</vt:lpstr>
      <vt:lpstr>Arial Black</vt:lpstr>
      <vt:lpstr>Calibri</vt:lpstr>
      <vt:lpstr>Calibri Light</vt:lpstr>
      <vt:lpstr>Courier New</vt:lpstr>
      <vt:lpstr>Graphik</vt:lpstr>
      <vt:lpstr>Leelawadee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Karanjavkar, Sagar C.</dc:creator>
  <cp:lastModifiedBy>Microsoft account</cp:lastModifiedBy>
  <cp:revision>37</cp:revision>
  <dcterms:created xsi:type="dcterms:W3CDTF">2024-05-26T15:57:31Z</dcterms:created>
  <dcterms:modified xsi:type="dcterms:W3CDTF">2024-12-29T12:15:08Z</dcterms:modified>
</cp:coreProperties>
</file>