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roxima Nova"/>
      <p:regular r:id="rId18"/>
      <p:bold r:id="rId19"/>
      <p:italic r:id="rId20"/>
      <p:boldItalic r:id="rId21"/>
    </p:embeddedFont>
    <p:embeddedFont>
      <p:font typeface="Alfa Slab One"/>
      <p:regular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22" Type="http://schemas.openxmlformats.org/officeDocument/2006/relationships/font" Target="fonts/AlfaSlabOne-regular.fntdata"/><Relationship Id="rId21" Type="http://schemas.openxmlformats.org/officeDocument/2006/relationships/font" Target="fonts/ProximaNova-boldItalic.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Italic.fntdata"/><Relationship Id="rId25"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roximaNova-bold.fntdata"/><Relationship Id="rId18" Type="http://schemas.openxmlformats.org/officeDocument/2006/relationships/font" Target="fonts/ProximaNov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d54340d8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d54340d8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3dc42b0f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e3dc42b0f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e377a30a4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e377a30a4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54340d83c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d54340d83c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de8e530455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de8e530455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e377a30a4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e377a30a4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e3dc42b0f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e3dc42b0f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e3dc42b0f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e3dc42b0f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b811edf2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b811edf2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e6996056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e6996056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e69960562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e69960562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e7706ef78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e7706ef78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hyperlink" Target="http://drive.google.com/file/d/1gQiyA0UNM_vPvaIhCzYgSP-43bhBQwoH/view" TargetMode="Externa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779250" y="942450"/>
            <a:ext cx="7585500" cy="2556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800"/>
              <a:t>Digital Buffalo Concussion Treadmill Test</a:t>
            </a:r>
            <a:endParaRPr sz="3800"/>
          </a:p>
          <a:p>
            <a:pPr indent="0" lvl="0" marL="0" rtl="0" algn="ctr">
              <a:spcBef>
                <a:spcPts val="0"/>
              </a:spcBef>
              <a:spcAft>
                <a:spcPts val="0"/>
              </a:spcAft>
              <a:buNone/>
            </a:pPr>
            <a:r>
              <a:t/>
            </a:r>
            <a:endParaRPr sz="3800"/>
          </a:p>
          <a:p>
            <a:pPr indent="0" lvl="0" marL="0" rtl="0" algn="ctr">
              <a:spcBef>
                <a:spcPts val="0"/>
              </a:spcBef>
              <a:spcAft>
                <a:spcPts val="0"/>
              </a:spcAft>
              <a:buNone/>
            </a:pPr>
            <a:r>
              <a:rPr lang="en" sz="2300"/>
              <a:t>CS 4605/7470 Final Presentation</a:t>
            </a:r>
            <a:endParaRPr sz="2300"/>
          </a:p>
        </p:txBody>
      </p:sp>
      <p:sp>
        <p:nvSpPr>
          <p:cNvPr id="57" name="Google Shape;57;p13"/>
          <p:cNvSpPr txBox="1"/>
          <p:nvPr>
            <p:ph idx="1" type="subTitle"/>
          </p:nvPr>
        </p:nvSpPr>
        <p:spPr>
          <a:xfrm>
            <a:off x="3228300" y="3568624"/>
            <a:ext cx="2687400" cy="1200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700"/>
              <a:t>Sami Belhareth</a:t>
            </a:r>
            <a:endParaRPr sz="1700"/>
          </a:p>
          <a:p>
            <a:pPr indent="0" lvl="0" marL="0" rtl="0" algn="ctr">
              <a:spcBef>
                <a:spcPts val="0"/>
              </a:spcBef>
              <a:spcAft>
                <a:spcPts val="0"/>
              </a:spcAft>
              <a:buNone/>
            </a:pPr>
            <a:r>
              <a:rPr lang="en" sz="1700"/>
              <a:t>Joshua Kent</a:t>
            </a:r>
            <a:endParaRPr sz="1700"/>
          </a:p>
          <a:p>
            <a:pPr indent="0" lvl="0" marL="0" rtl="0" algn="ctr">
              <a:spcBef>
                <a:spcPts val="0"/>
              </a:spcBef>
              <a:spcAft>
                <a:spcPts val="0"/>
              </a:spcAft>
              <a:buNone/>
            </a:pPr>
            <a:r>
              <a:rPr lang="en" sz="1700"/>
              <a:t>Karan Singh</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Technical Details: IOS &amp; Web Application </a:t>
            </a:r>
            <a:endParaRPr/>
          </a:p>
        </p:txBody>
      </p:sp>
      <p:sp>
        <p:nvSpPr>
          <p:cNvPr id="114" name="Google Shape;114;p22"/>
          <p:cNvSpPr txBox="1"/>
          <p:nvPr/>
        </p:nvSpPr>
        <p:spPr>
          <a:xfrm>
            <a:off x="584850" y="4003400"/>
            <a:ext cx="7188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2000">
                <a:solidFill>
                  <a:schemeClr val="lt1"/>
                </a:solidFill>
                <a:latin typeface="Open Sans"/>
                <a:ea typeface="Open Sans"/>
                <a:cs typeface="Open Sans"/>
                <a:sym typeface="Open Sans"/>
              </a:rPr>
              <a:t>Live Demo</a:t>
            </a:r>
            <a:endParaRPr i="1" sz="2000">
              <a:solidFill>
                <a:schemeClr val="lt1"/>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p:txBody>
      </p:sp>
      <p:sp>
        <p:nvSpPr>
          <p:cNvPr id="120" name="Google Shape;120;p23"/>
          <p:cNvSpPr txBox="1"/>
          <p:nvPr/>
        </p:nvSpPr>
        <p:spPr>
          <a:xfrm>
            <a:off x="300550" y="1319825"/>
            <a:ext cx="85383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Web app:</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Electronic health record (EHR) workflow &amp; system</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Built-in analytics and recommendations</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iOS app:</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Beautification: </a:t>
            </a:r>
            <a:r>
              <a:rPr lang="en">
                <a:latin typeface="Open Sans"/>
                <a:ea typeface="Open Sans"/>
                <a:cs typeface="Open Sans"/>
                <a:sym typeface="Open Sans"/>
              </a:rPr>
              <a:t>more aesthetic color scheme, font choice, layout, etc.</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Robust prompting for:</a:t>
            </a:r>
            <a:endParaRPr>
              <a:latin typeface="Open Sans"/>
              <a:ea typeface="Open Sans"/>
              <a:cs typeface="Open Sans"/>
              <a:sym typeface="Open Sans"/>
            </a:endParaRPr>
          </a:p>
          <a:p>
            <a:pPr indent="-317500" lvl="1" marL="914400" rtl="0" algn="l">
              <a:spcBef>
                <a:spcPts val="0"/>
              </a:spcBef>
              <a:spcAft>
                <a:spcPts val="0"/>
              </a:spcAft>
              <a:buSzPts val="1400"/>
              <a:buFont typeface="Open Sans"/>
              <a:buChar char="○"/>
            </a:pPr>
            <a:r>
              <a:rPr lang="en">
                <a:latin typeface="Open Sans"/>
                <a:ea typeface="Open Sans"/>
                <a:cs typeface="Open Sans"/>
                <a:sym typeface="Open Sans"/>
              </a:rPr>
              <a:t>Rating of Perceived Exertion (RPE)</a:t>
            </a:r>
            <a:endParaRPr>
              <a:latin typeface="Open Sans"/>
              <a:ea typeface="Open Sans"/>
              <a:cs typeface="Open Sans"/>
              <a:sym typeface="Open Sans"/>
            </a:endParaRPr>
          </a:p>
          <a:p>
            <a:pPr indent="-317500" lvl="1" marL="914400" rtl="0" algn="l">
              <a:spcBef>
                <a:spcPts val="0"/>
              </a:spcBef>
              <a:spcAft>
                <a:spcPts val="0"/>
              </a:spcAft>
              <a:buSzPts val="1400"/>
              <a:buFont typeface="Open Sans"/>
              <a:buChar char="○"/>
            </a:pPr>
            <a:r>
              <a:rPr lang="en">
                <a:latin typeface="Open Sans"/>
                <a:ea typeface="Open Sans"/>
                <a:cs typeface="Open Sans"/>
                <a:sym typeface="Open Sans"/>
              </a:rPr>
              <a:t>Visual Analogue Scale (VAS)</a:t>
            </a:r>
            <a:endParaRPr>
              <a:latin typeface="Open Sans"/>
              <a:ea typeface="Open Sans"/>
              <a:cs typeface="Open Sans"/>
              <a:sym typeface="Open Sans"/>
            </a:endParaRPr>
          </a:p>
          <a:p>
            <a:pPr indent="-317500" lvl="1" marL="914400" rtl="0" algn="l">
              <a:spcBef>
                <a:spcPts val="0"/>
              </a:spcBef>
              <a:spcAft>
                <a:spcPts val="0"/>
              </a:spcAft>
              <a:buSzPts val="1400"/>
              <a:buFont typeface="Open Sans"/>
              <a:buChar char="○"/>
            </a:pPr>
            <a:r>
              <a:rPr lang="en">
                <a:latin typeface="Open Sans"/>
                <a:ea typeface="Open Sans"/>
                <a:cs typeface="Open Sans"/>
                <a:sym typeface="Open Sans"/>
              </a:rPr>
              <a:t>Symptoms</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Inclusion</a:t>
            </a:r>
            <a:r>
              <a:rPr lang="en">
                <a:latin typeface="Open Sans"/>
                <a:ea typeface="Open Sans"/>
                <a:cs typeface="Open Sans"/>
                <a:sym typeface="Open Sans"/>
              </a:rPr>
              <a:t> of instructions and stopping </a:t>
            </a:r>
            <a:r>
              <a:rPr lang="en">
                <a:latin typeface="Open Sans"/>
                <a:ea typeface="Open Sans"/>
                <a:cs typeface="Open Sans"/>
                <a:sym typeface="Open Sans"/>
              </a:rPr>
              <a:t>criteria in app</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Overall</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u="sng">
                <a:latin typeface="Open Sans"/>
                <a:ea typeface="Open Sans"/>
                <a:cs typeface="Open Sans"/>
                <a:sym typeface="Open Sans"/>
              </a:rPr>
              <a:t>Full</a:t>
            </a:r>
            <a:r>
              <a:rPr lang="en">
                <a:latin typeface="Open Sans"/>
                <a:ea typeface="Open Sans"/>
                <a:cs typeface="Open Sans"/>
                <a:sym typeface="Open Sans"/>
              </a:rPr>
              <a:t> user and usability testing process</a:t>
            </a:r>
            <a:endParaRPr>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8355"/>
              <a:t>Thank you!</a:t>
            </a:r>
            <a:endParaRPr/>
          </a:p>
          <a:p>
            <a:pPr indent="0" lvl="0" marL="0" rtl="0" algn="l">
              <a:spcBef>
                <a:spcPts val="1000"/>
              </a:spcBef>
              <a:spcAft>
                <a:spcPts val="1000"/>
              </a:spcAft>
              <a:buNone/>
            </a:pPr>
            <a:r>
              <a:rPr i="1" lang="en" sz="5500">
                <a:latin typeface="Avenir"/>
                <a:ea typeface="Avenir"/>
                <a:cs typeface="Avenir"/>
                <a:sym typeface="Avenir"/>
              </a:rPr>
              <a:t>Questions?</a:t>
            </a:r>
            <a:endParaRPr i="1" sz="5500">
              <a:latin typeface="Avenir"/>
              <a:ea typeface="Avenir"/>
              <a:cs typeface="Avenir"/>
              <a:sym typeface="Aveni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63" name="Google Shape;63;p14"/>
          <p:cNvSpPr txBox="1"/>
          <p:nvPr/>
        </p:nvSpPr>
        <p:spPr>
          <a:xfrm>
            <a:off x="300550" y="1319825"/>
            <a:ext cx="8538300" cy="2878200"/>
          </a:xfrm>
          <a:prstGeom prst="rect">
            <a:avLst/>
          </a:prstGeom>
          <a:noFill/>
          <a:ln>
            <a:noFill/>
          </a:ln>
        </p:spPr>
        <p:txBody>
          <a:bodyPr anchorCtr="0" anchor="t" bIns="91425" lIns="91425" spcFirstLastPara="1" rIns="91425" wrap="square" tIns="91425">
            <a:spAutoFit/>
          </a:bodyPr>
          <a:lstStyle/>
          <a:p>
            <a:pPr indent="-387350" lvl="0" marL="457200" rtl="0" algn="l">
              <a:lnSpc>
                <a:spcPct val="200000"/>
              </a:lnSpc>
              <a:spcBef>
                <a:spcPts val="0"/>
              </a:spcBef>
              <a:spcAft>
                <a:spcPts val="0"/>
              </a:spcAft>
              <a:buSzPts val="2500"/>
              <a:buFont typeface="Open Sans"/>
              <a:buChar char="●"/>
            </a:pPr>
            <a:r>
              <a:rPr lang="en" sz="2500">
                <a:latin typeface="Open Sans"/>
                <a:ea typeface="Open Sans"/>
                <a:cs typeface="Open Sans"/>
                <a:sym typeface="Open Sans"/>
              </a:rPr>
              <a:t>Background</a:t>
            </a:r>
            <a:endParaRPr sz="2500">
              <a:latin typeface="Open Sans"/>
              <a:ea typeface="Open Sans"/>
              <a:cs typeface="Open Sans"/>
              <a:sym typeface="Open Sans"/>
            </a:endParaRPr>
          </a:p>
          <a:p>
            <a:pPr indent="-387350" lvl="0" marL="457200" rtl="0" algn="l">
              <a:lnSpc>
                <a:spcPct val="200000"/>
              </a:lnSpc>
              <a:spcBef>
                <a:spcPts val="0"/>
              </a:spcBef>
              <a:spcAft>
                <a:spcPts val="0"/>
              </a:spcAft>
              <a:buSzPts val="2500"/>
              <a:buFont typeface="Open Sans"/>
              <a:buChar char="●"/>
            </a:pPr>
            <a:r>
              <a:rPr lang="en" sz="2500">
                <a:latin typeface="Open Sans"/>
                <a:ea typeface="Open Sans"/>
                <a:cs typeface="Open Sans"/>
                <a:sym typeface="Open Sans"/>
              </a:rPr>
              <a:t>Related Work </a:t>
            </a:r>
            <a:endParaRPr sz="2500">
              <a:latin typeface="Open Sans"/>
              <a:ea typeface="Open Sans"/>
              <a:cs typeface="Open Sans"/>
              <a:sym typeface="Open Sans"/>
            </a:endParaRPr>
          </a:p>
          <a:p>
            <a:pPr indent="-387350" lvl="0" marL="457200" rtl="0" algn="l">
              <a:lnSpc>
                <a:spcPct val="200000"/>
              </a:lnSpc>
              <a:spcBef>
                <a:spcPts val="0"/>
              </a:spcBef>
              <a:spcAft>
                <a:spcPts val="0"/>
              </a:spcAft>
              <a:buSzPts val="2500"/>
              <a:buFont typeface="Open Sans"/>
              <a:buChar char="●"/>
            </a:pPr>
            <a:r>
              <a:rPr lang="en" sz="2500">
                <a:latin typeface="Open Sans"/>
                <a:ea typeface="Open Sans"/>
                <a:cs typeface="Open Sans"/>
                <a:sym typeface="Open Sans"/>
              </a:rPr>
              <a:t>Technical Details and Progress</a:t>
            </a:r>
            <a:endParaRPr sz="2500">
              <a:latin typeface="Open Sans"/>
              <a:ea typeface="Open Sans"/>
              <a:cs typeface="Open Sans"/>
              <a:sym typeface="Open Sans"/>
            </a:endParaRPr>
          </a:p>
          <a:p>
            <a:pPr indent="-387350" lvl="0" marL="457200" rtl="0" algn="l">
              <a:lnSpc>
                <a:spcPct val="200000"/>
              </a:lnSpc>
              <a:spcBef>
                <a:spcPts val="0"/>
              </a:spcBef>
              <a:spcAft>
                <a:spcPts val="0"/>
              </a:spcAft>
              <a:buSzPts val="2500"/>
              <a:buFont typeface="Open Sans"/>
              <a:buChar char="●"/>
            </a:pPr>
            <a:r>
              <a:rPr lang="en" sz="2500">
                <a:latin typeface="Open Sans"/>
                <a:ea typeface="Open Sans"/>
                <a:cs typeface="Open Sans"/>
                <a:sym typeface="Open Sans"/>
              </a:rPr>
              <a:t>Future Work</a:t>
            </a:r>
            <a:endParaRPr sz="250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9" name="Google Shape;69;p15"/>
          <p:cNvSpPr txBox="1"/>
          <p:nvPr/>
        </p:nvSpPr>
        <p:spPr>
          <a:xfrm>
            <a:off x="300550" y="1319825"/>
            <a:ext cx="85383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The Buffalo Concussion Treadmill Test (BCTT) is a metric used by trained professionals (physical therapists, certified trainers, etc.) to help patients recovering from concussions and usually those suffering from post-concussive symptoms (PCS). </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This project will digitalize the traditional test into a mobile iOS application and web application such that it can be conducted more efficiently. Furthermore, the digital setup will permit the use of the data for health informatics and clinical decision support in future work.</a:t>
            </a:r>
            <a:endParaRPr>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75" name="Google Shape;75;p16"/>
          <p:cNvSpPr txBox="1"/>
          <p:nvPr/>
        </p:nvSpPr>
        <p:spPr>
          <a:xfrm>
            <a:off x="300550" y="1319825"/>
            <a:ext cx="85383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Paper version of the test</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Uses Visual Analog Scale (VAS)</a:t>
            </a:r>
            <a:endParaRPr>
              <a:latin typeface="Open Sans"/>
              <a:ea typeface="Open Sans"/>
              <a:cs typeface="Open Sans"/>
              <a:sym typeface="Open Sans"/>
            </a:endParaRPr>
          </a:p>
        </p:txBody>
      </p:sp>
      <p:pic>
        <p:nvPicPr>
          <p:cNvPr id="76" name="Google Shape;76;p16"/>
          <p:cNvPicPr preferRelativeResize="0"/>
          <p:nvPr/>
        </p:nvPicPr>
        <p:blipFill>
          <a:blip r:embed="rId3">
            <a:alphaModFix/>
          </a:blip>
          <a:stretch>
            <a:fillRect/>
          </a:stretch>
        </p:blipFill>
        <p:spPr>
          <a:xfrm>
            <a:off x="4656225" y="1"/>
            <a:ext cx="3616624" cy="4224777"/>
          </a:xfrm>
          <a:prstGeom prst="rect">
            <a:avLst/>
          </a:prstGeom>
          <a:noFill/>
          <a:ln>
            <a:noFill/>
          </a:ln>
        </p:spPr>
      </p:pic>
      <p:pic>
        <p:nvPicPr>
          <p:cNvPr id="77" name="Google Shape;77;p16"/>
          <p:cNvPicPr preferRelativeResize="0"/>
          <p:nvPr/>
        </p:nvPicPr>
        <p:blipFill>
          <a:blip r:embed="rId4">
            <a:alphaModFix/>
          </a:blip>
          <a:stretch>
            <a:fillRect/>
          </a:stretch>
        </p:blipFill>
        <p:spPr>
          <a:xfrm>
            <a:off x="1375676" y="2636575"/>
            <a:ext cx="3126902" cy="23747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Work</a:t>
            </a:r>
            <a:endParaRPr/>
          </a:p>
        </p:txBody>
      </p:sp>
      <p:sp>
        <p:nvSpPr>
          <p:cNvPr id="83" name="Google Shape;83;p17"/>
          <p:cNvSpPr txBox="1"/>
          <p:nvPr/>
        </p:nvSpPr>
        <p:spPr>
          <a:xfrm>
            <a:off x="300550" y="1319825"/>
            <a:ext cx="85383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No significant related work:</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While there has not been substantial literature pertaining to the digitization of the BCTT, there has been work in proving the efficacy and validity of the BCTT, particularly literature detailing the relationship between BCTT performance over time and concussion recovery [1]. </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Using Google Scholar, we searched for the following pairs of boolean search terms: “Buffalo concussion treadmill test” AND “digital”; “Buffalo concussion treadmill test” AND “FHIR” (acronym for fast healthcare interoperability resources, a standard in the electronic medical record field). </a:t>
            </a:r>
            <a:endParaRPr>
              <a:latin typeface="Open Sans"/>
              <a:ea typeface="Open Sans"/>
              <a:cs typeface="Open Sans"/>
              <a:sym typeface="Open Sans"/>
            </a:endParaRPr>
          </a:p>
          <a:p>
            <a:pPr indent="-317500" lvl="1" marL="914400" rtl="0" algn="l">
              <a:spcBef>
                <a:spcPts val="0"/>
              </a:spcBef>
              <a:spcAft>
                <a:spcPts val="0"/>
              </a:spcAft>
              <a:buSzPts val="1400"/>
              <a:buFont typeface="Open Sans"/>
              <a:buChar char="○"/>
            </a:pPr>
            <a:r>
              <a:rPr lang="en">
                <a:latin typeface="Open Sans"/>
                <a:ea typeface="Open Sans"/>
                <a:cs typeface="Open Sans"/>
                <a:sym typeface="Open Sans"/>
              </a:rPr>
              <a:t>There were no relevant search results that included these terms of interest, indicating that there is little or no work pertaining to implementing the Buffalo concussion treadmill test in a digital format.</a:t>
            </a:r>
            <a:endParaRPr>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End-Point Interaction</a:t>
            </a:r>
            <a:endParaRPr/>
          </a:p>
        </p:txBody>
      </p:sp>
      <p:sp>
        <p:nvSpPr>
          <p:cNvPr id="89" name="Google Shape;89;p18"/>
          <p:cNvSpPr txBox="1"/>
          <p:nvPr/>
        </p:nvSpPr>
        <p:spPr>
          <a:xfrm>
            <a:off x="300550" y="1319825"/>
            <a:ext cx="523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pic>
        <p:nvPicPr>
          <p:cNvPr id="90" name="Google Shape;90;p18"/>
          <p:cNvPicPr preferRelativeResize="0"/>
          <p:nvPr/>
        </p:nvPicPr>
        <p:blipFill>
          <a:blip r:embed="rId3">
            <a:alphaModFix/>
          </a:blip>
          <a:stretch>
            <a:fillRect/>
          </a:stretch>
        </p:blipFill>
        <p:spPr>
          <a:xfrm>
            <a:off x="2039425" y="1101650"/>
            <a:ext cx="5065150" cy="3555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Web Application Interface</a:t>
            </a:r>
            <a:endParaRPr/>
          </a:p>
        </p:txBody>
      </p:sp>
      <p:pic>
        <p:nvPicPr>
          <p:cNvPr id="96" name="Google Shape;96;p19"/>
          <p:cNvPicPr preferRelativeResize="0"/>
          <p:nvPr/>
        </p:nvPicPr>
        <p:blipFill>
          <a:blip r:embed="rId3">
            <a:alphaModFix/>
          </a:blip>
          <a:stretch>
            <a:fillRect/>
          </a:stretch>
        </p:blipFill>
        <p:spPr>
          <a:xfrm>
            <a:off x="533400" y="180625"/>
            <a:ext cx="7888666" cy="3928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Web Application Interface</a:t>
            </a:r>
            <a:endParaRPr/>
          </a:p>
        </p:txBody>
      </p:sp>
      <p:pic>
        <p:nvPicPr>
          <p:cNvPr id="102" name="Google Shape;102;p20"/>
          <p:cNvPicPr preferRelativeResize="0"/>
          <p:nvPr/>
        </p:nvPicPr>
        <p:blipFill>
          <a:blip r:embed="rId3">
            <a:alphaModFix/>
          </a:blip>
          <a:stretch>
            <a:fillRect/>
          </a:stretch>
        </p:blipFill>
        <p:spPr>
          <a:xfrm>
            <a:off x="627663" y="208850"/>
            <a:ext cx="7888666" cy="3928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Watch &amp; iPhone Demo</a:t>
            </a:r>
            <a:endParaRPr/>
          </a:p>
        </p:txBody>
      </p:sp>
      <p:pic>
        <p:nvPicPr>
          <p:cNvPr id="108" name="Google Shape;108;p21" title="IMG_0462.mov">
            <a:hlinkClick r:id="rId3"/>
          </p:cNvPr>
          <p:cNvPicPr preferRelativeResize="0"/>
          <p:nvPr/>
        </p:nvPicPr>
        <p:blipFill>
          <a:blip r:embed="rId4">
            <a:alphaModFix/>
          </a:blip>
          <a:stretch>
            <a:fillRect/>
          </a:stretch>
        </p:blipFill>
        <p:spPr>
          <a:xfrm>
            <a:off x="2320150" y="254025"/>
            <a:ext cx="4503711" cy="39289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